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tif" ContentType="image/tif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embeddings/oleObject1.bin" ContentType="application/vnd.openxmlformats-officedocument.oleObject"/>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76" r:id="rId1"/>
  </p:sldMasterIdLst>
  <p:notesMasterIdLst>
    <p:notesMasterId r:id="rId141"/>
  </p:notesMasterIdLst>
  <p:handoutMasterIdLst>
    <p:handoutMasterId r:id="rId142"/>
  </p:handoutMasterIdLst>
  <p:sldIdLst>
    <p:sldId id="707" r:id="rId2"/>
    <p:sldId id="742" r:id="rId3"/>
    <p:sldId id="942" r:id="rId4"/>
    <p:sldId id="941" r:id="rId5"/>
    <p:sldId id="943" r:id="rId6"/>
    <p:sldId id="944" r:id="rId7"/>
    <p:sldId id="747" r:id="rId8"/>
    <p:sldId id="748" r:id="rId9"/>
    <p:sldId id="749" r:id="rId10"/>
    <p:sldId id="752" r:id="rId11"/>
    <p:sldId id="753" r:id="rId12"/>
    <p:sldId id="759" r:id="rId13"/>
    <p:sldId id="760" r:id="rId14"/>
    <p:sldId id="761" r:id="rId15"/>
    <p:sldId id="762" r:id="rId16"/>
    <p:sldId id="763" r:id="rId17"/>
    <p:sldId id="880" r:id="rId18"/>
    <p:sldId id="881" r:id="rId19"/>
    <p:sldId id="882" r:id="rId20"/>
    <p:sldId id="883" r:id="rId21"/>
    <p:sldId id="884" r:id="rId22"/>
    <p:sldId id="885" r:id="rId23"/>
    <p:sldId id="909" r:id="rId24"/>
    <p:sldId id="889" r:id="rId25"/>
    <p:sldId id="890" r:id="rId26"/>
    <p:sldId id="893" r:id="rId27"/>
    <p:sldId id="894" r:id="rId28"/>
    <p:sldId id="892" r:id="rId29"/>
    <p:sldId id="900" r:id="rId30"/>
    <p:sldId id="901" r:id="rId31"/>
    <p:sldId id="895" r:id="rId32"/>
    <p:sldId id="896" r:id="rId33"/>
    <p:sldId id="897" r:id="rId34"/>
    <p:sldId id="903" r:id="rId35"/>
    <p:sldId id="910" r:id="rId36"/>
    <p:sldId id="907" r:id="rId37"/>
    <p:sldId id="911" r:id="rId38"/>
    <p:sldId id="908" r:id="rId39"/>
    <p:sldId id="912" r:id="rId40"/>
    <p:sldId id="913" r:id="rId41"/>
    <p:sldId id="914" r:id="rId42"/>
    <p:sldId id="915" r:id="rId43"/>
    <p:sldId id="916" r:id="rId44"/>
    <p:sldId id="917" r:id="rId45"/>
    <p:sldId id="918" r:id="rId46"/>
    <p:sldId id="919" r:id="rId47"/>
    <p:sldId id="920" r:id="rId48"/>
    <p:sldId id="921" r:id="rId49"/>
    <p:sldId id="922" r:id="rId50"/>
    <p:sldId id="923" r:id="rId51"/>
    <p:sldId id="924" r:id="rId52"/>
    <p:sldId id="925" r:id="rId53"/>
    <p:sldId id="926" r:id="rId54"/>
    <p:sldId id="927" r:id="rId55"/>
    <p:sldId id="928" r:id="rId56"/>
    <p:sldId id="929" r:id="rId57"/>
    <p:sldId id="930" r:id="rId58"/>
    <p:sldId id="931" r:id="rId59"/>
    <p:sldId id="932" r:id="rId60"/>
    <p:sldId id="933" r:id="rId61"/>
    <p:sldId id="934" r:id="rId62"/>
    <p:sldId id="935" r:id="rId63"/>
    <p:sldId id="936" r:id="rId64"/>
    <p:sldId id="937" r:id="rId65"/>
    <p:sldId id="938" r:id="rId66"/>
    <p:sldId id="939" r:id="rId67"/>
    <p:sldId id="940" r:id="rId68"/>
    <p:sldId id="772" r:id="rId69"/>
    <p:sldId id="773" r:id="rId70"/>
    <p:sldId id="774" r:id="rId71"/>
    <p:sldId id="775" r:id="rId72"/>
    <p:sldId id="776" r:id="rId73"/>
    <p:sldId id="777" r:id="rId74"/>
    <p:sldId id="778" r:id="rId75"/>
    <p:sldId id="779" r:id="rId76"/>
    <p:sldId id="780" r:id="rId77"/>
    <p:sldId id="781" r:id="rId78"/>
    <p:sldId id="782" r:id="rId79"/>
    <p:sldId id="783" r:id="rId80"/>
    <p:sldId id="784" r:id="rId81"/>
    <p:sldId id="785" r:id="rId82"/>
    <p:sldId id="786" r:id="rId83"/>
    <p:sldId id="787" r:id="rId84"/>
    <p:sldId id="788" r:id="rId85"/>
    <p:sldId id="789" r:id="rId86"/>
    <p:sldId id="790" r:id="rId87"/>
    <p:sldId id="791" r:id="rId88"/>
    <p:sldId id="792" r:id="rId89"/>
    <p:sldId id="793" r:id="rId90"/>
    <p:sldId id="843" r:id="rId91"/>
    <p:sldId id="794" r:id="rId92"/>
    <p:sldId id="795" r:id="rId93"/>
    <p:sldId id="796" r:id="rId94"/>
    <p:sldId id="797" r:id="rId95"/>
    <p:sldId id="798" r:id="rId96"/>
    <p:sldId id="799" r:id="rId97"/>
    <p:sldId id="800" r:id="rId98"/>
    <p:sldId id="801" r:id="rId99"/>
    <p:sldId id="802" r:id="rId100"/>
    <p:sldId id="803" r:id="rId101"/>
    <p:sldId id="804" r:id="rId102"/>
    <p:sldId id="805" r:id="rId103"/>
    <p:sldId id="806" r:id="rId104"/>
    <p:sldId id="807" r:id="rId105"/>
    <p:sldId id="808" r:id="rId106"/>
    <p:sldId id="809" r:id="rId107"/>
    <p:sldId id="810" r:id="rId108"/>
    <p:sldId id="811" r:id="rId109"/>
    <p:sldId id="812" r:id="rId110"/>
    <p:sldId id="813" r:id="rId111"/>
    <p:sldId id="814" r:id="rId112"/>
    <p:sldId id="815" r:id="rId113"/>
    <p:sldId id="816" r:id="rId114"/>
    <p:sldId id="817" r:id="rId115"/>
    <p:sldId id="818" r:id="rId116"/>
    <p:sldId id="819" r:id="rId117"/>
    <p:sldId id="820" r:id="rId118"/>
    <p:sldId id="821" r:id="rId119"/>
    <p:sldId id="822" r:id="rId120"/>
    <p:sldId id="823" r:id="rId121"/>
    <p:sldId id="824" r:id="rId122"/>
    <p:sldId id="825" r:id="rId123"/>
    <p:sldId id="826" r:id="rId124"/>
    <p:sldId id="827" r:id="rId125"/>
    <p:sldId id="828" r:id="rId126"/>
    <p:sldId id="829" r:id="rId127"/>
    <p:sldId id="830" r:id="rId128"/>
    <p:sldId id="831" r:id="rId129"/>
    <p:sldId id="832" r:id="rId130"/>
    <p:sldId id="833" r:id="rId131"/>
    <p:sldId id="834" r:id="rId132"/>
    <p:sldId id="835" r:id="rId133"/>
    <p:sldId id="836" r:id="rId134"/>
    <p:sldId id="837" r:id="rId135"/>
    <p:sldId id="838" r:id="rId136"/>
    <p:sldId id="839" r:id="rId137"/>
    <p:sldId id="840" r:id="rId138"/>
    <p:sldId id="841" r:id="rId139"/>
    <p:sldId id="842" r:id="rId140"/>
  </p:sldIdLst>
  <p:sldSz cx="9144000" cy="6858000" type="screen4x3"/>
  <p:notesSz cx="6797675" cy="9928225"/>
  <p:defaultTextStyle>
    <a:defPPr>
      <a:defRPr lang="de-DE"/>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3128"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E807"/>
    <a:srgbClr val="72AD46"/>
    <a:srgbClr val="FFCC66"/>
    <a:srgbClr val="E6E6E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1561" autoAdjust="0"/>
  </p:normalViewPr>
  <p:slideViewPr>
    <p:cSldViewPr showGuides="1">
      <p:cViewPr varScale="1">
        <p:scale>
          <a:sx n="99" d="100"/>
          <a:sy n="99" d="100"/>
        </p:scale>
        <p:origin x="-248"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77" d="100"/>
          <a:sy n="77" d="100"/>
        </p:scale>
        <p:origin x="-1470" y="-96"/>
      </p:cViewPr>
      <p:guideLst>
        <p:guide orient="horz" pos="3128"/>
        <p:guide pos="2141"/>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notesMaster" Target="notesMasters/notesMaster1.xml"/><Relationship Id="rId142" Type="http://schemas.openxmlformats.org/officeDocument/2006/relationships/handoutMaster" Target="handoutMasters/handoutMaster1.xml"/><Relationship Id="rId143" Type="http://schemas.openxmlformats.org/officeDocument/2006/relationships/printerSettings" Target="printerSettings/printerSettings1.bin"/><Relationship Id="rId144" Type="http://schemas.openxmlformats.org/officeDocument/2006/relationships/presProps" Target="presProps.xml"/><Relationship Id="rId145" Type="http://schemas.openxmlformats.org/officeDocument/2006/relationships/viewProps" Target="viewProps.xml"/><Relationship Id="rId146" Type="http://schemas.openxmlformats.org/officeDocument/2006/relationships/theme" Target="theme/theme1.xml"/><Relationship Id="rId14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latin typeface="Arial" panose="020B0604020202020204" pitchFamily="34" charset="0"/>
                <a:cs typeface="Arial" panose="020B0604020202020204" pitchFamily="34" charset="0"/>
              </a:defRPr>
            </a:pPr>
            <a:r>
              <a:rPr lang="en-GB">
                <a:latin typeface="Arial" panose="020B0604020202020204" pitchFamily="34" charset="0"/>
                <a:cs typeface="Arial" panose="020B0604020202020204" pitchFamily="34" charset="0"/>
              </a:rPr>
              <a:t>Pathway resource list</a:t>
            </a:r>
          </a:p>
        </c:rich>
      </c:tx>
      <c:layout/>
      <c:overlay val="0"/>
    </c:title>
    <c:autoTitleDeleted val="0"/>
    <c:plotArea>
      <c:layout/>
      <c:pieChart>
        <c:varyColors val="1"/>
        <c:ser>
          <c:idx val="0"/>
          <c:order val="0"/>
          <c:tx>
            <c:strRef>
              <c:f>Sheet1!$B$1</c:f>
              <c:strCache>
                <c:ptCount val="1"/>
                <c:pt idx="0">
                  <c:v>Pathway resource list</c:v>
                </c:pt>
              </c:strCache>
            </c:strRef>
          </c:tx>
          <c:dPt>
            <c:idx val="0"/>
            <c:bubble3D val="0"/>
            <c:spPr>
              <a:solidFill>
                <a:schemeClr val="accent1">
                  <a:lumMod val="60000"/>
                  <a:lumOff val="40000"/>
                </a:schemeClr>
              </a:solidFill>
            </c:spPr>
          </c:dPt>
          <c:dPt>
            <c:idx val="1"/>
            <c:bubble3D val="0"/>
            <c:spPr>
              <a:solidFill>
                <a:schemeClr val="accent1">
                  <a:lumMod val="75000"/>
                </a:schemeClr>
              </a:solidFill>
            </c:spPr>
          </c:dPt>
          <c:dPt>
            <c:idx val="2"/>
            <c:bubble3D val="0"/>
            <c:spPr>
              <a:solidFill>
                <a:schemeClr val="accent1">
                  <a:lumMod val="50000"/>
                </a:schemeClr>
              </a:solidFill>
            </c:spPr>
          </c:dPt>
          <c:dPt>
            <c:idx val="3"/>
            <c:bubble3D val="0"/>
            <c:spPr>
              <a:solidFill>
                <a:schemeClr val="accent6">
                  <a:lumMod val="40000"/>
                  <a:lumOff val="60000"/>
                </a:schemeClr>
              </a:solidFill>
            </c:spPr>
          </c:dPt>
          <c:dPt>
            <c:idx val="4"/>
            <c:bubble3D val="0"/>
            <c:spPr>
              <a:solidFill>
                <a:srgbClr val="C00000"/>
              </a:solidFill>
            </c:spPr>
          </c:dPt>
          <c:dPt>
            <c:idx val="5"/>
            <c:bubble3D val="0"/>
            <c:spPr>
              <a:solidFill>
                <a:schemeClr val="bg1">
                  <a:lumMod val="65000"/>
                </a:schemeClr>
              </a:solidFill>
            </c:spPr>
          </c:dPt>
          <c:dPt>
            <c:idx val="6"/>
            <c:bubble3D val="0"/>
            <c:spPr>
              <a:solidFill>
                <a:schemeClr val="tx1">
                  <a:lumMod val="65000"/>
                  <a:lumOff val="35000"/>
                </a:schemeClr>
              </a:solidFill>
            </c:spPr>
          </c:dPt>
          <c:dPt>
            <c:idx val="7"/>
            <c:bubble3D val="0"/>
            <c:spPr>
              <a:solidFill>
                <a:schemeClr val="tx1">
                  <a:lumMod val="75000"/>
                  <a:lumOff val="25000"/>
                </a:schemeClr>
              </a:solidFill>
            </c:spPr>
          </c:dPt>
          <c:dPt>
            <c:idx val="8"/>
            <c:bubble3D val="0"/>
            <c:spPr>
              <a:solidFill>
                <a:schemeClr val="tx1">
                  <a:lumMod val="85000"/>
                  <a:lumOff val="15000"/>
                </a:schemeClr>
              </a:solidFill>
            </c:spPr>
          </c:dPt>
          <c:dLbls>
            <c:spPr>
              <a:noFill/>
              <a:ln>
                <a:noFill/>
              </a:ln>
              <a:effectLst/>
            </c:spPr>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Sheet1!$A$2:$A$10</c:f>
              <c:strCache>
                <c:ptCount val="9"/>
                <c:pt idx="0">
                  <c:v>Protein-Protein Interactions</c:v>
                </c:pt>
                <c:pt idx="1">
                  <c:v>Metabolic Pathways</c:v>
                </c:pt>
                <c:pt idx="2">
                  <c:v>Signaling Pathways</c:v>
                </c:pt>
                <c:pt idx="3">
                  <c:v>Protein-Compound Interactions</c:v>
                </c:pt>
                <c:pt idx="4">
                  <c:v>Transcription Factors / Gene Regulatory Networks</c:v>
                </c:pt>
                <c:pt idx="5">
                  <c:v>Pathway Diagrams</c:v>
                </c:pt>
                <c:pt idx="6">
                  <c:v>Genetic Interaction Networks</c:v>
                </c:pt>
                <c:pt idx="7">
                  <c:v>Protein Sequence Focused</c:v>
                </c:pt>
                <c:pt idx="8">
                  <c:v>Other</c:v>
                </c:pt>
              </c:strCache>
            </c:strRef>
          </c:cat>
          <c:val>
            <c:numRef>
              <c:f>Sheet1!$B$2:$B$10</c:f>
              <c:numCache>
                <c:formatCode>General</c:formatCode>
                <c:ptCount val="9"/>
                <c:pt idx="0">
                  <c:v>257.0</c:v>
                </c:pt>
                <c:pt idx="1">
                  <c:v>133.0</c:v>
                </c:pt>
                <c:pt idx="2">
                  <c:v>95.0</c:v>
                </c:pt>
                <c:pt idx="3">
                  <c:v>81.0</c:v>
                </c:pt>
                <c:pt idx="4">
                  <c:v>80.0</c:v>
                </c:pt>
                <c:pt idx="5">
                  <c:v>61.0</c:v>
                </c:pt>
                <c:pt idx="6">
                  <c:v>28.0</c:v>
                </c:pt>
                <c:pt idx="7">
                  <c:v>25.0</c:v>
                </c:pt>
                <c:pt idx="8">
                  <c:v>17.0</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511636088668874"/>
          <c:y val="0.123325295275591"/>
          <c:w val="0.480160688433413"/>
          <c:h val="0.859083661417322"/>
        </c:manualLayout>
      </c:layout>
      <c:overlay val="0"/>
      <c:txPr>
        <a:bodyPr/>
        <a:lstStyle/>
        <a:p>
          <a:pPr>
            <a:defRPr>
              <a:latin typeface="Arial" panose="020B0604020202020204" pitchFamily="34" charset="0"/>
              <a:cs typeface="Arial" panose="020B0604020202020204" pitchFamily="34" charset="0"/>
            </a:defRPr>
          </a:pPr>
          <a:endParaRPr lang="en-US"/>
        </a:p>
      </c:txPr>
    </c:legend>
    <c:plotVisOnly val="1"/>
    <c:dispBlanksAs val="zero"/>
    <c:showDLblsOverMax val="0"/>
  </c:chart>
  <c:txPr>
    <a:bodyPr/>
    <a:lstStyle/>
    <a:p>
      <a:pPr>
        <a:defRPr sz="1800">
          <a:latin typeface="HelveticaNeueLT Pro 45 Lt" pitchFamily="34" charset="0"/>
        </a:defRPr>
      </a:pPr>
      <a:endParaRPr lang="en-US"/>
    </a:p>
  </c:txPr>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0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4" y="2"/>
            <a:ext cx="2945659" cy="496411"/>
          </a:xfrm>
          <a:prstGeom prst="rect">
            <a:avLst/>
          </a:prstGeom>
          <a:noFill/>
          <a:ln w="9525">
            <a:noFill/>
            <a:miter lim="800000"/>
            <a:headEnd/>
            <a:tailEnd/>
          </a:ln>
          <a:effectLst/>
        </p:spPr>
        <p:txBody>
          <a:bodyPr vert="horz" wrap="square" lIns="91426" tIns="45714" rIns="91426" bIns="45714" numCol="1" anchor="t" anchorCtr="0" compatLnSpc="1">
            <a:prstTxWarp prst="textNoShape">
              <a:avLst/>
            </a:prstTxWarp>
          </a:bodyPr>
          <a:lstStyle>
            <a:lvl1pPr>
              <a:defRPr sz="1200">
                <a:latin typeface="Arial" charset="0"/>
                <a:ea typeface="Geneva" pitchFamily="-112" charset="0"/>
                <a:cs typeface="Geneva" pitchFamily="-112" charset="0"/>
              </a:defRPr>
            </a:lvl1pPr>
          </a:lstStyle>
          <a:p>
            <a:pPr>
              <a:defRPr/>
            </a:pPr>
            <a:endParaRPr lang="en-US"/>
          </a:p>
        </p:txBody>
      </p:sp>
      <p:sp>
        <p:nvSpPr>
          <p:cNvPr id="27651" name="Rectangle 3"/>
          <p:cNvSpPr>
            <a:spLocks noGrp="1" noChangeArrowheads="1"/>
          </p:cNvSpPr>
          <p:nvPr>
            <p:ph type="dt" sz="quarter" idx="1"/>
          </p:nvPr>
        </p:nvSpPr>
        <p:spPr bwMode="auto">
          <a:xfrm>
            <a:off x="3850447" y="2"/>
            <a:ext cx="2945659" cy="496411"/>
          </a:xfrm>
          <a:prstGeom prst="rect">
            <a:avLst/>
          </a:prstGeom>
          <a:noFill/>
          <a:ln w="9525">
            <a:noFill/>
            <a:miter lim="800000"/>
            <a:headEnd/>
            <a:tailEnd/>
          </a:ln>
          <a:effectLst/>
        </p:spPr>
        <p:txBody>
          <a:bodyPr vert="horz" wrap="square" lIns="91426" tIns="45714" rIns="91426" bIns="45714" numCol="1" anchor="t" anchorCtr="0" compatLnSpc="1">
            <a:prstTxWarp prst="textNoShape">
              <a:avLst/>
            </a:prstTxWarp>
          </a:bodyPr>
          <a:lstStyle>
            <a:lvl1pPr algn="r">
              <a:defRPr sz="1200">
                <a:latin typeface="Arial" charset="0"/>
                <a:ea typeface="Geneva" pitchFamily="-112" charset="0"/>
                <a:cs typeface="Geneva" pitchFamily="-112" charset="0"/>
              </a:defRPr>
            </a:lvl1pPr>
          </a:lstStyle>
          <a:p>
            <a:pPr>
              <a:defRPr/>
            </a:pPr>
            <a:endParaRPr lang="en-US"/>
          </a:p>
        </p:txBody>
      </p:sp>
      <p:sp>
        <p:nvSpPr>
          <p:cNvPr id="27652" name="Rectangle 4"/>
          <p:cNvSpPr>
            <a:spLocks noGrp="1" noChangeArrowheads="1"/>
          </p:cNvSpPr>
          <p:nvPr>
            <p:ph type="ftr" sz="quarter" idx="2"/>
          </p:nvPr>
        </p:nvSpPr>
        <p:spPr bwMode="auto">
          <a:xfrm>
            <a:off x="4" y="9430092"/>
            <a:ext cx="2945659" cy="496411"/>
          </a:xfrm>
          <a:prstGeom prst="rect">
            <a:avLst/>
          </a:prstGeom>
          <a:noFill/>
          <a:ln w="9525">
            <a:noFill/>
            <a:miter lim="800000"/>
            <a:headEnd/>
            <a:tailEnd/>
          </a:ln>
          <a:effectLst/>
        </p:spPr>
        <p:txBody>
          <a:bodyPr vert="horz" wrap="square" lIns="91426" tIns="45714" rIns="91426" bIns="45714" numCol="1" anchor="b" anchorCtr="0" compatLnSpc="1">
            <a:prstTxWarp prst="textNoShape">
              <a:avLst/>
            </a:prstTxWarp>
          </a:bodyPr>
          <a:lstStyle>
            <a:lvl1pPr>
              <a:defRPr sz="1200">
                <a:latin typeface="Arial" charset="0"/>
                <a:ea typeface="Geneva" pitchFamily="-112" charset="0"/>
                <a:cs typeface="Geneva" pitchFamily="-112" charset="0"/>
              </a:defRPr>
            </a:lvl1pPr>
          </a:lstStyle>
          <a:p>
            <a:pPr>
              <a:defRPr/>
            </a:pPr>
            <a:endParaRPr lang="en-US"/>
          </a:p>
        </p:txBody>
      </p:sp>
      <p:sp>
        <p:nvSpPr>
          <p:cNvPr id="27653" name="Rectangle 5"/>
          <p:cNvSpPr>
            <a:spLocks noGrp="1" noChangeArrowheads="1"/>
          </p:cNvSpPr>
          <p:nvPr>
            <p:ph type="sldNum" sz="quarter" idx="3"/>
          </p:nvPr>
        </p:nvSpPr>
        <p:spPr bwMode="auto">
          <a:xfrm>
            <a:off x="3850447" y="9430092"/>
            <a:ext cx="2945659" cy="496411"/>
          </a:xfrm>
          <a:prstGeom prst="rect">
            <a:avLst/>
          </a:prstGeom>
          <a:noFill/>
          <a:ln w="9525">
            <a:noFill/>
            <a:miter lim="800000"/>
            <a:headEnd/>
            <a:tailEnd/>
          </a:ln>
          <a:effectLst/>
        </p:spPr>
        <p:txBody>
          <a:bodyPr vert="horz" wrap="square" lIns="91426" tIns="45714" rIns="91426" bIns="45714" numCol="1" anchor="b" anchorCtr="0" compatLnSpc="1">
            <a:prstTxWarp prst="textNoShape">
              <a:avLst/>
            </a:prstTxWarp>
          </a:bodyPr>
          <a:lstStyle>
            <a:lvl1pPr algn="r">
              <a:defRPr sz="1200">
                <a:latin typeface="Arial" charset="0"/>
                <a:ea typeface="Geneva" pitchFamily="-112" charset="0"/>
                <a:cs typeface="Geneva" pitchFamily="-112" charset="0"/>
              </a:defRPr>
            </a:lvl1pPr>
          </a:lstStyle>
          <a:p>
            <a:pPr>
              <a:defRPr/>
            </a:pPr>
            <a:fld id="{3D0724DF-0F79-4416-8073-739EC471507E}" type="slidenum">
              <a:rPr lang="en-US"/>
              <a:pPr>
                <a:defRPr/>
              </a:pPr>
              <a:t>‹#›</a:t>
            </a:fld>
            <a:endParaRPr lang="en-US"/>
          </a:p>
        </p:txBody>
      </p:sp>
    </p:spTree>
    <p:extLst>
      <p:ext uri="{BB962C8B-B14F-4D97-AF65-F5344CB8AC3E}">
        <p14:creationId xmlns:p14="http://schemas.microsoft.com/office/powerpoint/2010/main" val="18687893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4" y="2"/>
            <a:ext cx="2945659" cy="496411"/>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defRPr sz="1200">
                <a:latin typeface="Arial" charset="0"/>
                <a:ea typeface="Geneva" pitchFamily="-112" charset="0"/>
                <a:cs typeface="Geneva" pitchFamily="-112" charset="0"/>
              </a:defRPr>
            </a:lvl1pPr>
          </a:lstStyle>
          <a:p>
            <a:pPr>
              <a:defRPr/>
            </a:pPr>
            <a:endParaRPr lang="de-DE"/>
          </a:p>
        </p:txBody>
      </p:sp>
      <p:sp>
        <p:nvSpPr>
          <p:cNvPr id="4099" name="Rectangle 3"/>
          <p:cNvSpPr>
            <a:spLocks noGrp="1" noChangeArrowheads="1"/>
          </p:cNvSpPr>
          <p:nvPr>
            <p:ph type="dt" idx="1"/>
          </p:nvPr>
        </p:nvSpPr>
        <p:spPr bwMode="auto">
          <a:xfrm>
            <a:off x="3852020" y="2"/>
            <a:ext cx="2945659" cy="496411"/>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lgn="r">
              <a:defRPr sz="1200">
                <a:latin typeface="Arial" charset="0"/>
                <a:ea typeface="Geneva" pitchFamily="-112" charset="0"/>
                <a:cs typeface="Geneva" pitchFamily="-112" charset="0"/>
              </a:defRPr>
            </a:lvl1pPr>
          </a:lstStyle>
          <a:p>
            <a:pPr>
              <a:defRPr/>
            </a:pPr>
            <a:endParaRPr lang="de-DE"/>
          </a:p>
        </p:txBody>
      </p:sp>
      <p:sp>
        <p:nvSpPr>
          <p:cNvPr id="14340"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06357" y="4715910"/>
            <a:ext cx="4984962" cy="4467701"/>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p>
            <a:pPr lvl="0"/>
            <a:r>
              <a:rPr lang="de-DE" noProof="0" smtClean="0"/>
              <a:t>Mastertextformat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p>
        </p:txBody>
      </p:sp>
      <p:sp>
        <p:nvSpPr>
          <p:cNvPr id="4102" name="Rectangle 6"/>
          <p:cNvSpPr>
            <a:spLocks noGrp="1" noChangeArrowheads="1"/>
          </p:cNvSpPr>
          <p:nvPr>
            <p:ph type="ftr" sz="quarter" idx="4"/>
          </p:nvPr>
        </p:nvSpPr>
        <p:spPr bwMode="auto">
          <a:xfrm>
            <a:off x="4" y="9431815"/>
            <a:ext cx="2945659" cy="496411"/>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defRPr sz="1200">
                <a:latin typeface="Arial" charset="0"/>
                <a:ea typeface="Geneva" pitchFamily="-112" charset="0"/>
                <a:cs typeface="Geneva" pitchFamily="-112" charset="0"/>
              </a:defRPr>
            </a:lvl1pPr>
          </a:lstStyle>
          <a:p>
            <a:pPr>
              <a:defRPr/>
            </a:pPr>
            <a:endParaRPr lang="de-DE"/>
          </a:p>
        </p:txBody>
      </p:sp>
      <p:sp>
        <p:nvSpPr>
          <p:cNvPr id="4103" name="Rectangle 7"/>
          <p:cNvSpPr>
            <a:spLocks noGrp="1" noChangeArrowheads="1"/>
          </p:cNvSpPr>
          <p:nvPr>
            <p:ph type="sldNum" sz="quarter" idx="5"/>
          </p:nvPr>
        </p:nvSpPr>
        <p:spPr bwMode="auto">
          <a:xfrm>
            <a:off x="3852020" y="9431815"/>
            <a:ext cx="2945659" cy="496411"/>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lgn="r">
              <a:defRPr sz="1200">
                <a:latin typeface="Arial" charset="0"/>
                <a:ea typeface="Geneva" pitchFamily="-112" charset="0"/>
                <a:cs typeface="Geneva" pitchFamily="-112" charset="0"/>
              </a:defRPr>
            </a:lvl1pPr>
          </a:lstStyle>
          <a:p>
            <a:pPr>
              <a:defRPr/>
            </a:pPr>
            <a:fld id="{EBEF1CDD-4330-462E-8EFC-7F69CCB2BD2D}" type="slidenum">
              <a:rPr lang="de-DE"/>
              <a:pPr>
                <a:defRPr/>
              </a:pPr>
              <a:t>‹#›</a:t>
            </a:fld>
            <a:endParaRPr lang="de-DE"/>
          </a:p>
        </p:txBody>
      </p:sp>
    </p:spTree>
    <p:extLst>
      <p:ext uri="{BB962C8B-B14F-4D97-AF65-F5344CB8AC3E}">
        <p14:creationId xmlns:p14="http://schemas.microsoft.com/office/powerpoint/2010/main" val="5199287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2" charset="0"/>
        <a:ea typeface="Geneva" pitchFamily="-112" charset="0"/>
        <a:cs typeface="Geneva" pitchFamily="-112" charset="0"/>
      </a:defRPr>
    </a:lvl1pPr>
    <a:lvl2pPr marL="457200" algn="l" rtl="0" eaLnBrk="0" fontAlgn="base" hangingPunct="0">
      <a:spcBef>
        <a:spcPct val="30000"/>
      </a:spcBef>
      <a:spcAft>
        <a:spcPct val="0"/>
      </a:spcAft>
      <a:defRPr sz="1200" kern="1200">
        <a:solidFill>
          <a:schemeClr val="tx1"/>
        </a:solidFill>
        <a:latin typeface="Arial" pitchFamily="-112" charset="0"/>
        <a:ea typeface="Geneva" pitchFamily="-112" charset="0"/>
        <a:cs typeface="Geneva" pitchFamily="-112" charset="0"/>
      </a:defRPr>
    </a:lvl2pPr>
    <a:lvl3pPr marL="914400" algn="l" rtl="0" eaLnBrk="0" fontAlgn="base" hangingPunct="0">
      <a:spcBef>
        <a:spcPct val="30000"/>
      </a:spcBef>
      <a:spcAft>
        <a:spcPct val="0"/>
      </a:spcAft>
      <a:defRPr sz="1200" kern="1200">
        <a:solidFill>
          <a:schemeClr val="tx1"/>
        </a:solidFill>
        <a:latin typeface="Arial" pitchFamily="-112" charset="0"/>
        <a:ea typeface="Geneva" pitchFamily="-112" charset="0"/>
        <a:cs typeface="Geneva" pitchFamily="-112" charset="0"/>
      </a:defRPr>
    </a:lvl3pPr>
    <a:lvl4pPr marL="1371600" algn="l" rtl="0" eaLnBrk="0" fontAlgn="base" hangingPunct="0">
      <a:spcBef>
        <a:spcPct val="30000"/>
      </a:spcBef>
      <a:spcAft>
        <a:spcPct val="0"/>
      </a:spcAft>
      <a:defRPr sz="1200" kern="1200">
        <a:solidFill>
          <a:schemeClr val="tx1"/>
        </a:solidFill>
        <a:latin typeface="Arial" pitchFamily="-112" charset="0"/>
        <a:ea typeface="Geneva" pitchFamily="-112" charset="0"/>
        <a:cs typeface="Geneva" pitchFamily="-112" charset="0"/>
      </a:defRPr>
    </a:lvl4pPr>
    <a:lvl5pPr marL="1828800" algn="l" rtl="0" eaLnBrk="0" fontAlgn="base" hangingPunct="0">
      <a:spcBef>
        <a:spcPct val="30000"/>
      </a:spcBef>
      <a:spcAft>
        <a:spcPct val="0"/>
      </a:spcAft>
      <a:defRPr sz="1200" kern="1200">
        <a:solidFill>
          <a:schemeClr val="tx1"/>
        </a:solidFill>
        <a:latin typeface="Arial" pitchFamily="-112" charset="0"/>
        <a:ea typeface="Geneva" pitchFamily="-112" charset="0"/>
        <a:cs typeface="Geneva" pitchFamily="-112"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a:ln/>
        </p:spPr>
      </p:sp>
      <p:sp>
        <p:nvSpPr>
          <p:cNvPr id="16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latin typeface="Arial" pitchFamily="34" charset="0"/>
              <a:ea typeface="Geneva"/>
              <a:cs typeface="Geneva"/>
            </a:endParaRPr>
          </a:p>
        </p:txBody>
      </p:sp>
      <p:sp>
        <p:nvSpPr>
          <p:cNvPr id="163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fld id="{A1A74A16-48D5-473E-B895-34CF02924CAC}" type="slidenum">
              <a:rPr lang="de-DE" sz="1200" smtClean="0"/>
              <a:pPr/>
              <a:t>9</a:t>
            </a:fld>
            <a:endParaRPr lang="de-DE" sz="1200" smtClean="0"/>
          </a:p>
        </p:txBody>
      </p:sp>
    </p:spTree>
    <p:extLst>
      <p:ext uri="{BB962C8B-B14F-4D97-AF65-F5344CB8AC3E}">
        <p14:creationId xmlns:p14="http://schemas.microsoft.com/office/powerpoint/2010/main" val="3728175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9"/>
          <p:cNvSpPr>
            <a:spLocks noGrp="1" noChangeArrowheads="1"/>
          </p:cNvSpPr>
          <p:nvPr>
            <p:ph type="sldNum" sz="quarter" idx="5"/>
          </p:nvPr>
        </p:nvSpPr>
        <p:spPr/>
        <p:txBody>
          <a:bodyPr/>
          <a:lstStyle/>
          <a:p>
            <a:pPr>
              <a:defRPr/>
            </a:pPr>
            <a:fld id="{8BB766F6-F9E4-4DF8-AD55-ACD842DB1419}" type="slidenum">
              <a:rPr lang="en-GB"/>
              <a:pPr>
                <a:defRPr/>
              </a:pPr>
              <a:t>22</a:t>
            </a:fld>
            <a:endParaRPr lang="en-GB"/>
          </a:p>
        </p:txBody>
      </p:sp>
      <p:sp>
        <p:nvSpPr>
          <p:cNvPr id="43011" name="Text Box 1"/>
          <p:cNvSpPr txBox="1">
            <a:spLocks noChangeArrowheads="1"/>
          </p:cNvSpPr>
          <p:nvPr/>
        </p:nvSpPr>
        <p:spPr bwMode="auto">
          <a:xfrm>
            <a:off x="3852020" y="9431815"/>
            <a:ext cx="2945659" cy="496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9987" tIns="46794" rIns="89987" bIns="46794"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9pPr>
          </a:lstStyle>
          <a:p>
            <a:pPr algn="r"/>
            <a:fld id="{85D16AEA-4760-41D2-AA66-602D11407832}" type="slidenum">
              <a:rPr lang="en-GB" sz="1200">
                <a:solidFill>
                  <a:srgbClr val="000000"/>
                </a:solidFill>
                <a:latin typeface="Times New Roman" pitchFamily="18" charset="0"/>
              </a:rPr>
              <a:pPr algn="r"/>
              <a:t>22</a:t>
            </a:fld>
            <a:endParaRPr lang="en-GB" sz="1200">
              <a:solidFill>
                <a:srgbClr val="000000"/>
              </a:solidFill>
              <a:latin typeface="Times New Roman" pitchFamily="18" charset="0"/>
            </a:endParaRPr>
          </a:p>
        </p:txBody>
      </p:sp>
      <p:sp>
        <p:nvSpPr>
          <p:cNvPr id="43012" name="Text Box 2"/>
          <p:cNvSpPr txBox="1">
            <a:spLocks noChangeArrowheads="1"/>
          </p:cNvSpPr>
          <p:nvPr/>
        </p:nvSpPr>
        <p:spPr bwMode="auto">
          <a:xfrm>
            <a:off x="912653" y="744618"/>
            <a:ext cx="4972373" cy="3723084"/>
          </a:xfrm>
          <a:prstGeom prst="rect">
            <a:avLst/>
          </a:prstGeom>
          <a:solidFill>
            <a:srgbClr val="FFFFFF"/>
          </a:solidFill>
          <a:ln w="9360">
            <a:solidFill>
              <a:srgbClr val="000000"/>
            </a:solidFill>
            <a:miter lim="800000"/>
            <a:headEnd/>
            <a:tailEnd/>
          </a:ln>
        </p:spPr>
        <p:txBody>
          <a:bodyPr wrap="none" lIns="91426" tIns="45714" rIns="91426" bIns="45714" anchor="ctr"/>
          <a:lstStyle>
            <a:lvl1pPr>
              <a:defRPr sz="2200">
                <a:solidFill>
                  <a:schemeClr val="tx1"/>
                </a:solidFill>
                <a:latin typeface="Arial" charset="0"/>
                <a:ea typeface="Geneva" charset="-128"/>
              </a:defRPr>
            </a:lvl1pPr>
            <a:lvl2pPr marL="742950" indent="-285750">
              <a:defRPr sz="2200">
                <a:solidFill>
                  <a:schemeClr val="tx1"/>
                </a:solidFill>
                <a:latin typeface="Arial" charset="0"/>
                <a:ea typeface="Geneva" charset="-128"/>
              </a:defRPr>
            </a:lvl2pPr>
            <a:lvl3pPr marL="1143000" indent="-228600">
              <a:defRPr sz="2200">
                <a:solidFill>
                  <a:schemeClr val="tx1"/>
                </a:solidFill>
                <a:latin typeface="Arial" charset="0"/>
                <a:ea typeface="Geneva" charset="-128"/>
              </a:defRPr>
            </a:lvl3pPr>
            <a:lvl4pPr marL="1600200" indent="-228600">
              <a:defRPr sz="2200">
                <a:solidFill>
                  <a:schemeClr val="tx1"/>
                </a:solidFill>
                <a:latin typeface="Arial" charset="0"/>
                <a:ea typeface="Geneva" charset="-128"/>
              </a:defRPr>
            </a:lvl4pPr>
            <a:lvl5pPr marL="2057400" indent="-228600">
              <a:defRPr sz="2200">
                <a:solidFill>
                  <a:schemeClr val="tx1"/>
                </a:solidFill>
                <a:latin typeface="Arial" charset="0"/>
                <a:ea typeface="Geneva" charset="-128"/>
              </a:defRPr>
            </a:lvl5pPr>
            <a:lvl6pPr marL="2514600" indent="-228600" eaLnBrk="0" fontAlgn="base" hangingPunct="0">
              <a:spcBef>
                <a:spcPct val="0"/>
              </a:spcBef>
              <a:spcAft>
                <a:spcPct val="0"/>
              </a:spcAft>
              <a:defRPr sz="2200">
                <a:solidFill>
                  <a:schemeClr val="tx1"/>
                </a:solidFill>
                <a:latin typeface="Arial" charset="0"/>
                <a:ea typeface="Geneva" charset="-128"/>
              </a:defRPr>
            </a:lvl6pPr>
            <a:lvl7pPr marL="2971800" indent="-228600" eaLnBrk="0" fontAlgn="base" hangingPunct="0">
              <a:spcBef>
                <a:spcPct val="0"/>
              </a:spcBef>
              <a:spcAft>
                <a:spcPct val="0"/>
              </a:spcAft>
              <a:defRPr sz="2200">
                <a:solidFill>
                  <a:schemeClr val="tx1"/>
                </a:solidFill>
                <a:latin typeface="Arial" charset="0"/>
                <a:ea typeface="Geneva" charset="-128"/>
              </a:defRPr>
            </a:lvl7pPr>
            <a:lvl8pPr marL="3429000" indent="-228600" eaLnBrk="0" fontAlgn="base" hangingPunct="0">
              <a:spcBef>
                <a:spcPct val="0"/>
              </a:spcBef>
              <a:spcAft>
                <a:spcPct val="0"/>
              </a:spcAft>
              <a:defRPr sz="2200">
                <a:solidFill>
                  <a:schemeClr val="tx1"/>
                </a:solidFill>
                <a:latin typeface="Arial" charset="0"/>
                <a:ea typeface="Geneva" charset="-128"/>
              </a:defRPr>
            </a:lvl8pPr>
            <a:lvl9pPr marL="3886200" indent="-228600" eaLnBrk="0" fontAlgn="base" hangingPunct="0">
              <a:spcBef>
                <a:spcPct val="0"/>
              </a:spcBef>
              <a:spcAft>
                <a:spcPct val="0"/>
              </a:spcAft>
              <a:defRPr sz="2200">
                <a:solidFill>
                  <a:schemeClr val="tx1"/>
                </a:solidFill>
                <a:latin typeface="Arial" charset="0"/>
                <a:ea typeface="Geneva" charset="-128"/>
              </a:defRPr>
            </a:lvl9pPr>
          </a:lstStyle>
          <a:p>
            <a:endParaRPr lang="en-US"/>
          </a:p>
        </p:txBody>
      </p:sp>
      <p:sp>
        <p:nvSpPr>
          <p:cNvPr id="43013" name="Text Box 3"/>
          <p:cNvSpPr>
            <a:spLocks noGrp="1" noChangeArrowheads="1"/>
          </p:cNvSpPr>
          <p:nvPr>
            <p:ph type="body"/>
          </p:nvPr>
        </p:nvSpPr>
        <p:spPr>
          <a:xfrm>
            <a:off x="679768" y="4715910"/>
            <a:ext cx="5438140" cy="44677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450"/>
              </a:spcBef>
              <a:tabLst>
                <a:tab pos="0" algn="l"/>
                <a:tab pos="447608" algn="l"/>
                <a:tab pos="896805" algn="l"/>
                <a:tab pos="1346000" algn="l"/>
                <a:tab pos="1795196" algn="l"/>
                <a:tab pos="2244392" algn="l"/>
                <a:tab pos="2693590" algn="l"/>
                <a:tab pos="3142784" algn="l"/>
                <a:tab pos="3591980" algn="l"/>
                <a:tab pos="4041176" algn="l"/>
                <a:tab pos="4490372" algn="l"/>
                <a:tab pos="4939568" algn="l"/>
                <a:tab pos="5388764" algn="l"/>
                <a:tab pos="5837960" algn="l"/>
                <a:tab pos="6287156" algn="l"/>
                <a:tab pos="6736352" algn="l"/>
                <a:tab pos="7185548" algn="l"/>
                <a:tab pos="7634743" algn="l"/>
                <a:tab pos="8083940" algn="l"/>
                <a:tab pos="8533136" algn="l"/>
                <a:tab pos="8982331" algn="l"/>
              </a:tabLst>
            </a:pPr>
            <a:r>
              <a:rPr lang="en-GB" dirty="0" smtClean="0">
                <a:latin typeface="Arial" charset="0"/>
                <a:ea typeface="Geneva" charset="-128"/>
              </a:rPr>
              <a:t>Tell them that we also export some data for text-miners !</a:t>
            </a:r>
          </a:p>
        </p:txBody>
      </p:sp>
    </p:spTree>
    <p:extLst>
      <p:ext uri="{BB962C8B-B14F-4D97-AF65-F5344CB8AC3E}">
        <p14:creationId xmlns:p14="http://schemas.microsoft.com/office/powerpoint/2010/main" val="180935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Arial" charset="0"/>
                <a:ea typeface="Geneva" charset="-128"/>
              </a:defRPr>
            </a:lvl1pPr>
            <a:lvl2pPr marL="742840" indent="-285708">
              <a:defRPr sz="2200">
                <a:solidFill>
                  <a:schemeClr val="tx1"/>
                </a:solidFill>
                <a:latin typeface="Arial" charset="0"/>
                <a:ea typeface="Geneva" charset="-128"/>
              </a:defRPr>
            </a:lvl2pPr>
            <a:lvl3pPr marL="1142830" indent="-228566">
              <a:defRPr sz="2200">
                <a:solidFill>
                  <a:schemeClr val="tx1"/>
                </a:solidFill>
                <a:latin typeface="Arial" charset="0"/>
                <a:ea typeface="Geneva" charset="-128"/>
              </a:defRPr>
            </a:lvl3pPr>
            <a:lvl4pPr marL="1599962" indent="-228566">
              <a:defRPr sz="2200">
                <a:solidFill>
                  <a:schemeClr val="tx1"/>
                </a:solidFill>
                <a:latin typeface="Arial" charset="0"/>
                <a:ea typeface="Geneva" charset="-128"/>
              </a:defRPr>
            </a:lvl4pPr>
            <a:lvl5pPr marL="2057095" indent="-228566">
              <a:defRPr sz="2200">
                <a:solidFill>
                  <a:schemeClr val="tx1"/>
                </a:solidFill>
                <a:latin typeface="Arial" charset="0"/>
                <a:ea typeface="Geneva" charset="-128"/>
              </a:defRPr>
            </a:lvl5pPr>
            <a:lvl6pPr marL="2514227" indent="-228566" eaLnBrk="0" fontAlgn="base" hangingPunct="0">
              <a:spcBef>
                <a:spcPct val="0"/>
              </a:spcBef>
              <a:spcAft>
                <a:spcPct val="0"/>
              </a:spcAft>
              <a:defRPr sz="2200">
                <a:solidFill>
                  <a:schemeClr val="tx1"/>
                </a:solidFill>
                <a:latin typeface="Arial" charset="0"/>
                <a:ea typeface="Geneva" charset="-128"/>
              </a:defRPr>
            </a:lvl6pPr>
            <a:lvl7pPr marL="2971358" indent="-228566" eaLnBrk="0" fontAlgn="base" hangingPunct="0">
              <a:spcBef>
                <a:spcPct val="0"/>
              </a:spcBef>
              <a:spcAft>
                <a:spcPct val="0"/>
              </a:spcAft>
              <a:defRPr sz="2200">
                <a:solidFill>
                  <a:schemeClr val="tx1"/>
                </a:solidFill>
                <a:latin typeface="Arial" charset="0"/>
                <a:ea typeface="Geneva" charset="-128"/>
              </a:defRPr>
            </a:lvl7pPr>
            <a:lvl8pPr marL="3428491" indent="-228566" eaLnBrk="0" fontAlgn="base" hangingPunct="0">
              <a:spcBef>
                <a:spcPct val="0"/>
              </a:spcBef>
              <a:spcAft>
                <a:spcPct val="0"/>
              </a:spcAft>
              <a:defRPr sz="2200">
                <a:solidFill>
                  <a:schemeClr val="tx1"/>
                </a:solidFill>
                <a:latin typeface="Arial" charset="0"/>
                <a:ea typeface="Geneva" charset="-128"/>
              </a:defRPr>
            </a:lvl8pPr>
            <a:lvl9pPr marL="3885624" indent="-228566" eaLnBrk="0" fontAlgn="base" hangingPunct="0">
              <a:spcBef>
                <a:spcPct val="0"/>
              </a:spcBef>
              <a:spcAft>
                <a:spcPct val="0"/>
              </a:spcAft>
              <a:defRPr sz="2200">
                <a:solidFill>
                  <a:schemeClr val="tx1"/>
                </a:solidFill>
                <a:latin typeface="Arial" charset="0"/>
                <a:ea typeface="Geneva" charset="-128"/>
              </a:defRPr>
            </a:lvl9pPr>
          </a:lstStyle>
          <a:p>
            <a:fld id="{B2DCDF20-B505-4B75-AA93-2097B31F4EEA}" type="slidenum">
              <a:rPr lang="de-DE" sz="1200"/>
              <a:pPr/>
              <a:t>24</a:t>
            </a:fld>
            <a:endParaRPr lang="de-DE" sz="120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xfrm>
            <a:off x="679768" y="4715910"/>
            <a:ext cx="5438140" cy="44677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566" indent="-228566" eaLnBrk="1" hangingPunct="1">
              <a:buFontTx/>
              <a:buAutoNum type="arabicPeriod"/>
            </a:pPr>
            <a:endParaRPr lang="en-US" dirty="0" smtClean="0">
              <a:latin typeface="Arial" charset="0"/>
              <a:ea typeface="Geneva" charset="-128"/>
            </a:endParaRPr>
          </a:p>
        </p:txBody>
      </p:sp>
    </p:spTree>
    <p:extLst>
      <p:ext uri="{BB962C8B-B14F-4D97-AF65-F5344CB8AC3E}">
        <p14:creationId xmlns:p14="http://schemas.microsoft.com/office/powerpoint/2010/main" val="1565679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840" indent="-285708">
              <a:defRPr sz="2400">
                <a:solidFill>
                  <a:schemeClr val="tx1"/>
                </a:solidFill>
                <a:latin typeface="Arial" pitchFamily="34" charset="0"/>
                <a:ea typeface="Geneva"/>
                <a:cs typeface="Geneva"/>
              </a:defRPr>
            </a:lvl2pPr>
            <a:lvl3pPr marL="1142830" indent="-228566">
              <a:defRPr sz="2400">
                <a:solidFill>
                  <a:schemeClr val="tx1"/>
                </a:solidFill>
                <a:latin typeface="Arial" pitchFamily="34" charset="0"/>
                <a:ea typeface="Geneva"/>
                <a:cs typeface="Geneva"/>
              </a:defRPr>
            </a:lvl3pPr>
            <a:lvl4pPr marL="1599962" indent="-228566">
              <a:defRPr sz="2400">
                <a:solidFill>
                  <a:schemeClr val="tx1"/>
                </a:solidFill>
                <a:latin typeface="Arial" pitchFamily="34" charset="0"/>
                <a:ea typeface="Geneva"/>
                <a:cs typeface="Geneva"/>
              </a:defRPr>
            </a:lvl4pPr>
            <a:lvl5pPr marL="2057095" indent="-228566">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7C766F70-59D5-422F-91F8-00DB659CC22F}" type="slidenum">
              <a:rPr lang="en-US" sz="1200"/>
              <a:pPr/>
              <a:t>25</a:t>
            </a:fld>
            <a:endParaRPr lang="en-US" sz="1200"/>
          </a:p>
        </p:txBody>
      </p:sp>
    </p:spTree>
    <p:extLst>
      <p:ext uri="{BB962C8B-B14F-4D97-AF65-F5344CB8AC3E}">
        <p14:creationId xmlns:p14="http://schemas.microsoft.com/office/powerpoint/2010/main" val="2398299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840" indent="-285708">
              <a:defRPr sz="2400">
                <a:solidFill>
                  <a:schemeClr val="tx1"/>
                </a:solidFill>
                <a:latin typeface="Arial" pitchFamily="34" charset="0"/>
                <a:ea typeface="Geneva"/>
                <a:cs typeface="Geneva"/>
              </a:defRPr>
            </a:lvl2pPr>
            <a:lvl3pPr marL="1142830" indent="-228566">
              <a:defRPr sz="2400">
                <a:solidFill>
                  <a:schemeClr val="tx1"/>
                </a:solidFill>
                <a:latin typeface="Arial" pitchFamily="34" charset="0"/>
                <a:ea typeface="Geneva"/>
                <a:cs typeface="Geneva"/>
              </a:defRPr>
            </a:lvl3pPr>
            <a:lvl4pPr marL="1599962" indent="-228566">
              <a:defRPr sz="2400">
                <a:solidFill>
                  <a:schemeClr val="tx1"/>
                </a:solidFill>
                <a:latin typeface="Arial" pitchFamily="34" charset="0"/>
                <a:ea typeface="Geneva"/>
                <a:cs typeface="Geneva"/>
              </a:defRPr>
            </a:lvl4pPr>
            <a:lvl5pPr marL="2057095" indent="-228566">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7C766F70-59D5-422F-91F8-00DB659CC22F}" type="slidenum">
              <a:rPr lang="en-US" sz="1200"/>
              <a:pPr/>
              <a:t>26</a:t>
            </a:fld>
            <a:endParaRPr lang="en-US" sz="1200"/>
          </a:p>
        </p:txBody>
      </p:sp>
    </p:spTree>
    <p:extLst>
      <p:ext uri="{BB962C8B-B14F-4D97-AF65-F5344CB8AC3E}">
        <p14:creationId xmlns:p14="http://schemas.microsoft.com/office/powerpoint/2010/main" val="2398299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840" indent="-285708">
              <a:defRPr sz="2400">
                <a:solidFill>
                  <a:schemeClr val="tx1"/>
                </a:solidFill>
                <a:latin typeface="Arial" pitchFamily="34" charset="0"/>
                <a:ea typeface="Geneva"/>
                <a:cs typeface="Geneva"/>
              </a:defRPr>
            </a:lvl2pPr>
            <a:lvl3pPr marL="1142830" indent="-228566">
              <a:defRPr sz="2400">
                <a:solidFill>
                  <a:schemeClr val="tx1"/>
                </a:solidFill>
                <a:latin typeface="Arial" pitchFamily="34" charset="0"/>
                <a:ea typeface="Geneva"/>
                <a:cs typeface="Geneva"/>
              </a:defRPr>
            </a:lvl3pPr>
            <a:lvl4pPr marL="1599962" indent="-228566">
              <a:defRPr sz="2400">
                <a:solidFill>
                  <a:schemeClr val="tx1"/>
                </a:solidFill>
                <a:latin typeface="Arial" pitchFamily="34" charset="0"/>
                <a:ea typeface="Geneva"/>
                <a:cs typeface="Geneva"/>
              </a:defRPr>
            </a:lvl4pPr>
            <a:lvl5pPr marL="2057095" indent="-228566">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7C766F70-59D5-422F-91F8-00DB659CC22F}" type="slidenum">
              <a:rPr lang="en-US" sz="1200"/>
              <a:pPr/>
              <a:t>28</a:t>
            </a:fld>
            <a:endParaRPr lang="en-US" sz="1200"/>
          </a:p>
        </p:txBody>
      </p:sp>
    </p:spTree>
    <p:extLst>
      <p:ext uri="{BB962C8B-B14F-4D97-AF65-F5344CB8AC3E}">
        <p14:creationId xmlns:p14="http://schemas.microsoft.com/office/powerpoint/2010/main" val="2398299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840" indent="-285708">
              <a:defRPr sz="2400">
                <a:solidFill>
                  <a:schemeClr val="tx1"/>
                </a:solidFill>
                <a:latin typeface="Arial" pitchFamily="34" charset="0"/>
                <a:ea typeface="Geneva"/>
                <a:cs typeface="Geneva"/>
              </a:defRPr>
            </a:lvl2pPr>
            <a:lvl3pPr marL="1142830" indent="-228566">
              <a:defRPr sz="2400">
                <a:solidFill>
                  <a:schemeClr val="tx1"/>
                </a:solidFill>
                <a:latin typeface="Arial" pitchFamily="34" charset="0"/>
                <a:ea typeface="Geneva"/>
                <a:cs typeface="Geneva"/>
              </a:defRPr>
            </a:lvl3pPr>
            <a:lvl4pPr marL="1599962" indent="-228566">
              <a:defRPr sz="2400">
                <a:solidFill>
                  <a:schemeClr val="tx1"/>
                </a:solidFill>
                <a:latin typeface="Arial" pitchFamily="34" charset="0"/>
                <a:ea typeface="Geneva"/>
                <a:cs typeface="Geneva"/>
              </a:defRPr>
            </a:lvl4pPr>
            <a:lvl5pPr marL="2057095" indent="-228566">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7C766F70-59D5-422F-91F8-00DB659CC22F}" type="slidenum">
              <a:rPr lang="en-US" sz="1200"/>
              <a:pPr/>
              <a:t>29</a:t>
            </a:fld>
            <a:endParaRPr lang="en-US" sz="1200"/>
          </a:p>
        </p:txBody>
      </p:sp>
    </p:spTree>
    <p:extLst>
      <p:ext uri="{BB962C8B-B14F-4D97-AF65-F5344CB8AC3E}">
        <p14:creationId xmlns:p14="http://schemas.microsoft.com/office/powerpoint/2010/main" val="2398299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840" indent="-285708">
              <a:defRPr sz="2400">
                <a:solidFill>
                  <a:schemeClr val="tx1"/>
                </a:solidFill>
                <a:latin typeface="Arial" pitchFamily="34" charset="0"/>
                <a:ea typeface="Geneva"/>
                <a:cs typeface="Geneva"/>
              </a:defRPr>
            </a:lvl2pPr>
            <a:lvl3pPr marL="1142830" indent="-228566">
              <a:defRPr sz="2400">
                <a:solidFill>
                  <a:schemeClr val="tx1"/>
                </a:solidFill>
                <a:latin typeface="Arial" pitchFamily="34" charset="0"/>
                <a:ea typeface="Geneva"/>
                <a:cs typeface="Geneva"/>
              </a:defRPr>
            </a:lvl3pPr>
            <a:lvl4pPr marL="1599962" indent="-228566">
              <a:defRPr sz="2400">
                <a:solidFill>
                  <a:schemeClr val="tx1"/>
                </a:solidFill>
                <a:latin typeface="Arial" pitchFamily="34" charset="0"/>
                <a:ea typeface="Geneva"/>
                <a:cs typeface="Geneva"/>
              </a:defRPr>
            </a:lvl4pPr>
            <a:lvl5pPr marL="2057095" indent="-228566">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7C766F70-59D5-422F-91F8-00DB659CC22F}" type="slidenum">
              <a:rPr lang="en-US" sz="1200"/>
              <a:pPr/>
              <a:t>30</a:t>
            </a:fld>
            <a:endParaRPr lang="en-US" sz="1200"/>
          </a:p>
        </p:txBody>
      </p:sp>
    </p:spTree>
    <p:extLst>
      <p:ext uri="{BB962C8B-B14F-4D97-AF65-F5344CB8AC3E}">
        <p14:creationId xmlns:p14="http://schemas.microsoft.com/office/powerpoint/2010/main" val="2398299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840" indent="-285708">
              <a:defRPr sz="2400">
                <a:solidFill>
                  <a:schemeClr val="tx1"/>
                </a:solidFill>
                <a:latin typeface="Arial" pitchFamily="34" charset="0"/>
                <a:ea typeface="Geneva"/>
                <a:cs typeface="Geneva"/>
              </a:defRPr>
            </a:lvl2pPr>
            <a:lvl3pPr marL="1142830" indent="-228566">
              <a:defRPr sz="2400">
                <a:solidFill>
                  <a:schemeClr val="tx1"/>
                </a:solidFill>
                <a:latin typeface="Arial" pitchFamily="34" charset="0"/>
                <a:ea typeface="Geneva"/>
                <a:cs typeface="Geneva"/>
              </a:defRPr>
            </a:lvl3pPr>
            <a:lvl4pPr marL="1599962" indent="-228566">
              <a:defRPr sz="2400">
                <a:solidFill>
                  <a:schemeClr val="tx1"/>
                </a:solidFill>
                <a:latin typeface="Arial" pitchFamily="34" charset="0"/>
                <a:ea typeface="Geneva"/>
                <a:cs typeface="Geneva"/>
              </a:defRPr>
            </a:lvl4pPr>
            <a:lvl5pPr marL="2057095" indent="-228566">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7C766F70-59D5-422F-91F8-00DB659CC22F}" type="slidenum">
              <a:rPr lang="en-US" sz="1200"/>
              <a:pPr/>
              <a:t>31</a:t>
            </a:fld>
            <a:endParaRPr lang="en-US" sz="1200"/>
          </a:p>
        </p:txBody>
      </p:sp>
    </p:spTree>
    <p:extLst>
      <p:ext uri="{BB962C8B-B14F-4D97-AF65-F5344CB8AC3E}">
        <p14:creationId xmlns:p14="http://schemas.microsoft.com/office/powerpoint/2010/main" val="2398299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840" indent="-285708">
              <a:defRPr sz="2400">
                <a:solidFill>
                  <a:schemeClr val="tx1"/>
                </a:solidFill>
                <a:latin typeface="Arial" pitchFamily="34" charset="0"/>
                <a:ea typeface="Geneva"/>
                <a:cs typeface="Geneva"/>
              </a:defRPr>
            </a:lvl2pPr>
            <a:lvl3pPr marL="1142830" indent="-228566">
              <a:defRPr sz="2400">
                <a:solidFill>
                  <a:schemeClr val="tx1"/>
                </a:solidFill>
                <a:latin typeface="Arial" pitchFamily="34" charset="0"/>
                <a:ea typeface="Geneva"/>
                <a:cs typeface="Geneva"/>
              </a:defRPr>
            </a:lvl3pPr>
            <a:lvl4pPr marL="1599962" indent="-228566">
              <a:defRPr sz="2400">
                <a:solidFill>
                  <a:schemeClr val="tx1"/>
                </a:solidFill>
                <a:latin typeface="Arial" pitchFamily="34" charset="0"/>
                <a:ea typeface="Geneva"/>
                <a:cs typeface="Geneva"/>
              </a:defRPr>
            </a:lvl4pPr>
            <a:lvl5pPr marL="2057095" indent="-228566">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7C766F70-59D5-422F-91F8-00DB659CC22F}" type="slidenum">
              <a:rPr lang="en-US" sz="1200"/>
              <a:pPr/>
              <a:t>32</a:t>
            </a:fld>
            <a:endParaRPr lang="en-US" sz="1200"/>
          </a:p>
        </p:txBody>
      </p:sp>
    </p:spTree>
    <p:extLst>
      <p:ext uri="{BB962C8B-B14F-4D97-AF65-F5344CB8AC3E}">
        <p14:creationId xmlns:p14="http://schemas.microsoft.com/office/powerpoint/2010/main" val="2398299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840" indent="-285708">
              <a:defRPr sz="2400">
                <a:solidFill>
                  <a:schemeClr val="tx1"/>
                </a:solidFill>
                <a:latin typeface="Arial" pitchFamily="34" charset="0"/>
                <a:ea typeface="Geneva"/>
                <a:cs typeface="Geneva"/>
              </a:defRPr>
            </a:lvl2pPr>
            <a:lvl3pPr marL="1142830" indent="-228566">
              <a:defRPr sz="2400">
                <a:solidFill>
                  <a:schemeClr val="tx1"/>
                </a:solidFill>
                <a:latin typeface="Arial" pitchFamily="34" charset="0"/>
                <a:ea typeface="Geneva"/>
                <a:cs typeface="Geneva"/>
              </a:defRPr>
            </a:lvl3pPr>
            <a:lvl4pPr marL="1599962" indent="-228566">
              <a:defRPr sz="2400">
                <a:solidFill>
                  <a:schemeClr val="tx1"/>
                </a:solidFill>
                <a:latin typeface="Arial" pitchFamily="34" charset="0"/>
                <a:ea typeface="Geneva"/>
                <a:cs typeface="Geneva"/>
              </a:defRPr>
            </a:lvl4pPr>
            <a:lvl5pPr marL="2057095" indent="-228566">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7C766F70-59D5-422F-91F8-00DB659CC22F}" type="slidenum">
              <a:rPr lang="en-US" sz="1200"/>
              <a:pPr/>
              <a:t>33</a:t>
            </a:fld>
            <a:endParaRPr lang="en-US" sz="1200"/>
          </a:p>
        </p:txBody>
      </p:sp>
    </p:spTree>
    <p:extLst>
      <p:ext uri="{BB962C8B-B14F-4D97-AF65-F5344CB8AC3E}">
        <p14:creationId xmlns:p14="http://schemas.microsoft.com/office/powerpoint/2010/main" val="2398299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ea typeface="Geneva"/>
                <a:cs typeface="Geneva"/>
              </a:rPr>
              <a:t>There are multiple types of experimental methods used to detect protein-protein interactions. Two methods are important due to their use in high-throughput studies: these are </a:t>
            </a:r>
            <a:r>
              <a:rPr lang="en-GB" smtClean="0">
                <a:latin typeface="Arial" pitchFamily="34" charset="0"/>
                <a:ea typeface="Geneva"/>
                <a:cs typeface="Geneva"/>
              </a:rPr>
              <a:t>the yeast two hybrid complementation assay (Y2H) and tandem-affinity purification followed by mass spectrometry (TAP-MS).  Y2H is a fast, inexpensive and scalable method to detect binary interactions. TAP-MS will detect of multi-protein (n-ary) interactions. Other approaches that are less amenable to high-throughput setups are used in small-scale studies and provide more detailed structural and chemical information about the interaction. </a:t>
            </a:r>
          </a:p>
          <a:p>
            <a:endParaRPr lang="en-GB" smtClean="0">
              <a:latin typeface="Arial" pitchFamily="34" charset="0"/>
              <a:ea typeface="Geneva"/>
              <a:cs typeface="Geneva"/>
            </a:endParaRPr>
          </a:p>
          <a:p>
            <a:r>
              <a:rPr lang="en-GB" smtClean="0">
                <a:latin typeface="Arial" pitchFamily="34" charset="0"/>
                <a:ea typeface="Geneva"/>
                <a:cs typeface="Geneva"/>
              </a:rPr>
              <a:t>Credits for structure model:</a:t>
            </a:r>
          </a:p>
          <a:p>
            <a:r>
              <a:rPr lang="en-GB" smtClean="0">
                <a:latin typeface="Arial" pitchFamily="34" charset="0"/>
                <a:ea typeface="Geneva"/>
                <a:cs typeface="Geneva"/>
              </a:rPr>
              <a:t>Cullin-complex model from Kleiger </a:t>
            </a:r>
            <a:r>
              <a:rPr lang="en-GB" i="1" smtClean="0">
                <a:latin typeface="Arial" pitchFamily="34" charset="0"/>
                <a:ea typeface="Geneva"/>
                <a:cs typeface="Geneva"/>
              </a:rPr>
              <a:t>et al.</a:t>
            </a:r>
            <a:r>
              <a:rPr lang="en-GB" smtClean="0">
                <a:latin typeface="Arial" pitchFamily="34" charset="0"/>
                <a:ea typeface="Geneva"/>
                <a:cs typeface="Geneva"/>
              </a:rPr>
              <a:t>, Cell 139, 957-968, 2009. </a:t>
            </a:r>
          </a:p>
          <a:p>
            <a:endParaRPr lang="en-US" smtClean="0">
              <a:latin typeface="Arial" pitchFamily="34" charset="0"/>
              <a:ea typeface="Geneva"/>
              <a:cs typeface="Geneva"/>
            </a:endParaRPr>
          </a:p>
        </p:txBody>
      </p:sp>
      <p:sp>
        <p:nvSpPr>
          <p:cNvPr id="17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fld id="{54216452-20CD-44B6-8A14-1E8628360128}" type="slidenum">
              <a:rPr lang="en-US" sz="1200" smtClean="0"/>
              <a:pPr/>
              <a:t>10</a:t>
            </a:fld>
            <a:endParaRPr lang="en-US" sz="1200" smtClean="0"/>
          </a:p>
        </p:txBody>
      </p:sp>
    </p:spTree>
    <p:extLst>
      <p:ext uri="{BB962C8B-B14F-4D97-AF65-F5344CB8AC3E}">
        <p14:creationId xmlns:p14="http://schemas.microsoft.com/office/powerpoint/2010/main" val="1436123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840" indent="-285708">
              <a:defRPr sz="2400">
                <a:solidFill>
                  <a:schemeClr val="tx1"/>
                </a:solidFill>
                <a:latin typeface="Arial" pitchFamily="34" charset="0"/>
                <a:ea typeface="Geneva"/>
                <a:cs typeface="Geneva"/>
              </a:defRPr>
            </a:lvl2pPr>
            <a:lvl3pPr marL="1142830" indent="-228566">
              <a:defRPr sz="2400">
                <a:solidFill>
                  <a:schemeClr val="tx1"/>
                </a:solidFill>
                <a:latin typeface="Arial" pitchFamily="34" charset="0"/>
                <a:ea typeface="Geneva"/>
                <a:cs typeface="Geneva"/>
              </a:defRPr>
            </a:lvl3pPr>
            <a:lvl4pPr marL="1599962" indent="-228566">
              <a:defRPr sz="2400">
                <a:solidFill>
                  <a:schemeClr val="tx1"/>
                </a:solidFill>
                <a:latin typeface="Arial" pitchFamily="34" charset="0"/>
                <a:ea typeface="Geneva"/>
                <a:cs typeface="Geneva"/>
              </a:defRPr>
            </a:lvl4pPr>
            <a:lvl5pPr marL="2057095" indent="-228566">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7C766F70-59D5-422F-91F8-00DB659CC22F}" type="slidenum">
              <a:rPr lang="en-US" sz="1200"/>
              <a:pPr/>
              <a:t>34</a:t>
            </a:fld>
            <a:endParaRPr lang="en-US" sz="1200"/>
          </a:p>
        </p:txBody>
      </p:sp>
    </p:spTree>
    <p:extLst>
      <p:ext uri="{BB962C8B-B14F-4D97-AF65-F5344CB8AC3E}">
        <p14:creationId xmlns:p14="http://schemas.microsoft.com/office/powerpoint/2010/main" val="2398299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840" indent="-285708">
              <a:defRPr sz="2400">
                <a:solidFill>
                  <a:schemeClr val="tx1"/>
                </a:solidFill>
                <a:latin typeface="Arial" pitchFamily="34" charset="0"/>
                <a:ea typeface="Geneva"/>
                <a:cs typeface="Geneva"/>
              </a:defRPr>
            </a:lvl2pPr>
            <a:lvl3pPr marL="1142830" indent="-228566">
              <a:defRPr sz="2400">
                <a:solidFill>
                  <a:schemeClr val="tx1"/>
                </a:solidFill>
                <a:latin typeface="Arial" pitchFamily="34" charset="0"/>
                <a:ea typeface="Geneva"/>
                <a:cs typeface="Geneva"/>
              </a:defRPr>
            </a:lvl3pPr>
            <a:lvl4pPr marL="1599962" indent="-228566">
              <a:defRPr sz="2400">
                <a:solidFill>
                  <a:schemeClr val="tx1"/>
                </a:solidFill>
                <a:latin typeface="Arial" pitchFamily="34" charset="0"/>
                <a:ea typeface="Geneva"/>
                <a:cs typeface="Geneva"/>
              </a:defRPr>
            </a:lvl4pPr>
            <a:lvl5pPr marL="2057095" indent="-228566">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7C766F70-59D5-422F-91F8-00DB659CC22F}" type="slidenum">
              <a:rPr lang="en-US" sz="1200"/>
              <a:pPr/>
              <a:t>35</a:t>
            </a:fld>
            <a:endParaRPr lang="en-US" sz="1200"/>
          </a:p>
        </p:txBody>
      </p:sp>
    </p:spTree>
    <p:extLst>
      <p:ext uri="{BB962C8B-B14F-4D97-AF65-F5344CB8AC3E}">
        <p14:creationId xmlns:p14="http://schemas.microsoft.com/office/powerpoint/2010/main" val="2398299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840" indent="-285708">
              <a:defRPr sz="2400">
                <a:solidFill>
                  <a:schemeClr val="tx1"/>
                </a:solidFill>
                <a:latin typeface="Arial" pitchFamily="34" charset="0"/>
                <a:ea typeface="Geneva"/>
                <a:cs typeface="Geneva"/>
              </a:defRPr>
            </a:lvl2pPr>
            <a:lvl3pPr marL="1142830" indent="-228566">
              <a:defRPr sz="2400">
                <a:solidFill>
                  <a:schemeClr val="tx1"/>
                </a:solidFill>
                <a:latin typeface="Arial" pitchFamily="34" charset="0"/>
                <a:ea typeface="Geneva"/>
                <a:cs typeface="Geneva"/>
              </a:defRPr>
            </a:lvl3pPr>
            <a:lvl4pPr marL="1599962" indent="-228566">
              <a:defRPr sz="2400">
                <a:solidFill>
                  <a:schemeClr val="tx1"/>
                </a:solidFill>
                <a:latin typeface="Arial" pitchFamily="34" charset="0"/>
                <a:ea typeface="Geneva"/>
                <a:cs typeface="Geneva"/>
              </a:defRPr>
            </a:lvl4pPr>
            <a:lvl5pPr marL="2057095" indent="-228566">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7C766F70-59D5-422F-91F8-00DB659CC22F}" type="slidenum">
              <a:rPr lang="en-US" sz="1200"/>
              <a:pPr/>
              <a:t>36</a:t>
            </a:fld>
            <a:endParaRPr lang="en-US" sz="1200"/>
          </a:p>
        </p:txBody>
      </p:sp>
    </p:spTree>
    <p:extLst>
      <p:ext uri="{BB962C8B-B14F-4D97-AF65-F5344CB8AC3E}">
        <p14:creationId xmlns:p14="http://schemas.microsoft.com/office/powerpoint/2010/main" val="2398299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840" indent="-285708">
              <a:defRPr sz="2400">
                <a:solidFill>
                  <a:schemeClr val="tx1"/>
                </a:solidFill>
                <a:latin typeface="Arial" pitchFamily="34" charset="0"/>
                <a:ea typeface="Geneva"/>
                <a:cs typeface="Geneva"/>
              </a:defRPr>
            </a:lvl2pPr>
            <a:lvl3pPr marL="1142830" indent="-228566">
              <a:defRPr sz="2400">
                <a:solidFill>
                  <a:schemeClr val="tx1"/>
                </a:solidFill>
                <a:latin typeface="Arial" pitchFamily="34" charset="0"/>
                <a:ea typeface="Geneva"/>
                <a:cs typeface="Geneva"/>
              </a:defRPr>
            </a:lvl3pPr>
            <a:lvl4pPr marL="1599962" indent="-228566">
              <a:defRPr sz="2400">
                <a:solidFill>
                  <a:schemeClr val="tx1"/>
                </a:solidFill>
                <a:latin typeface="Arial" pitchFamily="34" charset="0"/>
                <a:ea typeface="Geneva"/>
                <a:cs typeface="Geneva"/>
              </a:defRPr>
            </a:lvl4pPr>
            <a:lvl5pPr marL="2057095" indent="-228566">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7C766F70-59D5-422F-91F8-00DB659CC22F}" type="slidenum">
              <a:rPr lang="en-US" sz="1200"/>
              <a:pPr/>
              <a:t>37</a:t>
            </a:fld>
            <a:endParaRPr lang="en-US" sz="1200"/>
          </a:p>
        </p:txBody>
      </p:sp>
    </p:spTree>
    <p:extLst>
      <p:ext uri="{BB962C8B-B14F-4D97-AF65-F5344CB8AC3E}">
        <p14:creationId xmlns:p14="http://schemas.microsoft.com/office/powerpoint/2010/main" val="2398299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840" indent="-285708">
              <a:defRPr sz="2400">
                <a:solidFill>
                  <a:schemeClr val="tx1"/>
                </a:solidFill>
                <a:latin typeface="Arial" pitchFamily="34" charset="0"/>
                <a:ea typeface="Geneva"/>
                <a:cs typeface="Geneva"/>
              </a:defRPr>
            </a:lvl2pPr>
            <a:lvl3pPr marL="1142830" indent="-228566">
              <a:defRPr sz="2400">
                <a:solidFill>
                  <a:schemeClr val="tx1"/>
                </a:solidFill>
                <a:latin typeface="Arial" pitchFamily="34" charset="0"/>
                <a:ea typeface="Geneva"/>
                <a:cs typeface="Geneva"/>
              </a:defRPr>
            </a:lvl3pPr>
            <a:lvl4pPr marL="1599962" indent="-228566">
              <a:defRPr sz="2400">
                <a:solidFill>
                  <a:schemeClr val="tx1"/>
                </a:solidFill>
                <a:latin typeface="Arial" pitchFamily="34" charset="0"/>
                <a:ea typeface="Geneva"/>
                <a:cs typeface="Geneva"/>
              </a:defRPr>
            </a:lvl4pPr>
            <a:lvl5pPr marL="2057095" indent="-228566">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7C766F70-59D5-422F-91F8-00DB659CC22F}" type="slidenum">
              <a:rPr lang="en-US" sz="1200"/>
              <a:pPr/>
              <a:t>38</a:t>
            </a:fld>
            <a:endParaRPr lang="en-US" sz="1200"/>
          </a:p>
        </p:txBody>
      </p:sp>
    </p:spTree>
    <p:extLst>
      <p:ext uri="{BB962C8B-B14F-4D97-AF65-F5344CB8AC3E}">
        <p14:creationId xmlns:p14="http://schemas.microsoft.com/office/powerpoint/2010/main" val="2398299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p:spPr>
        <p:txBody>
          <a:bodyPr/>
          <a:lstStyle/>
          <a:p>
            <a:fld id="{AD9DBCC5-7EE5-4020-B32D-512AB0B8CE85}" type="slidenum">
              <a:rPr lang="de-DE"/>
              <a:pPr/>
              <a:t>40</a:t>
            </a:fld>
            <a:endParaRPr lang="de-DE"/>
          </a:p>
        </p:txBody>
      </p:sp>
      <p:sp>
        <p:nvSpPr>
          <p:cNvPr id="26626" name="Rectangle 1026"/>
          <p:cNvSpPr>
            <a:spLocks noGrp="1" noRot="1" noChangeAspect="1" noChangeArrowheads="1" noTextEdit="1"/>
          </p:cNvSpPr>
          <p:nvPr>
            <p:ph type="sldImg"/>
          </p:nvPr>
        </p:nvSpPr>
        <p:spPr>
          <a:ln/>
        </p:spPr>
      </p:sp>
      <p:sp>
        <p:nvSpPr>
          <p:cNvPr id="26627" name="Rectangle 1027"/>
          <p:cNvSpPr>
            <a:spLocks noGrp="1" noChangeArrowheads="1"/>
          </p:cNvSpPr>
          <p:nvPr>
            <p:ph type="body" idx="1"/>
          </p:nvPr>
        </p:nvSpPr>
        <p:spPr>
          <a:noFill/>
          <a:ln/>
        </p:spPr>
        <p:txBody>
          <a:bodyPr/>
          <a:lstStyle/>
          <a:p>
            <a:pPr eaLnBrk="1" hangingPunct="1">
              <a:buFontTx/>
              <a:buChar char="•"/>
            </a:pPr>
            <a:r>
              <a:rPr lang="en-GB" smtClean="0">
                <a:latin typeface="Arial" pitchFamily="34" charset="0"/>
                <a:ea typeface="ＭＳ Ｐゴシック" charset="-128"/>
              </a:rPr>
              <a:t>As a biologist I would prefer to see all the information in one unique database.</a:t>
            </a:r>
          </a:p>
          <a:p>
            <a:pPr eaLnBrk="1" hangingPunct="1">
              <a:buFontTx/>
              <a:buChar char="•"/>
            </a:pPr>
            <a:r>
              <a:rPr lang="en-GB" smtClean="0">
                <a:latin typeface="Arial" pitchFamily="34" charset="0"/>
                <a:ea typeface="ＭＳ Ｐゴシック" charset="-128"/>
              </a:rPr>
              <a:t>Centralized databases have this mission.</a:t>
            </a:r>
          </a:p>
          <a:p>
            <a:pPr eaLnBrk="1" hangingPunct="1">
              <a:buFontTx/>
              <a:buChar char="•"/>
            </a:pPr>
            <a:r>
              <a:rPr lang="en-GB" smtClean="0">
                <a:latin typeface="Arial" pitchFamily="34" charset="0"/>
                <a:ea typeface="ＭＳ Ｐゴシック" charset="-128"/>
              </a:rPr>
              <a:t>The aim to collect all the information for one specific domain.</a:t>
            </a:r>
          </a:p>
          <a:p>
            <a:pPr eaLnBrk="1" hangingPunct="1">
              <a:buFontTx/>
              <a:buChar char="•"/>
            </a:pPr>
            <a:r>
              <a:rPr lang="en-GB" smtClean="0">
                <a:latin typeface="Arial" pitchFamily="34" charset="0"/>
                <a:ea typeface="ＭＳ Ｐゴシック" charset="-128"/>
              </a:rPr>
              <a:t>However …</a:t>
            </a:r>
          </a:p>
          <a:p>
            <a:pPr eaLnBrk="1" hangingPunct="1">
              <a:buFontTx/>
              <a:buChar char="•"/>
            </a:pPr>
            <a:r>
              <a:rPr lang="en-GB" smtClean="0">
                <a:latin typeface="Arial" pitchFamily="34" charset="0"/>
                <a:ea typeface="ＭＳ Ｐゴシック" charset="-128"/>
              </a:rPr>
              <a:t>Medium-size labs and organizations are capable to produce large amounts of data.</a:t>
            </a:r>
          </a:p>
          <a:p>
            <a:pPr eaLnBrk="1" hangingPunct="1">
              <a:buFontTx/>
              <a:buChar char="•"/>
            </a:pPr>
            <a:r>
              <a:rPr lang="en-GB" smtClean="0">
                <a:latin typeface="Arial" pitchFamily="34" charset="0"/>
                <a:ea typeface="ＭＳ Ｐゴシック" charset="-128"/>
              </a:rPr>
              <a:t>Then it becomes harder to submit data to centralized repositories.</a:t>
            </a:r>
          </a:p>
          <a:p>
            <a:pPr eaLnBrk="1" hangingPunct="1">
              <a:buFontTx/>
              <a:buChar char="•"/>
            </a:pPr>
            <a:r>
              <a:rPr lang="en-GB" smtClean="0">
                <a:latin typeface="Arial" pitchFamily="34" charset="0"/>
                <a:ea typeface="ＭＳ Ｐゴシック" charset="-128"/>
              </a:rPr>
              <a:t>Moreover data producers like to control and structure their own databases, developing their own GUI and access protocols.</a:t>
            </a:r>
          </a:p>
          <a:p>
            <a:pPr eaLnBrk="1" hangingPunct="1">
              <a:buFontTx/>
              <a:buChar char="•"/>
            </a:pPr>
            <a:r>
              <a:rPr lang="en-GB" smtClean="0">
                <a:latin typeface="Arial" pitchFamily="34" charset="0"/>
                <a:ea typeface="ＭＳ Ｐゴシック" charset="-128"/>
              </a:rPr>
              <a:t>For us, the users, it becomes harder to access the information.</a:t>
            </a:r>
          </a:p>
          <a:p>
            <a:pPr eaLnBrk="1" hangingPunct="1">
              <a:buFontTx/>
              <a:buChar char="•"/>
            </a:pPr>
            <a:r>
              <a:rPr lang="en-GB" smtClean="0">
                <a:latin typeface="Arial" pitchFamily="34" charset="0"/>
                <a:ea typeface="ＭＳ Ｐゴシック" charset="-128"/>
              </a:rPr>
              <a:t>For one specific domain we might find different databases, using different GUIs. We might end up downloading data in different formats complicating the integration of results. After integration we might find a problem of high redundancy in our results.</a:t>
            </a:r>
            <a:endParaRPr lang="en-US" smtClean="0">
              <a:latin typeface="Arial" pitchFamily="34" charset="0"/>
              <a:ea typeface="ＭＳ Ｐゴシック" charset="-128"/>
            </a:endParaRPr>
          </a:p>
        </p:txBody>
      </p:sp>
    </p:spTree>
    <p:extLst>
      <p:ext uri="{BB962C8B-B14F-4D97-AF65-F5344CB8AC3E}">
        <p14:creationId xmlns:p14="http://schemas.microsoft.com/office/powerpoint/2010/main" val="3571891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ln/>
        </p:spPr>
      </p:sp>
      <p:sp>
        <p:nvSpPr>
          <p:cNvPr id="34818" name="Rectangle 3"/>
          <p:cNvSpPr>
            <a:spLocks noGrp="1" noChangeArrowheads="1"/>
          </p:cNvSpPr>
          <p:nvPr>
            <p:ph type="body" idx="1"/>
          </p:nvPr>
        </p:nvSpPr>
        <p:spPr>
          <a:noFill/>
          <a:ln/>
        </p:spPr>
        <p:txBody>
          <a:bodyPr/>
          <a:lstStyle/>
          <a:p>
            <a:endParaRPr lang="en-US" smtClean="0">
              <a:latin typeface="Arial" pitchFamily="34" charset="0"/>
              <a:ea typeface="ＭＳ Ｐゴシック" charset="-128"/>
            </a:endParaRPr>
          </a:p>
        </p:txBody>
      </p:sp>
    </p:spTree>
    <p:extLst>
      <p:ext uri="{BB962C8B-B14F-4D97-AF65-F5344CB8AC3E}">
        <p14:creationId xmlns:p14="http://schemas.microsoft.com/office/powerpoint/2010/main" val="1274355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Rot="1" noChangeAspect="1" noChangeArrowheads="1" noTextEdit="1"/>
          </p:cNvSpPr>
          <p:nvPr>
            <p:ph type="sldImg"/>
          </p:nvPr>
        </p:nvSpPr>
        <p:spPr>
          <a:ln/>
        </p:spPr>
      </p:sp>
      <p:sp>
        <p:nvSpPr>
          <p:cNvPr id="41986" name="Rectangle 3"/>
          <p:cNvSpPr>
            <a:spLocks noGrp="1" noChangeArrowheads="1"/>
          </p:cNvSpPr>
          <p:nvPr>
            <p:ph type="body" idx="1"/>
          </p:nvPr>
        </p:nvSpPr>
        <p:spPr>
          <a:noFill/>
          <a:ln/>
        </p:spPr>
        <p:txBody>
          <a:bodyPr/>
          <a:lstStyle/>
          <a:p>
            <a:r>
              <a:rPr lang="en-US" dirty="0" smtClean="0">
                <a:latin typeface="Arial" pitchFamily="34" charset="0"/>
                <a:ea typeface="Geneva" charset="-128"/>
              </a:rPr>
              <a:t>The Molecular Interactions workgroup is concentrating on: </a:t>
            </a:r>
          </a:p>
          <a:p>
            <a:pPr lvl="1">
              <a:buFontTx/>
              <a:buChar char="•"/>
            </a:pPr>
            <a:r>
              <a:rPr lang="en-US" dirty="0" smtClean="0">
                <a:latin typeface="Arial" pitchFamily="34" charset="0"/>
                <a:ea typeface="Geneva" charset="-128"/>
              </a:rPr>
              <a:t>improving the annotation and representation of molecular interaction data wherever it is published, be this in journal articles, authors web-sites or public domain databases</a:t>
            </a:r>
          </a:p>
          <a:p>
            <a:pPr lvl="1">
              <a:buFontTx/>
              <a:buChar char="•"/>
            </a:pPr>
            <a:r>
              <a:rPr lang="en-US" dirty="0" smtClean="0">
                <a:latin typeface="Arial" pitchFamily="34" charset="0"/>
                <a:ea typeface="Geneva" charset="-128"/>
              </a:rPr>
              <a:t>improving the accessibility of molecular interaction data to the user community. By using a common standard data can be downloaded from multiple sources and easily combined using a single parser</a:t>
            </a:r>
          </a:p>
          <a:p>
            <a:endParaRPr lang="en-US" dirty="0" smtClean="0">
              <a:latin typeface="Arial" pitchFamily="34" charset="0"/>
              <a:ea typeface="Geneva" charset="-128"/>
            </a:endParaRPr>
          </a:p>
          <a:p>
            <a:endParaRPr lang="en-US" dirty="0" smtClean="0">
              <a:latin typeface="Arial" pitchFamily="34" charset="0"/>
              <a:ea typeface="ＭＳ Ｐゴシック" charset="-128"/>
            </a:endParaRPr>
          </a:p>
        </p:txBody>
      </p:sp>
    </p:spTree>
    <p:extLst>
      <p:ext uri="{BB962C8B-B14F-4D97-AF65-F5344CB8AC3E}">
        <p14:creationId xmlns:p14="http://schemas.microsoft.com/office/powerpoint/2010/main" val="25288697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48</a:t>
            </a:fld>
            <a:endParaRPr lang="de-DE"/>
          </a:p>
        </p:txBody>
      </p:sp>
    </p:spTree>
    <p:extLst>
      <p:ext uri="{BB962C8B-B14F-4D97-AF65-F5344CB8AC3E}">
        <p14:creationId xmlns:p14="http://schemas.microsoft.com/office/powerpoint/2010/main" val="25634708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49</a:t>
            </a:fld>
            <a:endParaRPr lang="de-DE"/>
          </a:p>
        </p:txBody>
      </p:sp>
    </p:spTree>
    <p:extLst>
      <p:ext uri="{BB962C8B-B14F-4D97-AF65-F5344CB8AC3E}">
        <p14:creationId xmlns:p14="http://schemas.microsoft.com/office/powerpoint/2010/main" val="2563470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17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fld id="{54216452-20CD-44B6-8A14-1E8628360128}" type="slidenum">
              <a:rPr lang="en-US" sz="1200" smtClean="0"/>
              <a:pPr/>
              <a:t>11</a:t>
            </a:fld>
            <a:endParaRPr lang="en-US" sz="1200" smtClean="0"/>
          </a:p>
        </p:txBody>
      </p:sp>
    </p:spTree>
    <p:extLst>
      <p:ext uri="{BB962C8B-B14F-4D97-AF65-F5344CB8AC3E}">
        <p14:creationId xmlns:p14="http://schemas.microsoft.com/office/powerpoint/2010/main" val="24993171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p:spPr>
        <p:txBody>
          <a:bodyPr/>
          <a:lstStyle/>
          <a:p>
            <a:endParaRPr lang="en-US" smtClean="0">
              <a:latin typeface="Arial" pitchFamily="34" charset="0"/>
              <a:ea typeface="Geneva" charset="-128"/>
            </a:endParaRPr>
          </a:p>
        </p:txBody>
      </p:sp>
    </p:spTree>
    <p:extLst>
      <p:ext uri="{BB962C8B-B14F-4D97-AF65-F5344CB8AC3E}">
        <p14:creationId xmlns:p14="http://schemas.microsoft.com/office/powerpoint/2010/main" val="14366421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NOT SO SURE ABOUT THIS ONE, CHECK WITH SANDRA</a:t>
            </a:r>
            <a:endParaRPr lang="en-GB" dirty="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72</a:t>
            </a:fld>
            <a:endParaRPr lang="de-DE"/>
          </a:p>
        </p:txBody>
      </p:sp>
    </p:spTree>
    <p:extLst>
      <p:ext uri="{BB962C8B-B14F-4D97-AF65-F5344CB8AC3E}">
        <p14:creationId xmlns:p14="http://schemas.microsoft.com/office/powerpoint/2010/main" val="31750492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89CBF7E-A6CF-49C4-BD50-B6B939755E11}" type="slidenum">
              <a:rPr lang="de-DE" sz="1200"/>
              <a:pPr/>
              <a:t>95</a:t>
            </a:fld>
            <a:endParaRPr lang="de-DE" sz="1200"/>
          </a:p>
        </p:txBody>
      </p:sp>
    </p:spTree>
    <p:extLst>
      <p:ext uri="{BB962C8B-B14F-4D97-AF65-F5344CB8AC3E}">
        <p14:creationId xmlns:p14="http://schemas.microsoft.com/office/powerpoint/2010/main" val="33286092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89CBF7E-A6CF-49C4-BD50-B6B939755E11}" type="slidenum">
              <a:rPr lang="de-DE" sz="1200"/>
              <a:pPr/>
              <a:t>98</a:t>
            </a:fld>
            <a:endParaRPr lang="de-DE" sz="1200"/>
          </a:p>
        </p:txBody>
      </p:sp>
    </p:spTree>
    <p:extLst>
      <p:ext uri="{BB962C8B-B14F-4D97-AF65-F5344CB8AC3E}">
        <p14:creationId xmlns:p14="http://schemas.microsoft.com/office/powerpoint/2010/main" val="13619233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B7F55F5B-1781-44DA-A893-EA06B3C2E506}" type="slidenum">
              <a:rPr lang="en-US" sz="1200"/>
              <a:pPr/>
              <a:t>99</a:t>
            </a:fld>
            <a:endParaRPr lang="en-US" sz="1200"/>
          </a:p>
        </p:txBody>
      </p:sp>
    </p:spTree>
    <p:extLst>
      <p:ext uri="{BB962C8B-B14F-4D97-AF65-F5344CB8AC3E}">
        <p14:creationId xmlns:p14="http://schemas.microsoft.com/office/powerpoint/2010/main" val="30391396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B7F55F5B-1781-44DA-A893-EA06B3C2E506}" type="slidenum">
              <a:rPr lang="en-US" sz="1200"/>
              <a:pPr/>
              <a:t>100</a:t>
            </a:fld>
            <a:endParaRPr lang="en-US" sz="1200"/>
          </a:p>
        </p:txBody>
      </p:sp>
    </p:spTree>
    <p:extLst>
      <p:ext uri="{BB962C8B-B14F-4D97-AF65-F5344CB8AC3E}">
        <p14:creationId xmlns:p14="http://schemas.microsoft.com/office/powerpoint/2010/main" val="17831105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B7F55F5B-1781-44DA-A893-EA06B3C2E506}" type="slidenum">
              <a:rPr lang="en-US" sz="1200"/>
              <a:pPr/>
              <a:t>101</a:t>
            </a:fld>
            <a:endParaRPr lang="en-US" sz="1200"/>
          </a:p>
        </p:txBody>
      </p:sp>
    </p:spTree>
    <p:extLst>
      <p:ext uri="{BB962C8B-B14F-4D97-AF65-F5344CB8AC3E}">
        <p14:creationId xmlns:p14="http://schemas.microsoft.com/office/powerpoint/2010/main" val="17831105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B7F55F5B-1781-44DA-A893-EA06B3C2E506}" type="slidenum">
              <a:rPr lang="en-US" sz="1200"/>
              <a:pPr/>
              <a:t>102</a:t>
            </a:fld>
            <a:endParaRPr lang="en-US" sz="1200"/>
          </a:p>
        </p:txBody>
      </p:sp>
    </p:spTree>
    <p:extLst>
      <p:ext uri="{BB962C8B-B14F-4D97-AF65-F5344CB8AC3E}">
        <p14:creationId xmlns:p14="http://schemas.microsoft.com/office/powerpoint/2010/main" val="23914625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B7F55F5B-1781-44DA-A893-EA06B3C2E506}" type="slidenum">
              <a:rPr lang="en-US" sz="1200"/>
              <a:pPr/>
              <a:t>103</a:t>
            </a:fld>
            <a:endParaRPr lang="en-US" sz="1200"/>
          </a:p>
        </p:txBody>
      </p:sp>
    </p:spTree>
    <p:extLst>
      <p:ext uri="{BB962C8B-B14F-4D97-AF65-F5344CB8AC3E}">
        <p14:creationId xmlns:p14="http://schemas.microsoft.com/office/powerpoint/2010/main" val="8559212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89CBF7E-A6CF-49C4-BD50-B6B939755E11}" type="slidenum">
              <a:rPr lang="de-DE" sz="1200"/>
              <a:pPr/>
              <a:t>104</a:t>
            </a:fld>
            <a:endParaRPr lang="de-DE" sz="1200"/>
          </a:p>
        </p:txBody>
      </p:sp>
    </p:spTree>
    <p:extLst>
      <p:ext uri="{BB962C8B-B14F-4D97-AF65-F5344CB8AC3E}">
        <p14:creationId xmlns:p14="http://schemas.microsoft.com/office/powerpoint/2010/main" val="2847505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fld id="{1F004CF7-2AC2-4E63-A19A-2370B23C552A}" type="slidenum">
              <a:rPr lang="de-DE" sz="1200" smtClean="0"/>
              <a:pPr/>
              <a:t>12</a:t>
            </a:fld>
            <a:endParaRPr lang="de-DE" sz="1200" smtClean="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xfrm>
            <a:off x="679768" y="4715908"/>
            <a:ext cx="5438140" cy="44677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GB" smtClean="0">
                <a:latin typeface="Arial" pitchFamily="34" charset="0"/>
                <a:ea typeface="Geneva"/>
                <a:cs typeface="Geneva"/>
              </a:rPr>
              <a:t>We can specifically describe interacting domains down to the residue level.</a:t>
            </a:r>
          </a:p>
          <a:p>
            <a:pPr eaLnBrk="1" hangingPunct="1">
              <a:buFontTx/>
              <a:buChar char="•"/>
            </a:pPr>
            <a:r>
              <a:rPr lang="en-GB" smtClean="0">
                <a:latin typeface="Arial" pitchFamily="34" charset="0"/>
                <a:ea typeface="Geneva"/>
                <a:cs typeface="Geneva"/>
              </a:rPr>
              <a:t>The domain can be represented as the specific range of the underlying amino acid sequence.</a:t>
            </a:r>
          </a:p>
          <a:p>
            <a:pPr eaLnBrk="1" hangingPunct="1">
              <a:buFontTx/>
              <a:buChar char="•"/>
            </a:pPr>
            <a:r>
              <a:rPr lang="en-GB" smtClean="0">
                <a:latin typeface="Arial" pitchFamily="34" charset="0"/>
                <a:ea typeface="Geneva"/>
                <a:cs typeface="Geneva"/>
              </a:rPr>
              <a:t>Including required PTM</a:t>
            </a:r>
          </a:p>
          <a:p>
            <a:pPr eaLnBrk="1" hangingPunct="1">
              <a:buFontTx/>
              <a:buChar char="•"/>
            </a:pPr>
            <a:r>
              <a:rPr lang="en-GB" smtClean="0">
                <a:latin typeface="Arial" pitchFamily="34" charset="0"/>
                <a:ea typeface="Geneva"/>
                <a:cs typeface="Geneva"/>
              </a:rPr>
              <a:t>These ranges are remapped whenever UniProtKB updates their protein sequences.</a:t>
            </a:r>
            <a:endParaRPr lang="en-US" smtClean="0">
              <a:latin typeface="Arial" pitchFamily="34" charset="0"/>
              <a:ea typeface="Geneva"/>
              <a:cs typeface="Geneva"/>
            </a:endParaRPr>
          </a:p>
        </p:txBody>
      </p:sp>
    </p:spTree>
    <p:extLst>
      <p:ext uri="{BB962C8B-B14F-4D97-AF65-F5344CB8AC3E}">
        <p14:creationId xmlns:p14="http://schemas.microsoft.com/office/powerpoint/2010/main" val="20673731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88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FC32576B-6165-48C6-8993-0F6C1DB18C2F}" type="slidenum">
              <a:rPr lang="en-US" sz="1200"/>
              <a:pPr/>
              <a:t>105</a:t>
            </a:fld>
            <a:endParaRPr lang="en-US" sz="1200"/>
          </a:p>
        </p:txBody>
      </p:sp>
    </p:spTree>
    <p:extLst>
      <p:ext uri="{BB962C8B-B14F-4D97-AF65-F5344CB8AC3E}">
        <p14:creationId xmlns:p14="http://schemas.microsoft.com/office/powerpoint/2010/main" val="36719729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8B96C744-3882-46A4-9B42-5223110E3175}" type="slidenum">
              <a:rPr lang="en-US" sz="1200"/>
              <a:pPr/>
              <a:t>106</a:t>
            </a:fld>
            <a:endParaRPr lang="en-US" sz="1200"/>
          </a:p>
        </p:txBody>
      </p:sp>
    </p:spTree>
    <p:extLst>
      <p:ext uri="{BB962C8B-B14F-4D97-AF65-F5344CB8AC3E}">
        <p14:creationId xmlns:p14="http://schemas.microsoft.com/office/powerpoint/2010/main" val="1729409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89CBF7E-A6CF-49C4-BD50-B6B939755E11}" type="slidenum">
              <a:rPr lang="de-DE" sz="1200"/>
              <a:pPr/>
              <a:t>108</a:t>
            </a:fld>
            <a:endParaRPr lang="de-DE" sz="1200"/>
          </a:p>
        </p:txBody>
      </p:sp>
    </p:spTree>
    <p:extLst>
      <p:ext uri="{BB962C8B-B14F-4D97-AF65-F5344CB8AC3E}">
        <p14:creationId xmlns:p14="http://schemas.microsoft.com/office/powerpoint/2010/main" val="5626738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89CBF7E-A6CF-49C4-BD50-B6B939755E11}" type="slidenum">
              <a:rPr lang="de-DE" sz="1200"/>
              <a:pPr/>
              <a:t>116</a:t>
            </a:fld>
            <a:endParaRPr lang="de-DE" sz="1200"/>
          </a:p>
        </p:txBody>
      </p:sp>
    </p:spTree>
    <p:extLst>
      <p:ext uri="{BB962C8B-B14F-4D97-AF65-F5344CB8AC3E}">
        <p14:creationId xmlns:p14="http://schemas.microsoft.com/office/powerpoint/2010/main" val="25262957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89CBF7E-A6CF-49C4-BD50-B6B939755E11}" type="slidenum">
              <a:rPr lang="de-DE" sz="1200"/>
              <a:pPr/>
              <a:t>122</a:t>
            </a:fld>
            <a:endParaRPr lang="de-DE" sz="1200"/>
          </a:p>
        </p:txBody>
      </p:sp>
    </p:spTree>
    <p:extLst>
      <p:ext uri="{BB962C8B-B14F-4D97-AF65-F5344CB8AC3E}">
        <p14:creationId xmlns:p14="http://schemas.microsoft.com/office/powerpoint/2010/main" val="23671690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NOT SO SURE ABOUT THIS ONE, CHECK WITH SANDRA</a:t>
            </a:r>
            <a:endParaRPr lang="en-GB" dirty="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123</a:t>
            </a:fld>
            <a:endParaRPr lang="de-DE"/>
          </a:p>
        </p:txBody>
      </p:sp>
    </p:spTree>
    <p:extLst>
      <p:ext uri="{BB962C8B-B14F-4D97-AF65-F5344CB8AC3E}">
        <p14:creationId xmlns:p14="http://schemas.microsoft.com/office/powerpoint/2010/main" val="31750492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now going to work with the main large cluster</a:t>
            </a:r>
            <a:r>
              <a:rPr lang="en-US" baseline="0" dirty="0" smtClean="0"/>
              <a:t> and ignore the orphan interactions around the periphery</a:t>
            </a:r>
            <a:r>
              <a:rPr lang="en-US" dirty="0" smtClean="0"/>
              <a:t>. </a:t>
            </a:r>
          </a:p>
          <a:p>
            <a:endParaRPr lang="en-US" dirty="0" smtClean="0"/>
          </a:p>
          <a:p>
            <a:r>
              <a:rPr lang="en-US" dirty="0" smtClean="0"/>
              <a:t>If you have installed </a:t>
            </a:r>
            <a:r>
              <a:rPr lang="en-US" dirty="0" err="1" smtClean="0"/>
              <a:t>cluster</a:t>
            </a:r>
            <a:r>
              <a:rPr lang="en-US" baseline="0" dirty="0" err="1" smtClean="0"/>
              <a:t>Maker</a:t>
            </a:r>
            <a:r>
              <a:rPr lang="en-US" baseline="0" dirty="0" smtClean="0"/>
              <a:t>, then in the Plugins menu, there will be an option called “Cluster”. We are going to use a clustering algorithm called “Community Cluster”.</a:t>
            </a:r>
          </a:p>
          <a:p>
            <a:r>
              <a:rPr lang="en-US" baseline="0" dirty="0" smtClean="0"/>
              <a:t>Select the central large</a:t>
            </a:r>
          </a:p>
          <a:p>
            <a:r>
              <a:rPr lang="en-US" baseline="0" dirty="0" smtClean="0"/>
              <a:t>Go to Plugins </a:t>
            </a:r>
            <a:r>
              <a:rPr lang="en-US" baseline="0" dirty="0" smtClean="0">
                <a:sym typeface="Wingdings"/>
              </a:rPr>
              <a:t> Cluster  Community cluster (</a:t>
            </a:r>
            <a:r>
              <a:rPr lang="en-US" baseline="0" dirty="0" err="1" smtClean="0">
                <a:sym typeface="Wingdings"/>
              </a:rPr>
              <a:t>GLay</a:t>
            </a:r>
            <a:r>
              <a:rPr lang="en-US" baseline="0" dirty="0" smtClean="0">
                <a:sym typeface="Wingdings"/>
              </a:rPr>
              <a:t>).</a:t>
            </a:r>
          </a:p>
          <a:p>
            <a:endParaRPr lang="en-US" baseline="0" dirty="0" smtClean="0">
              <a:sym typeface="Wingdings"/>
            </a:endParaRPr>
          </a:p>
        </p:txBody>
      </p:sp>
      <p:sp>
        <p:nvSpPr>
          <p:cNvPr id="4" name="Slide Number Placeholder 3"/>
          <p:cNvSpPr>
            <a:spLocks noGrp="1"/>
          </p:cNvSpPr>
          <p:nvPr>
            <p:ph type="sldNum" sz="quarter" idx="10"/>
          </p:nvPr>
        </p:nvSpPr>
        <p:spPr/>
        <p:txBody>
          <a:bodyPr/>
          <a:lstStyle/>
          <a:p>
            <a:fld id="{CD3A92FB-AA4F-8D40-BCF8-C82DDC5932FD}" type="slidenum">
              <a:rPr lang="en-US" smtClean="0"/>
              <a:t>125</a:t>
            </a:fld>
            <a:endParaRPr lang="en-US"/>
          </a:p>
        </p:txBody>
      </p:sp>
    </p:spTree>
    <p:extLst>
      <p:ext uri="{BB962C8B-B14F-4D97-AF65-F5344CB8AC3E}">
        <p14:creationId xmlns:p14="http://schemas.microsoft.com/office/powerpoint/2010/main" val="8251693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window will now appear,</a:t>
            </a:r>
            <a:r>
              <a:rPr lang="en-US" baseline="0" dirty="0" smtClean="0"/>
              <a:t> presenting the options for Community Cluster.</a:t>
            </a:r>
            <a:r>
              <a:rPr lang="en-US" dirty="0" smtClean="0"/>
              <a:t> We are going to accept the default options.</a:t>
            </a:r>
            <a:r>
              <a:rPr lang="en-US" baseline="0" dirty="0" smtClean="0"/>
              <a:t> Click the </a:t>
            </a:r>
            <a:r>
              <a:rPr lang="en-US" dirty="0" smtClean="0"/>
              <a:t>“Create Clusters” button.</a:t>
            </a:r>
            <a:endParaRPr lang="en-US" dirty="0"/>
          </a:p>
        </p:txBody>
      </p:sp>
      <p:sp>
        <p:nvSpPr>
          <p:cNvPr id="4" name="Slide Number Placeholder 3"/>
          <p:cNvSpPr>
            <a:spLocks noGrp="1"/>
          </p:cNvSpPr>
          <p:nvPr>
            <p:ph type="sldNum" sz="quarter" idx="10"/>
          </p:nvPr>
        </p:nvSpPr>
        <p:spPr/>
        <p:txBody>
          <a:bodyPr/>
          <a:lstStyle/>
          <a:p>
            <a:fld id="{CD3A92FB-AA4F-8D40-BCF8-C82DDC5932FD}" type="slidenum">
              <a:rPr lang="en-US" smtClean="0"/>
              <a:t>126</a:t>
            </a:fld>
            <a:endParaRPr lang="en-US"/>
          </a:p>
        </p:txBody>
      </p:sp>
    </p:spTree>
    <p:extLst>
      <p:ext uri="{BB962C8B-B14F-4D97-AF65-F5344CB8AC3E}">
        <p14:creationId xmlns:p14="http://schemas.microsoft.com/office/powerpoint/2010/main" val="13680515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Community Cluster is</a:t>
            </a:r>
            <a:r>
              <a:rPr lang="en-US" baseline="0" dirty="0" smtClean="0"/>
              <a:t> finished, it reports to us what it has found. Note that unlike some other clustering algorithms, we don’t have to tell Community Cluster how many clusters to find. Instead Community Cluster will report to use how many clusters it thinks there are.</a:t>
            </a:r>
            <a:endParaRPr lang="en-US" dirty="0"/>
          </a:p>
        </p:txBody>
      </p:sp>
      <p:sp>
        <p:nvSpPr>
          <p:cNvPr id="4" name="Slide Number Placeholder 3"/>
          <p:cNvSpPr>
            <a:spLocks noGrp="1"/>
          </p:cNvSpPr>
          <p:nvPr>
            <p:ph type="sldNum" sz="quarter" idx="10"/>
          </p:nvPr>
        </p:nvSpPr>
        <p:spPr/>
        <p:txBody>
          <a:bodyPr/>
          <a:lstStyle/>
          <a:p>
            <a:fld id="{CD3A92FB-AA4F-8D40-BCF8-C82DDC5932FD}" type="slidenum">
              <a:rPr lang="en-US" smtClean="0"/>
              <a:t>127</a:t>
            </a:fld>
            <a:endParaRPr lang="en-US"/>
          </a:p>
        </p:txBody>
      </p:sp>
    </p:spTree>
    <p:extLst>
      <p:ext uri="{BB962C8B-B14F-4D97-AF65-F5344CB8AC3E}">
        <p14:creationId xmlns:p14="http://schemas.microsoft.com/office/powerpoint/2010/main" val="31386303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Visualize Clusters button</a:t>
            </a:r>
            <a:r>
              <a:rPr lang="en-US" baseline="0" dirty="0" smtClean="0"/>
              <a:t> was previously grayed out. Now the clusters have been identified, the “Visualize Clusters” button is active. Click it to display the clusters the algorithm has found.</a:t>
            </a:r>
            <a:endParaRPr lang="en-US" dirty="0"/>
          </a:p>
        </p:txBody>
      </p:sp>
      <p:sp>
        <p:nvSpPr>
          <p:cNvPr id="4" name="Slide Number Placeholder 3"/>
          <p:cNvSpPr>
            <a:spLocks noGrp="1"/>
          </p:cNvSpPr>
          <p:nvPr>
            <p:ph type="sldNum" sz="quarter" idx="10"/>
          </p:nvPr>
        </p:nvSpPr>
        <p:spPr/>
        <p:txBody>
          <a:bodyPr/>
          <a:lstStyle/>
          <a:p>
            <a:fld id="{CD3A92FB-AA4F-8D40-BCF8-C82DDC5932FD}" type="slidenum">
              <a:rPr lang="en-US" smtClean="0"/>
              <a:t>128</a:t>
            </a:fld>
            <a:endParaRPr lang="en-US"/>
          </a:p>
        </p:txBody>
      </p:sp>
    </p:spTree>
    <p:extLst>
      <p:ext uri="{BB962C8B-B14F-4D97-AF65-F5344CB8AC3E}">
        <p14:creationId xmlns:p14="http://schemas.microsoft.com/office/powerpoint/2010/main" val="2499452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fld id="{A3098063-346F-4399-AB76-A79465051DD0}" type="slidenum">
              <a:rPr lang="de-DE" sz="1200" smtClean="0"/>
              <a:pPr/>
              <a:t>13</a:t>
            </a:fld>
            <a:endParaRPr lang="de-DE" sz="1200" smtClean="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xfrm>
            <a:off x="679768" y="4715908"/>
            <a:ext cx="5438140" cy="44677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GB" smtClean="0">
                <a:latin typeface="Arial" pitchFamily="34" charset="0"/>
                <a:ea typeface="Geneva"/>
                <a:cs typeface="Geneva"/>
              </a:rPr>
              <a:t>Computational tool to aid searches, </a:t>
            </a:r>
          </a:p>
          <a:p>
            <a:pPr eaLnBrk="1" hangingPunct="1">
              <a:buFontTx/>
              <a:buChar char="•"/>
            </a:pPr>
            <a:r>
              <a:rPr lang="en-GB" smtClean="0">
                <a:latin typeface="Arial" pitchFamily="34" charset="0"/>
                <a:ea typeface="Geneva"/>
                <a:cs typeface="Geneva"/>
              </a:rPr>
              <a:t>Transforms n-ary interaction into binary,</a:t>
            </a:r>
          </a:p>
          <a:p>
            <a:pPr eaLnBrk="1" hangingPunct="1">
              <a:buFontTx/>
              <a:buChar char="•"/>
            </a:pPr>
            <a:r>
              <a:rPr lang="en-GB" smtClean="0">
                <a:latin typeface="Arial" pitchFamily="34" charset="0"/>
                <a:ea typeface="Geneva"/>
                <a:cs typeface="Geneva"/>
              </a:rPr>
              <a:t>Both are somewhat wrong, spoke is said to generated 3 times less false positive (Bader et al.).</a:t>
            </a:r>
            <a:endParaRPr lang="en-US" smtClean="0">
              <a:latin typeface="Arial" pitchFamily="34" charset="0"/>
              <a:ea typeface="Geneva"/>
              <a:cs typeface="Geneva"/>
            </a:endParaRPr>
          </a:p>
        </p:txBody>
      </p:sp>
    </p:spTree>
    <p:extLst>
      <p:ext uri="{BB962C8B-B14F-4D97-AF65-F5344CB8AC3E}">
        <p14:creationId xmlns:p14="http://schemas.microsoft.com/office/powerpoint/2010/main" val="16281175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89CBF7E-A6CF-49C4-BD50-B6B939755E11}" type="slidenum">
              <a:rPr lang="de-DE" sz="1200"/>
              <a:pPr/>
              <a:t>130</a:t>
            </a:fld>
            <a:endParaRPr lang="de-DE" sz="1200"/>
          </a:p>
        </p:txBody>
      </p:sp>
    </p:spTree>
    <p:extLst>
      <p:ext uri="{BB962C8B-B14F-4D97-AF65-F5344CB8AC3E}">
        <p14:creationId xmlns:p14="http://schemas.microsoft.com/office/powerpoint/2010/main" val="13995765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latin typeface="Arial" pitchFamily="34" charset="0"/>
              <a:ea typeface="Geneva"/>
              <a:cs typeface="Geneva"/>
            </a:endParaRPr>
          </a:p>
        </p:txBody>
      </p:sp>
      <p:sp>
        <p:nvSpPr>
          <p:cNvPr id="983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3B97033B-B83D-4F2A-8389-3018F8AA5BD1}" type="slidenum">
              <a:rPr lang="de-DE" sz="1200"/>
              <a:pPr/>
              <a:t>131</a:t>
            </a:fld>
            <a:endParaRPr lang="de-DE" sz="1200"/>
          </a:p>
        </p:txBody>
      </p:sp>
    </p:spTree>
    <p:extLst>
      <p:ext uri="{BB962C8B-B14F-4D97-AF65-F5344CB8AC3E}">
        <p14:creationId xmlns:p14="http://schemas.microsoft.com/office/powerpoint/2010/main" val="25404928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6750F4CF-5BDB-41E1-AB1C-F55EEBAEA893}" type="slidenum">
              <a:rPr lang="en-US" sz="1200"/>
              <a:pPr/>
              <a:t>132</a:t>
            </a:fld>
            <a:endParaRPr lang="en-US" sz="1200"/>
          </a:p>
        </p:txBody>
      </p:sp>
    </p:spTree>
    <p:extLst>
      <p:ext uri="{BB962C8B-B14F-4D97-AF65-F5344CB8AC3E}">
        <p14:creationId xmlns:p14="http://schemas.microsoft.com/office/powerpoint/2010/main" val="28291065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6750F4CF-5BDB-41E1-AB1C-F55EEBAEA893}" type="slidenum">
              <a:rPr lang="en-US" sz="1200"/>
              <a:pPr/>
              <a:t>133</a:t>
            </a:fld>
            <a:endParaRPr lang="en-US" sz="1200"/>
          </a:p>
        </p:txBody>
      </p:sp>
    </p:spTree>
    <p:extLst>
      <p:ext uri="{BB962C8B-B14F-4D97-AF65-F5344CB8AC3E}">
        <p14:creationId xmlns:p14="http://schemas.microsoft.com/office/powerpoint/2010/main" val="39894119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57132"/>
            <a:endParaRPr lang="en-US" dirty="0" smtClean="0">
              <a:latin typeface="Arial" pitchFamily="34" charset="0"/>
              <a:ea typeface="Geneva"/>
              <a:cs typeface="Geneva"/>
            </a:endParaRPr>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DAF8B1D4-554D-4EBF-A803-745D87EAB8EB}" type="slidenum">
              <a:rPr lang="en-US" sz="1200"/>
              <a:pPr/>
              <a:t>134</a:t>
            </a:fld>
            <a:endParaRPr lang="en-US" sz="1200"/>
          </a:p>
        </p:txBody>
      </p:sp>
    </p:spTree>
    <p:extLst>
      <p:ext uri="{BB962C8B-B14F-4D97-AF65-F5344CB8AC3E}">
        <p14:creationId xmlns:p14="http://schemas.microsoft.com/office/powerpoint/2010/main" val="18650446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97B013C-3878-4EFC-9BC6-17A5A9764347}" type="slidenum">
              <a:rPr lang="en-US" sz="1200"/>
              <a:pPr/>
              <a:t>135</a:t>
            </a:fld>
            <a:endParaRPr lang="en-US" sz="1200"/>
          </a:p>
        </p:txBody>
      </p:sp>
    </p:spTree>
    <p:extLst>
      <p:ext uri="{BB962C8B-B14F-4D97-AF65-F5344CB8AC3E}">
        <p14:creationId xmlns:p14="http://schemas.microsoft.com/office/powerpoint/2010/main" val="29457200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1024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A1156613-3022-4E5A-A429-FF799ADCE495}" type="slidenum">
              <a:rPr lang="en-US" sz="1200"/>
              <a:pPr/>
              <a:t>136</a:t>
            </a:fld>
            <a:endParaRPr lang="en-US" sz="1200"/>
          </a:p>
        </p:txBody>
      </p:sp>
    </p:spTree>
    <p:extLst>
      <p:ext uri="{BB962C8B-B14F-4D97-AF65-F5344CB8AC3E}">
        <p14:creationId xmlns:p14="http://schemas.microsoft.com/office/powerpoint/2010/main" val="10704698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1034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697BA4AD-5F2F-4F55-9650-2577D82EE77B}" type="slidenum">
              <a:rPr lang="en-US" sz="1200"/>
              <a:pPr/>
              <a:t>137</a:t>
            </a:fld>
            <a:endParaRPr lang="en-US" sz="1200"/>
          </a:p>
        </p:txBody>
      </p:sp>
    </p:spTree>
    <p:extLst>
      <p:ext uri="{BB962C8B-B14F-4D97-AF65-F5344CB8AC3E}">
        <p14:creationId xmlns:p14="http://schemas.microsoft.com/office/powerpoint/2010/main" val="4227088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14</a:t>
            </a:fld>
            <a:endParaRPr lang="de-DE"/>
          </a:p>
        </p:txBody>
      </p:sp>
    </p:spTree>
    <p:extLst>
      <p:ext uri="{BB962C8B-B14F-4D97-AF65-F5344CB8AC3E}">
        <p14:creationId xmlns:p14="http://schemas.microsoft.com/office/powerpoint/2010/main" val="967057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Arial" charset="0"/>
                <a:ea typeface="Geneva" charset="-128"/>
              </a:defRPr>
            </a:lvl1pPr>
            <a:lvl2pPr marL="742840" indent="-285708">
              <a:defRPr sz="2200">
                <a:solidFill>
                  <a:schemeClr val="tx1"/>
                </a:solidFill>
                <a:latin typeface="Arial" charset="0"/>
                <a:ea typeface="Geneva" charset="-128"/>
              </a:defRPr>
            </a:lvl2pPr>
            <a:lvl3pPr marL="1142830" indent="-228566">
              <a:defRPr sz="2200">
                <a:solidFill>
                  <a:schemeClr val="tx1"/>
                </a:solidFill>
                <a:latin typeface="Arial" charset="0"/>
                <a:ea typeface="Geneva" charset="-128"/>
              </a:defRPr>
            </a:lvl3pPr>
            <a:lvl4pPr marL="1599962" indent="-228566">
              <a:defRPr sz="2200">
                <a:solidFill>
                  <a:schemeClr val="tx1"/>
                </a:solidFill>
                <a:latin typeface="Arial" charset="0"/>
                <a:ea typeface="Geneva" charset="-128"/>
              </a:defRPr>
            </a:lvl4pPr>
            <a:lvl5pPr marL="2057095" indent="-228566">
              <a:defRPr sz="2200">
                <a:solidFill>
                  <a:schemeClr val="tx1"/>
                </a:solidFill>
                <a:latin typeface="Arial" charset="0"/>
                <a:ea typeface="Geneva" charset="-128"/>
              </a:defRPr>
            </a:lvl5pPr>
            <a:lvl6pPr marL="2514227" indent="-228566" eaLnBrk="0" fontAlgn="base" hangingPunct="0">
              <a:spcBef>
                <a:spcPct val="0"/>
              </a:spcBef>
              <a:spcAft>
                <a:spcPct val="0"/>
              </a:spcAft>
              <a:defRPr sz="2200">
                <a:solidFill>
                  <a:schemeClr val="tx1"/>
                </a:solidFill>
                <a:latin typeface="Arial" charset="0"/>
                <a:ea typeface="Geneva" charset="-128"/>
              </a:defRPr>
            </a:lvl6pPr>
            <a:lvl7pPr marL="2971358" indent="-228566" eaLnBrk="0" fontAlgn="base" hangingPunct="0">
              <a:spcBef>
                <a:spcPct val="0"/>
              </a:spcBef>
              <a:spcAft>
                <a:spcPct val="0"/>
              </a:spcAft>
              <a:defRPr sz="2200">
                <a:solidFill>
                  <a:schemeClr val="tx1"/>
                </a:solidFill>
                <a:latin typeface="Arial" charset="0"/>
                <a:ea typeface="Geneva" charset="-128"/>
              </a:defRPr>
            </a:lvl7pPr>
            <a:lvl8pPr marL="3428491" indent="-228566" eaLnBrk="0" fontAlgn="base" hangingPunct="0">
              <a:spcBef>
                <a:spcPct val="0"/>
              </a:spcBef>
              <a:spcAft>
                <a:spcPct val="0"/>
              </a:spcAft>
              <a:defRPr sz="2200">
                <a:solidFill>
                  <a:schemeClr val="tx1"/>
                </a:solidFill>
                <a:latin typeface="Arial" charset="0"/>
                <a:ea typeface="Geneva" charset="-128"/>
              </a:defRPr>
            </a:lvl8pPr>
            <a:lvl9pPr marL="3885624" indent="-228566" eaLnBrk="0" fontAlgn="base" hangingPunct="0">
              <a:spcBef>
                <a:spcPct val="0"/>
              </a:spcBef>
              <a:spcAft>
                <a:spcPct val="0"/>
              </a:spcAft>
              <a:defRPr sz="2200">
                <a:solidFill>
                  <a:schemeClr val="tx1"/>
                </a:solidFill>
                <a:latin typeface="Arial" charset="0"/>
                <a:ea typeface="Geneva" charset="-128"/>
              </a:defRPr>
            </a:lvl9pPr>
          </a:lstStyle>
          <a:p>
            <a:fld id="{1EFB08AE-F3C8-44FF-B6FE-F8BE53F521C8}" type="slidenum">
              <a:rPr lang="de-DE" sz="1200"/>
              <a:pPr/>
              <a:t>18</a:t>
            </a:fld>
            <a:endParaRPr lang="de-DE" sz="120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xfrm>
            <a:off x="679768" y="4715910"/>
            <a:ext cx="5438140" cy="44677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GB" b="1" smtClean="0">
                <a:latin typeface="Arial" charset="0"/>
                <a:ea typeface="Geneva" charset="-128"/>
              </a:rPr>
              <a:t>(!) needs updating of the stats whenever giving the talk</a:t>
            </a:r>
            <a:br>
              <a:rPr lang="en-GB" b="1" smtClean="0">
                <a:latin typeface="Arial" charset="0"/>
                <a:ea typeface="Geneva" charset="-128"/>
              </a:rPr>
            </a:br>
            <a:r>
              <a:rPr lang="en-GB" b="1" smtClean="0">
                <a:latin typeface="Arial" charset="0"/>
                <a:ea typeface="Geneva" charset="-128"/>
              </a:rPr>
              <a:t>       http://www.ebi.ac.uk/intact/statisticView</a:t>
            </a:r>
          </a:p>
          <a:p>
            <a:pPr eaLnBrk="1" hangingPunct="1">
              <a:buFontTx/>
              <a:buChar char="•"/>
            </a:pPr>
            <a:endParaRPr lang="en-GB" smtClean="0">
              <a:latin typeface="Arial" charset="0"/>
              <a:ea typeface="Geneva" charset="-128"/>
            </a:endParaRPr>
          </a:p>
          <a:p>
            <a:pPr eaLnBrk="1" hangingPunct="1">
              <a:buFontTx/>
              <a:buChar char="•"/>
            </a:pPr>
            <a:r>
              <a:rPr lang="en-GB" smtClean="0">
                <a:latin typeface="Arial" charset="0"/>
                <a:ea typeface="Geneva" charset="-128"/>
              </a:rPr>
              <a:t>Goals as set in 2002</a:t>
            </a:r>
          </a:p>
          <a:p>
            <a:pPr eaLnBrk="1" hangingPunct="1">
              <a:buFontTx/>
              <a:buChar char="•"/>
            </a:pPr>
            <a:r>
              <a:rPr lang="en-GB" smtClean="0">
                <a:latin typeface="Arial" charset="0"/>
                <a:ea typeface="Geneva" charset="-128"/>
              </a:rPr>
              <a:t>How did we address them (in red)</a:t>
            </a:r>
          </a:p>
        </p:txBody>
      </p:sp>
    </p:spTree>
    <p:extLst>
      <p:ext uri="{BB962C8B-B14F-4D97-AF65-F5344CB8AC3E}">
        <p14:creationId xmlns:p14="http://schemas.microsoft.com/office/powerpoint/2010/main" val="485178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latin typeface="Arial" pitchFamily="34" charset="0"/>
                <a:ea typeface="Geneva"/>
                <a:cs typeface="Geneva"/>
              </a:rPr>
              <a:t>This is a schema of how interaction data is stored in IntAct. Each entry in the database corresponds to a publication [A], that is, a scientific article that is curated by the IntAct team. The information in the paper is </a:t>
            </a:r>
            <a:r>
              <a:rPr lang="en-GB" dirty="0" err="1" smtClean="0">
                <a:latin typeface="Arial" pitchFamily="34" charset="0"/>
                <a:ea typeface="Geneva"/>
                <a:cs typeface="Geneva"/>
              </a:rPr>
              <a:t>analyzed</a:t>
            </a:r>
            <a:r>
              <a:rPr lang="en-GB" dirty="0" smtClean="0">
                <a:latin typeface="Arial" pitchFamily="34" charset="0"/>
                <a:ea typeface="Geneva"/>
                <a:cs typeface="Geneva"/>
              </a:rPr>
              <a:t> and those experiments that contain molecular interactions are represented in the database (experiment level, [B]). Each experiment corresponds to one or more interactions identified in the same organism using the same techniques. The interactions in each experiment are then listed in the interaction level [C], adding information such as kinetic binding parameters, if they were given by the authors. Each participant is identified using cross-references to existing resources such as </a:t>
            </a:r>
            <a:r>
              <a:rPr lang="en-GB" dirty="0" err="1" smtClean="0">
                <a:latin typeface="Arial" pitchFamily="34" charset="0"/>
                <a:ea typeface="Geneva"/>
                <a:cs typeface="Geneva"/>
              </a:rPr>
              <a:t>UniProt</a:t>
            </a:r>
            <a:r>
              <a:rPr lang="en-GB" dirty="0" smtClean="0">
                <a:latin typeface="Arial" pitchFamily="34" charset="0"/>
                <a:ea typeface="Geneva"/>
                <a:cs typeface="Geneva"/>
              </a:rPr>
              <a:t> or </a:t>
            </a:r>
            <a:r>
              <a:rPr lang="en-GB" dirty="0" err="1" smtClean="0">
                <a:latin typeface="Arial" pitchFamily="34" charset="0"/>
                <a:ea typeface="Geneva"/>
                <a:cs typeface="Geneva"/>
              </a:rPr>
              <a:t>CheBI</a:t>
            </a:r>
            <a:r>
              <a:rPr lang="en-GB" dirty="0" smtClean="0">
                <a:latin typeface="Arial" pitchFamily="34" charset="0"/>
                <a:ea typeface="Geneva"/>
                <a:cs typeface="Geneva"/>
              </a:rPr>
              <a:t>, if possible, and represented in the participant level [D]. Finally, features of each participant such as binding sites, tags, mutations affecting the interaction or post-translational modifications can be depicted in detail in the feature level [E]. </a:t>
            </a:r>
          </a:p>
        </p:txBody>
      </p:sp>
      <p:sp>
        <p:nvSpPr>
          <p:cNvPr id="20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840" indent="-285708">
              <a:defRPr sz="2400">
                <a:solidFill>
                  <a:schemeClr val="tx1"/>
                </a:solidFill>
                <a:latin typeface="Arial" pitchFamily="34" charset="0"/>
                <a:ea typeface="Geneva"/>
                <a:cs typeface="Geneva"/>
              </a:defRPr>
            </a:lvl2pPr>
            <a:lvl3pPr marL="1142830" indent="-228566">
              <a:defRPr sz="2400">
                <a:solidFill>
                  <a:schemeClr val="tx1"/>
                </a:solidFill>
                <a:latin typeface="Arial" pitchFamily="34" charset="0"/>
                <a:ea typeface="Geneva"/>
                <a:cs typeface="Geneva"/>
              </a:defRPr>
            </a:lvl3pPr>
            <a:lvl4pPr marL="1599962" indent="-228566">
              <a:defRPr sz="2400">
                <a:solidFill>
                  <a:schemeClr val="tx1"/>
                </a:solidFill>
                <a:latin typeface="Arial" pitchFamily="34" charset="0"/>
                <a:ea typeface="Geneva"/>
                <a:cs typeface="Geneva"/>
              </a:defRPr>
            </a:lvl4pPr>
            <a:lvl5pPr marL="2057095" indent="-228566">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40A0E35D-8595-4EE9-A928-14B2514A377B}" type="slidenum">
              <a:rPr lang="en-GB" sz="1200"/>
              <a:pPr/>
              <a:t>19</a:t>
            </a:fld>
            <a:endParaRPr lang="en-GB" sz="1200"/>
          </a:p>
        </p:txBody>
      </p:sp>
    </p:spTree>
    <p:extLst>
      <p:ext uri="{BB962C8B-B14F-4D97-AF65-F5344CB8AC3E}">
        <p14:creationId xmlns:p14="http://schemas.microsoft.com/office/powerpoint/2010/main" val="3067341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Arial" charset="0"/>
                <a:ea typeface="Geneva" charset="-128"/>
              </a:defRPr>
            </a:lvl1pPr>
            <a:lvl2pPr marL="742840" indent="-285708">
              <a:defRPr sz="2200">
                <a:solidFill>
                  <a:schemeClr val="tx1"/>
                </a:solidFill>
                <a:latin typeface="Arial" charset="0"/>
                <a:ea typeface="Geneva" charset="-128"/>
              </a:defRPr>
            </a:lvl2pPr>
            <a:lvl3pPr marL="1142830" indent="-228566">
              <a:defRPr sz="2200">
                <a:solidFill>
                  <a:schemeClr val="tx1"/>
                </a:solidFill>
                <a:latin typeface="Arial" charset="0"/>
                <a:ea typeface="Geneva" charset="-128"/>
              </a:defRPr>
            </a:lvl3pPr>
            <a:lvl4pPr marL="1599962" indent="-228566">
              <a:defRPr sz="2200">
                <a:solidFill>
                  <a:schemeClr val="tx1"/>
                </a:solidFill>
                <a:latin typeface="Arial" charset="0"/>
                <a:ea typeface="Geneva" charset="-128"/>
              </a:defRPr>
            </a:lvl4pPr>
            <a:lvl5pPr marL="2057095" indent="-228566">
              <a:defRPr sz="2200">
                <a:solidFill>
                  <a:schemeClr val="tx1"/>
                </a:solidFill>
                <a:latin typeface="Arial" charset="0"/>
                <a:ea typeface="Geneva" charset="-128"/>
              </a:defRPr>
            </a:lvl5pPr>
            <a:lvl6pPr marL="2514227" indent="-228566" eaLnBrk="0" fontAlgn="base" hangingPunct="0">
              <a:spcBef>
                <a:spcPct val="0"/>
              </a:spcBef>
              <a:spcAft>
                <a:spcPct val="0"/>
              </a:spcAft>
              <a:defRPr sz="2200">
                <a:solidFill>
                  <a:schemeClr val="tx1"/>
                </a:solidFill>
                <a:latin typeface="Arial" charset="0"/>
                <a:ea typeface="Geneva" charset="-128"/>
              </a:defRPr>
            </a:lvl6pPr>
            <a:lvl7pPr marL="2971358" indent="-228566" eaLnBrk="0" fontAlgn="base" hangingPunct="0">
              <a:spcBef>
                <a:spcPct val="0"/>
              </a:spcBef>
              <a:spcAft>
                <a:spcPct val="0"/>
              </a:spcAft>
              <a:defRPr sz="2200">
                <a:solidFill>
                  <a:schemeClr val="tx1"/>
                </a:solidFill>
                <a:latin typeface="Arial" charset="0"/>
                <a:ea typeface="Geneva" charset="-128"/>
              </a:defRPr>
            </a:lvl7pPr>
            <a:lvl8pPr marL="3428491" indent="-228566" eaLnBrk="0" fontAlgn="base" hangingPunct="0">
              <a:spcBef>
                <a:spcPct val="0"/>
              </a:spcBef>
              <a:spcAft>
                <a:spcPct val="0"/>
              </a:spcAft>
              <a:defRPr sz="2200">
                <a:solidFill>
                  <a:schemeClr val="tx1"/>
                </a:solidFill>
                <a:latin typeface="Arial" charset="0"/>
                <a:ea typeface="Geneva" charset="-128"/>
              </a:defRPr>
            </a:lvl8pPr>
            <a:lvl9pPr marL="3885624" indent="-228566" eaLnBrk="0" fontAlgn="base" hangingPunct="0">
              <a:spcBef>
                <a:spcPct val="0"/>
              </a:spcBef>
              <a:spcAft>
                <a:spcPct val="0"/>
              </a:spcAft>
              <a:defRPr sz="2200">
                <a:solidFill>
                  <a:schemeClr val="tx1"/>
                </a:solidFill>
                <a:latin typeface="Arial" charset="0"/>
                <a:ea typeface="Geneva" charset="-128"/>
              </a:defRPr>
            </a:lvl9pPr>
          </a:lstStyle>
          <a:p>
            <a:fld id="{79731938-C8FE-4576-9E59-597814769829}" type="slidenum">
              <a:rPr lang="de-DE" sz="1200"/>
              <a:pPr/>
              <a:t>20</a:t>
            </a:fld>
            <a:endParaRPr lang="de-DE" sz="120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679768" y="4715910"/>
            <a:ext cx="5438140" cy="44677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smtClean="0">
                <a:latin typeface="Arial" charset="0"/>
                <a:ea typeface="Geneva" charset="-128"/>
              </a:rPr>
              <a:t>Here we can see:</a:t>
            </a:r>
          </a:p>
          <a:p>
            <a:pPr eaLnBrk="1" hangingPunct="1">
              <a:buFontTx/>
              <a:buChar char="•"/>
            </a:pPr>
            <a:r>
              <a:rPr lang="en-GB" smtClean="0">
                <a:latin typeface="Arial" charset="0"/>
                <a:ea typeface="Geneva" charset="-128"/>
              </a:rPr>
              <a:t>Primary and secondary ACs</a:t>
            </a:r>
          </a:p>
          <a:p>
            <a:pPr eaLnBrk="1" hangingPunct="1">
              <a:buFontTx/>
              <a:buChar char="•"/>
            </a:pPr>
            <a:r>
              <a:rPr lang="en-GB" smtClean="0">
                <a:latin typeface="Arial" charset="0"/>
                <a:ea typeface="Geneva" charset="-128"/>
              </a:rPr>
              <a:t>That the entry comes from SwissProt</a:t>
            </a:r>
          </a:p>
          <a:p>
            <a:pPr eaLnBrk="1" hangingPunct="1">
              <a:buFontTx/>
              <a:buChar char="•"/>
            </a:pPr>
            <a:r>
              <a:rPr lang="en-GB" smtClean="0">
                <a:latin typeface="Arial" charset="0"/>
                <a:ea typeface="Geneva" charset="-128"/>
              </a:rPr>
              <a:t>And 2 splice variants each of which have they own stable identifier and sequence</a:t>
            </a:r>
          </a:p>
          <a:p>
            <a:pPr eaLnBrk="1" hangingPunct="1">
              <a:buFontTx/>
              <a:buChar char="•"/>
            </a:pPr>
            <a:r>
              <a:rPr lang="en-GB" smtClean="0">
                <a:latin typeface="Arial" charset="0"/>
                <a:ea typeface="Geneva" charset="-128"/>
              </a:rPr>
              <a:t>Note: we annotate down to the splice variant only if it is mentioned in the paper or if we find a sequence match</a:t>
            </a:r>
            <a:br>
              <a:rPr lang="en-GB" smtClean="0">
                <a:latin typeface="Arial" charset="0"/>
                <a:ea typeface="Geneva" charset="-128"/>
              </a:rPr>
            </a:br>
            <a:r>
              <a:rPr lang="en-GB" smtClean="0">
                <a:latin typeface="Arial" charset="0"/>
                <a:ea typeface="Geneva" charset="-128"/>
              </a:rPr>
              <a:t>In some cases this allows us to say that one splice variant interact and an other one doesn’t.</a:t>
            </a:r>
            <a:endParaRPr lang="en-US" smtClean="0">
              <a:latin typeface="Arial" charset="0"/>
              <a:ea typeface="Geneva" charset="-128"/>
            </a:endParaRPr>
          </a:p>
        </p:txBody>
      </p:sp>
    </p:spTree>
    <p:extLst>
      <p:ext uri="{BB962C8B-B14F-4D97-AF65-F5344CB8AC3E}">
        <p14:creationId xmlns:p14="http://schemas.microsoft.com/office/powerpoint/2010/main" val="2232916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77983"/>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3" descr="D:\07 Clients\001 EMBL\001 11002 Template Issues\02 Templates processed\Logo Title Slide 00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548063"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92763" y="5416550"/>
            <a:ext cx="2852737"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9"/>
          <p:cNvSpPr txBox="1">
            <a:spLocks noChangeArrowheads="1"/>
          </p:cNvSpPr>
          <p:nvPr userDrawn="1"/>
        </p:nvSpPr>
        <p:spPr bwMode="auto">
          <a:xfrm>
            <a:off x="6011863" y="5630863"/>
            <a:ext cx="16208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GB"/>
              <a:t>EMBL-EBI</a:t>
            </a:r>
          </a:p>
        </p:txBody>
      </p:sp>
      <p:sp>
        <p:nvSpPr>
          <p:cNvPr id="3079" name="Rectangle 7"/>
          <p:cNvSpPr>
            <a:spLocks noGrp="1" noChangeArrowheads="1"/>
          </p:cNvSpPr>
          <p:nvPr>
            <p:ph type="subTitle" idx="1"/>
          </p:nvPr>
        </p:nvSpPr>
        <p:spPr>
          <a:xfrm>
            <a:off x="549275" y="2971800"/>
            <a:ext cx="6400800" cy="304800"/>
          </a:xfrm>
        </p:spPr>
        <p:txBody>
          <a:bodyPr/>
          <a:lstStyle>
            <a:lvl1pPr marL="0" indent="0">
              <a:buFontTx/>
              <a:buNone/>
              <a:defRPr>
                <a:solidFill>
                  <a:schemeClr val="tx1"/>
                </a:solidFill>
              </a:defRPr>
            </a:lvl1pPr>
          </a:lstStyle>
          <a:p>
            <a:r>
              <a:rPr lang="en-US" smtClean="0"/>
              <a:t>Click to edit Master subtitle style</a:t>
            </a:r>
            <a:endParaRPr lang="en-US"/>
          </a:p>
        </p:txBody>
      </p:sp>
      <p:sp>
        <p:nvSpPr>
          <p:cNvPr id="3074" name="Rectangle 2"/>
          <p:cNvSpPr>
            <a:spLocks noGrp="1" noChangeArrowheads="1"/>
          </p:cNvSpPr>
          <p:nvPr>
            <p:ph type="ctrTitle"/>
          </p:nvPr>
        </p:nvSpPr>
        <p:spPr>
          <a:xfrm>
            <a:off x="533400" y="2284413"/>
            <a:ext cx="7772400" cy="685800"/>
          </a:xfrm>
        </p:spPr>
        <p:txBody>
          <a:bodyPr/>
          <a:lstStyle>
            <a:lvl1pPr>
              <a:defRPr>
                <a:solidFill>
                  <a:schemeClr val="tx1"/>
                </a:solidFill>
              </a:defRPr>
            </a:lvl1pPr>
          </a:lstStyle>
          <a:p>
            <a:r>
              <a:rPr lang="en-US" dirty="0" smtClean="0"/>
              <a:t>Click to edit Master title style</a:t>
            </a:r>
            <a:endParaRPr lang="de-DE" dirty="0"/>
          </a:p>
        </p:txBody>
      </p:sp>
      <p:sp>
        <p:nvSpPr>
          <p:cNvPr id="7" name="Rectangle 3"/>
          <p:cNvSpPr>
            <a:spLocks noGrp="1" noChangeArrowheads="1"/>
          </p:cNvSpPr>
          <p:nvPr>
            <p:ph type="dt" sz="half" idx="10"/>
          </p:nvPr>
        </p:nvSpPr>
        <p:spPr>
          <a:xfrm>
            <a:off x="533400" y="150813"/>
            <a:ext cx="1603375" cy="304800"/>
          </a:xfrm>
          <a:prstGeom prst="rect">
            <a:avLst/>
          </a:prstGeom>
        </p:spPr>
        <p:txBody>
          <a:bodyPr/>
          <a:lstStyle>
            <a:lvl1pPr>
              <a:defRPr sz="1000" smtClean="0">
                <a:solidFill>
                  <a:schemeClr val="bg1"/>
                </a:solidFill>
              </a:defRPr>
            </a:lvl1pPr>
          </a:lstStyle>
          <a:p>
            <a:pPr>
              <a:defRPr/>
            </a:pPr>
            <a:fld id="{959FF832-559A-4DB6-8EC6-59851688EC95}" type="datetime1">
              <a:rPr lang="en-GB"/>
              <a:pPr>
                <a:defRPr/>
              </a:pPr>
              <a:t>25/11/2015</a:t>
            </a:fld>
            <a:endParaRPr lang="de-DE"/>
          </a:p>
        </p:txBody>
      </p:sp>
    </p:spTree>
    <p:extLst>
      <p:ext uri="{BB962C8B-B14F-4D97-AF65-F5344CB8AC3E}">
        <p14:creationId xmlns:p14="http://schemas.microsoft.com/office/powerpoint/2010/main" val="142635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4031942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0_Title Slide">
    <p:bg>
      <p:bgPr>
        <a:solidFill>
          <a:srgbClr val="E6E6E6"/>
        </a:solidFill>
        <a:effectLst/>
      </p:bgPr>
    </p:bg>
    <p:spTree>
      <p:nvGrpSpPr>
        <p:cNvPr id="1" name=""/>
        <p:cNvGrpSpPr/>
        <p:nvPr/>
      </p:nvGrpSpPr>
      <p:grpSpPr>
        <a:xfrm>
          <a:off x="0" y="0"/>
          <a:ext cx="0" cy="0"/>
          <a:chOff x="0" y="0"/>
          <a:chExt cx="0" cy="0"/>
        </a:xfrm>
      </p:grpSpPr>
      <p:pic>
        <p:nvPicPr>
          <p:cNvPr id="4" name="Picture 3" descr="EMBL_EBI_Network_background2.t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55545" cy="6869545"/>
          </a:xfrm>
          <a:prstGeom prst="rect">
            <a:avLst/>
          </a:prstGeom>
        </p:spPr>
      </p:pic>
      <p:pic>
        <p:nvPicPr>
          <p:cNvPr id="6" name="Picture 2" descr="EMBL_EBI_RGB_InversedUpdate.png"/>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364413" y="6310313"/>
            <a:ext cx="1458912"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532554" y="1797029"/>
            <a:ext cx="6400800" cy="610284"/>
          </a:xfrm>
        </p:spPr>
        <p:txBody>
          <a:bodyPr/>
          <a:lstStyle>
            <a:lvl1pPr marL="0" indent="0">
              <a:buFontTx/>
              <a:buNone/>
              <a:defRPr sz="2600" b="0" i="0">
                <a:solidFill>
                  <a:srgbClr val="FFFFFF"/>
                </a:solidFill>
                <a:latin typeface="HelveticaNeueLT Pro 45 Lt"/>
                <a:cs typeface="HelveticaNeueLT Pro 45 Lt"/>
              </a:defRPr>
            </a:lvl1pPr>
          </a:lstStyle>
          <a:p>
            <a:r>
              <a:rPr lang="en-GB" smtClean="0"/>
              <a:t>Click to edit Master subtitle style</a:t>
            </a:r>
            <a:endParaRPr lang="en-US" dirty="0"/>
          </a:p>
        </p:txBody>
      </p:sp>
      <p:sp>
        <p:nvSpPr>
          <p:cNvPr id="3074" name="Rectangle 2"/>
          <p:cNvSpPr>
            <a:spLocks noGrp="1" noChangeArrowheads="1"/>
          </p:cNvSpPr>
          <p:nvPr>
            <p:ph type="ctrTitle"/>
          </p:nvPr>
        </p:nvSpPr>
        <p:spPr>
          <a:xfrm>
            <a:off x="533401" y="1040419"/>
            <a:ext cx="77724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GB" smtClean="0"/>
              <a:t>Click to edit Master title style</a:t>
            </a:r>
            <a:endParaRPr lang="de-DE" dirty="0"/>
          </a:p>
        </p:txBody>
      </p:sp>
      <p:sp>
        <p:nvSpPr>
          <p:cNvPr id="7" name="Text Placeholder 6"/>
          <p:cNvSpPr>
            <a:spLocks noGrp="1"/>
          </p:cNvSpPr>
          <p:nvPr>
            <p:ph type="body" sz="quarter" idx="10"/>
          </p:nvPr>
        </p:nvSpPr>
        <p:spPr>
          <a:xfrm>
            <a:off x="533400" y="3851275"/>
            <a:ext cx="4487863" cy="614363"/>
          </a:xfrm>
        </p:spPr>
        <p:txBody>
          <a:bodyPr/>
          <a:lstStyle>
            <a:lvl1pPr marL="0" indent="0">
              <a:buNone/>
              <a:defRPr b="0" i="0">
                <a:solidFill>
                  <a:schemeClr val="bg1"/>
                </a:solidFill>
                <a:latin typeface="HelveticaNeueLT Pro 35 Th"/>
                <a:cs typeface="HelveticaNeueLT Pro 35 Th"/>
              </a:defRPr>
            </a:lvl1pPr>
          </a:lstStyle>
          <a:p>
            <a:pPr lvl="0"/>
            <a:r>
              <a:rPr lang="en-GB" smtClean="0"/>
              <a:t>Click to edit Master text styles</a:t>
            </a:r>
          </a:p>
        </p:txBody>
      </p:sp>
    </p:spTree>
    <p:extLst>
      <p:ext uri="{BB962C8B-B14F-4D97-AF65-F5344CB8AC3E}">
        <p14:creationId xmlns:p14="http://schemas.microsoft.com/office/powerpoint/2010/main" val="133707359"/>
      </p:ext>
    </p:extLst>
  </p:cSld>
  <p:clrMapOvr>
    <a:masterClrMapping/>
  </p:clrMapOvr>
  <p:transition xmlns:p14="http://schemas.microsoft.com/office/powerpoint/2010/main">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3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3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6553200" y="6243638"/>
            <a:ext cx="2133600" cy="457200"/>
          </a:xfrm>
          <a:prstGeom prst="rect">
            <a:avLst/>
          </a:prstGeom>
        </p:spPr>
        <p:txBody>
          <a:bodyPr/>
          <a:lstStyle>
            <a:lvl1pPr>
              <a:defRPr/>
            </a:lvl1pPr>
          </a:lstStyle>
          <a:p>
            <a:pPr>
              <a:defRPr/>
            </a:pPr>
            <a:fld id="{77E19886-8859-4CE5-9390-0F48A6250582}" type="slidenum">
              <a:rPr lang="en-US"/>
              <a:pPr>
                <a:defRPr/>
              </a:pPr>
              <a:t>‹#›</a:t>
            </a:fld>
            <a:endParaRPr lang="en-US"/>
          </a:p>
        </p:txBody>
      </p:sp>
      <p:sp>
        <p:nvSpPr>
          <p:cNvPr id="6" name="Date Placeholder 5"/>
          <p:cNvSpPr>
            <a:spLocks noGrp="1"/>
          </p:cNvSpPr>
          <p:nvPr>
            <p:ph type="dt" sz="half" idx="11"/>
          </p:nvPr>
        </p:nvSpPr>
        <p:spPr>
          <a:xfrm>
            <a:off x="457200" y="6243638"/>
            <a:ext cx="2133600" cy="457200"/>
          </a:xfrm>
          <a:prstGeom prst="rect">
            <a:avLst/>
          </a:prstGeom>
        </p:spPr>
        <p:txBody>
          <a:bodyPr/>
          <a:lstStyle>
            <a:lvl1pPr>
              <a:defRPr/>
            </a:lvl1pPr>
          </a:lstStyle>
          <a:p>
            <a:pPr>
              <a:defRPr/>
            </a:pPr>
            <a:endParaRPr lang="en-US"/>
          </a:p>
        </p:txBody>
      </p:sp>
      <p:sp>
        <p:nvSpPr>
          <p:cNvPr id="7" name="Footer Placeholder 6"/>
          <p:cNvSpPr>
            <a:spLocks noGrp="1"/>
          </p:cNvSpPr>
          <p:nvPr>
            <p:ph type="ftr" sz="quarter" idx="12"/>
          </p:nvPr>
        </p:nvSpPr>
        <p:spPr>
          <a:xfrm>
            <a:off x="3124200" y="6243638"/>
            <a:ext cx="2895600" cy="457200"/>
          </a:xfrm>
          <a:prstGeom prst="rect">
            <a:avLst/>
          </a:prstGeom>
        </p:spPr>
        <p:txBody>
          <a:bodyPr/>
          <a:lstStyle>
            <a:lvl1pPr>
              <a:defRPr/>
            </a:lvl1pPr>
          </a:lstStyle>
          <a:p>
            <a:pPr>
              <a:defRPr/>
            </a:pPr>
            <a:endParaRPr lang="en-US"/>
          </a:p>
        </p:txBody>
      </p:sp>
    </p:spTree>
    <p:extLst>
      <p:ext uri="{BB962C8B-B14F-4D97-AF65-F5344CB8AC3E}">
        <p14:creationId xmlns:p14="http://schemas.microsoft.com/office/powerpoint/2010/main" val="649157584"/>
      </p:ext>
    </p:extLst>
  </p:cSld>
  <p:clrMapOvr>
    <a:masterClrMapping/>
  </p:clrMapOvr>
  <p:transition xmlns:p14="http://schemas.microsoft.com/office/powerpoint/2010/main">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533400" y="1219200"/>
            <a:ext cx="40005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86300" y="1219200"/>
            <a:ext cx="40005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Footer Placeholder 4"/>
          <p:cNvSpPr>
            <a:spLocks noGrp="1"/>
          </p:cNvSpPr>
          <p:nvPr>
            <p:ph type="ftr" sz="quarter" idx="10"/>
          </p:nvPr>
        </p:nvSpPr>
        <p:spPr>
          <a:xfrm>
            <a:off x="2209800" y="6375400"/>
            <a:ext cx="2895600" cy="228600"/>
          </a:xfrm>
          <a:prstGeom prst="rect">
            <a:avLst/>
          </a:prstGeom>
        </p:spPr>
        <p:txBody>
          <a:bodyPr/>
          <a:lstStyle>
            <a:lvl1pPr>
              <a:defRPr/>
            </a:lvl1pPr>
          </a:lstStyle>
          <a:p>
            <a:r>
              <a:rPr lang="de-DE"/>
              <a:t>Master headline</a:t>
            </a:r>
          </a:p>
        </p:txBody>
      </p:sp>
      <p:sp>
        <p:nvSpPr>
          <p:cNvPr id="6" name="Date Placeholder 5"/>
          <p:cNvSpPr>
            <a:spLocks noGrp="1"/>
          </p:cNvSpPr>
          <p:nvPr>
            <p:ph type="dt" sz="half" idx="11"/>
          </p:nvPr>
        </p:nvSpPr>
        <p:spPr>
          <a:xfrm>
            <a:off x="533400" y="6375400"/>
            <a:ext cx="1676400" cy="228600"/>
          </a:xfrm>
          <a:prstGeom prst="rect">
            <a:avLst/>
          </a:prstGeom>
        </p:spPr>
        <p:txBody>
          <a:bodyPr/>
          <a:lstStyle>
            <a:lvl1pPr>
              <a:defRPr/>
            </a:lvl1pPr>
          </a:lstStyle>
          <a:p>
            <a:fld id="{406034E6-9030-4143-92E4-3E2382FB0D8F}" type="datetime3">
              <a:rPr lang="de-DE"/>
              <a:pPr/>
              <a:t>25 November 2015</a:t>
            </a:fld>
            <a:endParaRPr lang="de-DE"/>
          </a:p>
        </p:txBody>
      </p:sp>
      <p:sp>
        <p:nvSpPr>
          <p:cNvPr id="7" name="Slide Number Placeholder 6"/>
          <p:cNvSpPr>
            <a:spLocks noGrp="1"/>
          </p:cNvSpPr>
          <p:nvPr>
            <p:ph type="sldNum" sz="quarter" idx="12"/>
          </p:nvPr>
        </p:nvSpPr>
        <p:spPr>
          <a:xfrm>
            <a:off x="152400" y="6375400"/>
            <a:ext cx="304800" cy="228600"/>
          </a:xfrm>
          <a:prstGeom prst="rect">
            <a:avLst/>
          </a:prstGeom>
        </p:spPr>
        <p:txBody>
          <a:bodyPr/>
          <a:lstStyle>
            <a:lvl1pPr>
              <a:defRPr/>
            </a:lvl1pPr>
          </a:lstStyle>
          <a:p>
            <a:fld id="{6B490280-DC27-460C-8E77-9A7C2FC7CB3D}" type="slidenum">
              <a:rPr lang="de-DE"/>
              <a:pPr/>
              <a:t>‹#›</a:t>
            </a:fld>
            <a:endParaRPr lang="de-DE"/>
          </a:p>
        </p:txBody>
      </p:sp>
    </p:spTree>
    <p:extLst>
      <p:ext uri="{BB962C8B-B14F-4D97-AF65-F5344CB8AC3E}">
        <p14:creationId xmlns:p14="http://schemas.microsoft.com/office/powerpoint/2010/main" val="890687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Tree>
    <p:extLst>
      <p:ext uri="{BB962C8B-B14F-4D97-AF65-F5344CB8AC3E}">
        <p14:creationId xmlns:p14="http://schemas.microsoft.com/office/powerpoint/2010/main" val="470902640"/>
      </p:ext>
    </p:extLst>
  </p:cSld>
  <p:clrMapOvr>
    <a:masterClrMapping/>
  </p:clrMapOvr>
  <p:transition xmlns:p14="http://schemas.microsoft.com/office/powerpoint/2010/main">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GB" dirty="0" smtClean="0"/>
          </a:p>
        </p:txBody>
      </p:sp>
      <p:sp>
        <p:nvSpPr>
          <p:cNvPr id="1027" name="Text Placeholder 2"/>
          <p:cNvSpPr>
            <a:spLocks noGrp="1"/>
          </p:cNvSpPr>
          <p:nvPr>
            <p:ph type="body" idx="1"/>
          </p:nvPr>
        </p:nvSpPr>
        <p:spPr bwMode="auto">
          <a:xfrm>
            <a:off x="462378" y="1520488"/>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smtClean="0"/>
          </a:p>
        </p:txBody>
      </p:sp>
      <p:sp>
        <p:nvSpPr>
          <p:cNvPr id="1029" name="TextBox 7"/>
          <p:cNvSpPr txBox="1">
            <a:spLocks noChangeArrowheads="1"/>
          </p:cNvSpPr>
          <p:nvPr userDrawn="1"/>
        </p:nvSpPr>
        <p:spPr bwMode="auto">
          <a:xfrm>
            <a:off x="7285820" y="6330416"/>
            <a:ext cx="1262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GB" sz="1800" dirty="0"/>
              <a:t>EMBL-EBI</a:t>
            </a:r>
          </a:p>
        </p:txBody>
      </p:sp>
      <p:pic>
        <p:nvPicPr>
          <p:cNvPr id="2" name="Picture 1"/>
          <p:cNvPicPr>
            <a:picLocks noChangeAspect="1"/>
          </p:cNvPicPr>
          <p:nvPr userDrawn="1"/>
        </p:nvPicPr>
        <p:blipFill>
          <a:blip r:embed="rId9"/>
          <a:stretch>
            <a:fillRect/>
          </a:stretch>
        </p:blipFill>
        <p:spPr>
          <a:xfrm>
            <a:off x="8512188" y="6249800"/>
            <a:ext cx="512591" cy="531118"/>
          </a:xfrm>
          <a:prstGeom prst="rect">
            <a:avLst/>
          </a:prstGeom>
        </p:spPr>
      </p:pic>
    </p:spTree>
  </p:cSld>
  <p:clrMap bg1="lt1" tx1="dk1" bg2="lt2" tx2="dk2" accent1="accent1" accent2="accent2" accent3="accent3" accent4="accent4" accent5="accent5" accent6="accent6" hlink="hlink" folHlink="folHlink"/>
  <p:sldLayoutIdLst>
    <p:sldLayoutId id="2147483784" r:id="rId1"/>
    <p:sldLayoutId id="2147483788" r:id="rId2"/>
    <p:sldLayoutId id="2147483790" r:id="rId3"/>
    <p:sldLayoutId id="2147483792" r:id="rId4"/>
    <p:sldLayoutId id="2147483794" r:id="rId5"/>
    <p:sldLayoutId id="2147483795" r:id="rId6"/>
    <p:sldLayoutId id="2147483796" r:id="rId7"/>
  </p:sldLayoutIdLst>
  <p:timing>
    <p:tnLst>
      <p:par>
        <p:cTn xmlns:p14="http://schemas.microsoft.com/office/powerpoint/2010/main" id="1" dur="indefinite" restart="never" nodeType="tmRoot"/>
      </p:par>
    </p:tnLst>
  </p:timing>
  <p:hf hdr="0" ft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20.jpeg"/><Relationship Id="rId7" Type="http://schemas.openxmlformats.org/officeDocument/2006/relationships/image" Target="../media/image21.jpeg"/><Relationship Id="rId8" Type="http://schemas.openxmlformats.org/officeDocument/2006/relationships/image" Target="../media/image22.jpe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8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8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8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8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8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5.png"/><Relationship Id="rId3" Type="http://schemas.openxmlformats.org/officeDocument/2006/relationships/image" Target="../media/image19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24.png"/><Relationship Id="rId1" Type="http://schemas.openxmlformats.org/officeDocument/2006/relationships/tags" Target="../tags/tag1.xml"/><Relationship Id="rId2"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123.xml.rels><?xml version="1.0" encoding="UTF-8" standalone="yes"?>
<Relationships xmlns="http://schemas.openxmlformats.org/package/2006/relationships"><Relationship Id="rId3" Type="http://schemas.openxmlformats.org/officeDocument/2006/relationships/image" Target="../media/image200.jpg"/><Relationship Id="rId4" Type="http://schemas.openxmlformats.org/officeDocument/2006/relationships/image" Target="../media/image201.jpg"/><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youtube.com/watch?v=7wA4ZEoFGl8" TargetMode="External"/><Relationship Id="rId3" Type="http://schemas.openxmlformats.org/officeDocument/2006/relationships/hyperlink" Target="http://www.cgl.ucsf.edu/cytoscape/cluster/clusterMaker.html%23mcode"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6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0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0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6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25.png"/><Relationship Id="rId1" Type="http://schemas.openxmlformats.org/officeDocument/2006/relationships/tags" Target="../tags/tag2.xml"/><Relationship Id="rId2"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131.xml.rels><?xml version="1.0" encoding="UTF-8" standalone="yes"?>
<Relationships xmlns="http://schemas.openxmlformats.org/package/2006/relationships"><Relationship Id="rId3" Type="http://schemas.openxmlformats.org/officeDocument/2006/relationships/image" Target="../media/image204.png"/><Relationship Id="rId4" Type="http://schemas.openxmlformats.org/officeDocument/2006/relationships/image" Target="../media/image205.png"/><Relationship Id="rId5" Type="http://schemas.openxmlformats.org/officeDocument/2006/relationships/image" Target="../media/image206.png"/><Relationship Id="rId6" Type="http://schemas.openxmlformats.org/officeDocument/2006/relationships/image" Target="../media/image207.png"/><Relationship Id="rId7" Type="http://schemas.openxmlformats.org/officeDocument/2006/relationships/hyperlink" Target="http://geneontology.org/" TargetMode="External"/><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132.xml.rels><?xml version="1.0" encoding="UTF-8" standalone="yes"?>
<Relationships xmlns="http://schemas.openxmlformats.org/package/2006/relationships"><Relationship Id="rId3" Type="http://schemas.openxmlformats.org/officeDocument/2006/relationships/image" Target="../media/image208.png"/><Relationship Id="rId4" Type="http://schemas.openxmlformats.org/officeDocument/2006/relationships/image" Target="../media/image209.png"/><Relationship Id="rId5" Type="http://schemas.openxmlformats.org/officeDocument/2006/relationships/image" Target="../media/image210.png"/><Relationship Id="rId6" Type="http://schemas.openxmlformats.org/officeDocument/2006/relationships/image" Target="../media/image211.png"/><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0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1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13.png"/></Relationships>
</file>

<file path=ppt/slides/_rels/slide136.xml.rels><?xml version="1.0" encoding="UTF-8" standalone="yes"?>
<Relationships xmlns="http://schemas.openxmlformats.org/package/2006/relationships"><Relationship Id="rId3" Type="http://schemas.openxmlformats.org/officeDocument/2006/relationships/image" Target="../media/image214.png"/><Relationship Id="rId4" Type="http://schemas.openxmlformats.org/officeDocument/2006/relationships/image" Target="../media/image215.png"/><Relationship Id="rId5" Type="http://schemas.openxmlformats.org/officeDocument/2006/relationships/image" Target="../media/image216.png"/><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137.xml.rels><?xml version="1.0" encoding="UTF-8" standalone="yes"?>
<Relationships xmlns="http://schemas.openxmlformats.org/package/2006/relationships"><Relationship Id="rId3" Type="http://schemas.openxmlformats.org/officeDocument/2006/relationships/image" Target="../media/image217.png"/><Relationship Id="rId4" Type="http://schemas.openxmlformats.org/officeDocument/2006/relationships/image" Target="../media/image218.png"/><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9.png"/></Relationships>
</file>

<file path=ppt/slides/_rels/slide13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20.png"/><Relationship Id="rId5" Type="http://schemas.openxmlformats.org/officeDocument/2006/relationships/image" Target="../media/image221.png"/><Relationship Id="rId6" Type="http://schemas.openxmlformats.org/officeDocument/2006/relationships/image" Target="../media/image222.png"/><Relationship Id="rId7" Type="http://schemas.openxmlformats.org/officeDocument/2006/relationships/image" Target="../media/image223.png"/><Relationship Id="rId8" Type="http://schemas.openxmlformats.org/officeDocument/2006/relationships/image" Target="../media/image224.png"/><Relationship Id="rId9" Type="http://schemas.openxmlformats.org/officeDocument/2006/relationships/hyperlink" Target="http://www.ebi.ac.uk/~pporras/teaching_materials/networks_pathways_2014/" TargetMode="External"/><Relationship Id="rId1" Type="http://schemas.openxmlformats.org/officeDocument/2006/relationships/slideLayout" Target="../slideLayouts/slideLayout3.xml"/><Relationship Id="rId2" Type="http://schemas.openxmlformats.org/officeDocument/2006/relationships/image" Target="../media/image219.png"/></Relationships>
</file>

<file path=ppt/slides/_rels/slide14.xml.rels><?xml version="1.0" encoding="UTF-8" standalone="yes"?>
<Relationships xmlns="http://schemas.openxmlformats.org/package/2006/relationships"><Relationship Id="rId11" Type="http://schemas.openxmlformats.org/officeDocument/2006/relationships/image" Target="../media/image34.png"/><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s>
</file>

<file path=ppt/slides/_rels/slide15.xml.rels><?xml version="1.0" encoding="UTF-8" standalone="yes"?>
<Relationships xmlns="http://schemas.openxmlformats.org/package/2006/relationships"><Relationship Id="rId9" Type="http://schemas.openxmlformats.org/officeDocument/2006/relationships/image" Target="../media/image41.png"/><Relationship Id="rId20" Type="http://schemas.openxmlformats.org/officeDocument/2006/relationships/image" Target="../media/image48.png"/><Relationship Id="rId21" Type="http://schemas.openxmlformats.org/officeDocument/2006/relationships/image" Target="../media/image49.png"/><Relationship Id="rId22" Type="http://schemas.openxmlformats.org/officeDocument/2006/relationships/image" Target="../media/image50.png"/><Relationship Id="rId23" Type="http://schemas.openxmlformats.org/officeDocument/2006/relationships/image" Target="../media/image51.png"/><Relationship Id="rId24" Type="http://schemas.openxmlformats.org/officeDocument/2006/relationships/image" Target="../media/image37.png"/><Relationship Id="rId25" Type="http://schemas.openxmlformats.org/officeDocument/2006/relationships/image" Target="../media/image52.png"/><Relationship Id="rId26" Type="http://schemas.openxmlformats.org/officeDocument/2006/relationships/hyperlink" Target="http://www.molecularconnections.com/" TargetMode="External"/><Relationship Id="rId27" Type="http://schemas.openxmlformats.org/officeDocument/2006/relationships/image" Target="../media/image53.png"/><Relationship Id="rId28" Type="http://schemas.openxmlformats.org/officeDocument/2006/relationships/image" Target="../media/image33.png"/><Relationship Id="rId29" Type="http://schemas.openxmlformats.org/officeDocument/2006/relationships/image" Target="../media/image34.png"/><Relationship Id="rId10" Type="http://schemas.openxmlformats.org/officeDocument/2006/relationships/hyperlink" Target="http://matrixdb.ibcp.fr/" TargetMode="External"/><Relationship Id="rId11" Type="http://schemas.openxmlformats.org/officeDocument/2006/relationships/image" Target="../media/image42.png"/><Relationship Id="rId12" Type="http://schemas.openxmlformats.org/officeDocument/2006/relationships/hyperlink" Target="http://jcvi.org/mpidb/" TargetMode="External"/><Relationship Id="rId13" Type="http://schemas.openxmlformats.org/officeDocument/2006/relationships/image" Target="../media/image43.png"/><Relationship Id="rId14" Type="http://schemas.openxmlformats.org/officeDocument/2006/relationships/hyperlink" Target="http://www.thebiogrid.org/" TargetMode="External"/><Relationship Id="rId15" Type="http://schemas.openxmlformats.org/officeDocument/2006/relationships/image" Target="../media/image44.png"/><Relationship Id="rId16" Type="http://schemas.openxmlformats.org/officeDocument/2006/relationships/hyperlink" Target="http://www.innatedb.com/" TargetMode="External"/><Relationship Id="rId17" Type="http://schemas.openxmlformats.org/officeDocument/2006/relationships/image" Target="../media/image45.png"/><Relationship Id="rId18" Type="http://schemas.openxmlformats.org/officeDocument/2006/relationships/image" Target="../media/image46.png"/><Relationship Id="rId19"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hyperlink" Target="http://dip.doe-mbi.ucla.edu/" TargetMode="External"/><Relationship Id="rId3" Type="http://schemas.openxmlformats.org/officeDocument/2006/relationships/image" Target="../media/image38.png"/><Relationship Id="rId4" Type="http://schemas.openxmlformats.org/officeDocument/2006/relationships/hyperlink" Target="http://www.ebi.ac.uk/intact/" TargetMode="External"/><Relationship Id="rId5" Type="http://schemas.openxmlformats.org/officeDocument/2006/relationships/image" Target="../media/image39.png"/><Relationship Id="rId6" Type="http://schemas.openxmlformats.org/officeDocument/2006/relationships/hyperlink" Target="http://mint.bio.uniroma2.it/" TargetMode="External"/><Relationship Id="rId7" Type="http://schemas.openxmlformats.org/officeDocument/2006/relationships/image" Target="../media/image40.png"/><Relationship Id="rId8" Type="http://schemas.openxmlformats.org/officeDocument/2006/relationships/hyperlink" Target="http://mips.helmholtz-muenchen.de/genre/proj/mpac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 Id="rId3" Type="http://schemas.openxmlformats.org/officeDocument/2006/relationships/image" Target="../media/image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hyperlink" Target="http://www.ebi.ac.uk/intact" TargetMode="External"/><Relationship Id="rId4" Type="http://schemas.openxmlformats.org/officeDocument/2006/relationships/hyperlink" Target="ftp://ftp.ebi.ac.uk/pub/databases/intact" TargetMode="External"/><Relationship Id="rId5" Type="http://schemas.openxmlformats.org/officeDocument/2006/relationships/hyperlink" Target="http://www.ebi.ac.uk/Tools/webservices/psicquic/view/main.xhtml" TargetMode="External"/><Relationship Id="rId6"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jpe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openxmlformats.org/officeDocument/2006/relationships/image" Target="../media/image63.png"/><Relationship Id="rId11"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hyperlink" Target="logomotion4.exe" TargetMode="External"/><Relationship Id="rId5" Type="http://schemas.openxmlformats.org/officeDocument/2006/relationships/image" Target="../media/image64.jpe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hyperlink" Target="http://www.uniprot.org/" TargetMode="External"/><Relationship Id="rId9" Type="http://schemas.openxmlformats.org/officeDocument/2006/relationships/image" Target="../media/image67.png"/><Relationship Id="rId1" Type="http://schemas.openxmlformats.org/officeDocument/2006/relationships/tags" Target="../tags/tag3.xml"/><Relationship Id="rId2"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1" Type="http://schemas.openxmlformats.org/officeDocument/2006/relationships/image" Target="../media/image80.png"/><Relationship Id="rId12" Type="http://schemas.openxmlformats.org/officeDocument/2006/relationships/image" Target="../media/image81.png"/><Relationship Id="rId13" Type="http://schemas.openxmlformats.org/officeDocument/2006/relationships/image" Target="../media/image82.png"/><Relationship Id="rId14" Type="http://schemas.openxmlformats.org/officeDocument/2006/relationships/image" Target="../media/image83.png"/><Relationship Id="rId15" Type="http://schemas.openxmlformats.org/officeDocument/2006/relationships/image" Target="../media/image84.jpeg"/><Relationship Id="rId16" Type="http://schemas.openxmlformats.org/officeDocument/2006/relationships/image" Target="../media/image85.png"/><Relationship Id="rId1" Type="http://schemas.openxmlformats.org/officeDocument/2006/relationships/slideLayout" Target="../slideLayouts/slideLayout3.xml"/><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77.png"/><Relationship Id="rId9" Type="http://schemas.openxmlformats.org/officeDocument/2006/relationships/image" Target="../media/image78.png"/><Relationship Id="rId10" Type="http://schemas.openxmlformats.org/officeDocument/2006/relationships/image" Target="../media/image7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hyperlink" Target="logomotion4.exe" TargetMode="External"/><Relationship Id="rId5" Type="http://schemas.openxmlformats.org/officeDocument/2006/relationships/image" Target="../media/image64.jpeg"/><Relationship Id="rId6" Type="http://schemas.openxmlformats.org/officeDocument/2006/relationships/hyperlink" Target="http://www.ebi.ac.uk/intact" TargetMode="External"/><Relationship Id="rId7" Type="http://schemas.openxmlformats.org/officeDocument/2006/relationships/image" Target="../media/image86.png"/><Relationship Id="rId1" Type="http://schemas.openxmlformats.org/officeDocument/2006/relationships/tags" Target="../tags/tag4.xml"/><Relationship Id="rId2"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logomotion4.exe" TargetMode="External"/><Relationship Id="rId4" Type="http://schemas.openxmlformats.org/officeDocument/2006/relationships/image" Target="../media/image64.jpeg"/><Relationship Id="rId5" Type="http://schemas.openxmlformats.org/officeDocument/2006/relationships/image" Target="../media/image87.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hyperlink" Target="logomotion4.exe" TargetMode="External"/><Relationship Id="rId5" Type="http://schemas.openxmlformats.org/officeDocument/2006/relationships/image" Target="../media/image64.jpe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9.png"/><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hyperlink" Target="logomotion4.exe" TargetMode="External"/><Relationship Id="rId4" Type="http://schemas.openxmlformats.org/officeDocument/2006/relationships/image" Target="../media/image64.jpeg"/><Relationship Id="rId5" Type="http://schemas.openxmlformats.org/officeDocument/2006/relationships/image" Target="../media/image90.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3" Type="http://schemas.openxmlformats.org/officeDocument/2006/relationships/hyperlink" Target="logomotion4.exe" TargetMode="External"/><Relationship Id="rId4" Type="http://schemas.openxmlformats.org/officeDocument/2006/relationships/image" Target="../media/image64.jpeg"/><Relationship Id="rId5" Type="http://schemas.openxmlformats.org/officeDocument/2006/relationships/image" Target="../media/image91.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hyperlink" Target="logomotion4.exe" TargetMode="External"/><Relationship Id="rId4" Type="http://schemas.openxmlformats.org/officeDocument/2006/relationships/image" Target="../media/image64.jpeg"/><Relationship Id="rId5" Type="http://schemas.openxmlformats.org/officeDocument/2006/relationships/image" Target="../media/image92.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3" Type="http://schemas.openxmlformats.org/officeDocument/2006/relationships/hyperlink" Target="logomotion4.exe" TargetMode="External"/><Relationship Id="rId4" Type="http://schemas.openxmlformats.org/officeDocument/2006/relationships/image" Target="../media/image64.jpeg"/><Relationship Id="rId5" Type="http://schemas.openxmlformats.org/officeDocument/2006/relationships/image" Target="../media/image93.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3" Type="http://schemas.openxmlformats.org/officeDocument/2006/relationships/hyperlink" Target="logomotion4.exe" TargetMode="External"/><Relationship Id="rId4" Type="http://schemas.openxmlformats.org/officeDocument/2006/relationships/image" Target="../media/image64.jpeg"/><Relationship Id="rId5" Type="http://schemas.openxmlformats.org/officeDocument/2006/relationships/image" Target="../media/image94.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3" Type="http://schemas.openxmlformats.org/officeDocument/2006/relationships/hyperlink" Target="logomotion4.exe" TargetMode="External"/><Relationship Id="rId4" Type="http://schemas.openxmlformats.org/officeDocument/2006/relationships/image" Target="../media/image64.jpeg"/><Relationship Id="rId5" Type="http://schemas.openxmlformats.org/officeDocument/2006/relationships/image" Target="../media/image95.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hyperlink" Target="logomotion4.exe" TargetMode="External"/><Relationship Id="rId5" Type="http://schemas.openxmlformats.org/officeDocument/2006/relationships/image" Target="../media/image64.jpe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3" Type="http://schemas.openxmlformats.org/officeDocument/2006/relationships/hyperlink" Target="logomotion4.exe" TargetMode="External"/><Relationship Id="rId4" Type="http://schemas.openxmlformats.org/officeDocument/2006/relationships/image" Target="../media/image64.jpeg"/><Relationship Id="rId5" Type="http://schemas.openxmlformats.org/officeDocument/2006/relationships/image" Target="../media/image97.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3" Type="http://schemas.openxmlformats.org/officeDocument/2006/relationships/hyperlink" Target="logomotion4.exe" TargetMode="External"/><Relationship Id="rId4" Type="http://schemas.openxmlformats.org/officeDocument/2006/relationships/image" Target="../media/image64.jpeg"/><Relationship Id="rId5" Type="http://schemas.openxmlformats.org/officeDocument/2006/relationships/image" Target="../media/image96.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7.xml.rels><?xml version="1.0" encoding="UTF-8" standalone="yes"?>
<Relationships xmlns="http://schemas.openxmlformats.org/package/2006/relationships"><Relationship Id="rId3" Type="http://schemas.openxmlformats.org/officeDocument/2006/relationships/hyperlink" Target="logomotion4.exe" TargetMode="External"/><Relationship Id="rId4" Type="http://schemas.openxmlformats.org/officeDocument/2006/relationships/image" Target="../media/image64.jpeg"/><Relationship Id="rId5" Type="http://schemas.openxmlformats.org/officeDocument/2006/relationships/image" Target="../media/image98.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3" Type="http://schemas.openxmlformats.org/officeDocument/2006/relationships/hyperlink" Target="logomotion4.exe" TargetMode="External"/><Relationship Id="rId4" Type="http://schemas.openxmlformats.org/officeDocument/2006/relationships/image" Target="../media/image64.jpeg"/><Relationship Id="rId5" Type="http://schemas.openxmlformats.org/officeDocument/2006/relationships/hyperlink" Target="http://www.ebi.ac.uk/training/online/course/intact-molecular-interactions-ebi" TargetMode="External"/><Relationship Id="rId6" Type="http://schemas.openxmlformats.org/officeDocument/2006/relationships/image" Target="../media/image99.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3" Type="http://schemas.openxmlformats.org/officeDocument/2006/relationships/image" Target="../media/image100.gif"/><Relationship Id="rId4" Type="http://schemas.openxmlformats.org/officeDocument/2006/relationships/hyperlink" Target="http://www.pathguide.org/" TargetMode="External"/><Relationship Id="rId1" Type="http://schemas.openxmlformats.org/officeDocument/2006/relationships/slideLayout" Target="../slideLayouts/slideLayout3.xml"/><Relationship Id="rId2" Type="http://schemas.openxmlformats.org/officeDocument/2006/relationships/chart" Target="../charts/chart1.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01.emf"/><Relationship Id="rId1" Type="http://schemas.openxmlformats.org/officeDocument/2006/relationships/vmlDrawing" Target="../drawings/vmlDrawing1.vml"/><Relationship Id="rId2"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www.psidev.info/MI" TargetMode="External"/><Relationship Id="rId4" Type="http://schemas.openxmlformats.org/officeDocument/2006/relationships/image" Target="../media/image103.jpeg"/><Relationship Id="rId5" Type="http://schemas.openxmlformats.org/officeDocument/2006/relationships/image" Target="../media/image70.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hyperlink" Target="http://www.ebi.ac.uk/Tools/webservices/psicquic/view/main.xhtml" TargetMode="External"/><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49.xml.rels><?xml version="1.0" encoding="UTF-8" standalone="yes"?>
<Relationships xmlns="http://schemas.openxmlformats.org/package/2006/relationships"><Relationship Id="rId9" Type="http://schemas.openxmlformats.org/officeDocument/2006/relationships/hyperlink" Target="http://cbdm.mdc-berlin.de/tools/hippie/" TargetMode="External"/><Relationship Id="rId20" Type="http://schemas.openxmlformats.org/officeDocument/2006/relationships/image" Target="../media/image7.png"/><Relationship Id="rId21" Type="http://schemas.openxmlformats.org/officeDocument/2006/relationships/image" Target="../media/image118.png"/><Relationship Id="rId10" Type="http://schemas.openxmlformats.org/officeDocument/2006/relationships/hyperlink" Target="http://www.ebi.ac.uk/Tools/webservices/psicquic/view/main.xhtml" TargetMode="External"/><Relationship Id="rId11" Type="http://schemas.openxmlformats.org/officeDocument/2006/relationships/hyperlink" Target="http://www.bioconductor.org/packages/release/bioc/html/PSICQUIC.html" TargetMode="External"/><Relationship Id="rId12" Type="http://schemas.openxmlformats.org/officeDocument/2006/relationships/image" Target="../media/image110.png"/><Relationship Id="rId13" Type="http://schemas.openxmlformats.org/officeDocument/2006/relationships/image" Target="../media/image111.png"/><Relationship Id="rId14" Type="http://schemas.openxmlformats.org/officeDocument/2006/relationships/image" Target="../media/image112.png"/><Relationship Id="rId15" Type="http://schemas.openxmlformats.org/officeDocument/2006/relationships/image" Target="../media/image113.png"/><Relationship Id="rId16" Type="http://schemas.openxmlformats.org/officeDocument/2006/relationships/image" Target="../media/image114.png"/><Relationship Id="rId17" Type="http://schemas.openxmlformats.org/officeDocument/2006/relationships/image" Target="../media/image115.png"/><Relationship Id="rId18" Type="http://schemas.openxmlformats.org/officeDocument/2006/relationships/image" Target="../media/image116.png"/><Relationship Id="rId19" Type="http://schemas.openxmlformats.org/officeDocument/2006/relationships/image" Target="../media/image117.png"/><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hyperlink" Target="http://www.phisto.org/" TargetMode="External"/><Relationship Id="rId4" Type="http://schemas.openxmlformats.org/officeDocument/2006/relationships/hyperlink" Target="http://www.reactome.org" TargetMode="External"/><Relationship Id="rId5" Type="http://schemas.openxmlformats.org/officeDocument/2006/relationships/hyperlink" Target="http://www.cytoscape.org" TargetMode="External"/><Relationship Id="rId6" Type="http://schemas.openxmlformats.org/officeDocument/2006/relationships/hyperlink" Target="http://www.genemania.org/" TargetMode="External"/><Relationship Id="rId7" Type="http://schemas.openxmlformats.org/officeDocument/2006/relationships/hyperlink" Target="http://mentha.uniroma2.it/" TargetMode="External"/><Relationship Id="rId8" Type="http://schemas.openxmlformats.org/officeDocument/2006/relationships/hyperlink" Target="http://clipserve.clip.ubc.ca/topfin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ebi.ac.uk/Tools/webservices/psicquic/view/main.xhtml" TargetMode="External"/><Relationship Id="rId3" Type="http://schemas.openxmlformats.org/officeDocument/2006/relationships/image" Target="../media/image1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ebi.ac.uk/Tools/webservices/psicquic/registry/registry?action=STATUS" TargetMode="External"/><Relationship Id="rId3" Type="http://schemas.openxmlformats.org/officeDocument/2006/relationships/image" Target="../media/image12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hyperlink" Target="http://commons.wikimedia.org/wiki/File:Konigsberg_bridges.png" TargetMode="External"/><Relationship Id="rId5" Type="http://schemas.openxmlformats.org/officeDocument/2006/relationships/hyperlink" Target="http://commons.wikimedia.org/wiki/File:K%C3%B6nigsberger_br%C3%BCcken.svg" TargetMode="External"/><Relationship Id="rId6" Type="http://schemas.openxmlformats.org/officeDocument/2006/relationships/image" Target="../media/image127.png"/><Relationship Id="rId1" Type="http://schemas.openxmlformats.org/officeDocument/2006/relationships/slideLayout" Target="../slideLayouts/slideLayout1.xml"/><Relationship Id="rId2" Type="http://schemas.openxmlformats.org/officeDocument/2006/relationships/image" Target="../media/image12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30.jpeg"/><Relationship Id="rId5" Type="http://schemas.openxmlformats.org/officeDocument/2006/relationships/hyperlink" Target="http://commons.wikimedia.org/wiki/File:Lions_hunting_Africa.jpg" TargetMode="External"/><Relationship Id="rId6" Type="http://schemas.openxmlformats.org/officeDocument/2006/relationships/hyperlink" Target="http://commons.wikimedia.org/wiki/File:Entner%E2%80%93Doudoroff_pathway_non-phosphorylative.svg" TargetMode="External"/><Relationship Id="rId7" Type="http://schemas.openxmlformats.org/officeDocument/2006/relationships/hyperlink" Target="http://commons.wikimedia.org/wiki/File:Gene_Regulatory_Network_for_Initiation_of_Sporulation_in_Bacillus_subtilis.png" TargetMode="External"/><Relationship Id="rId8" Type="http://schemas.openxmlformats.org/officeDocument/2006/relationships/image" Target="../media/image131.png"/><Relationship Id="rId1" Type="http://schemas.openxmlformats.org/officeDocument/2006/relationships/slideLayout" Target="../slideLayouts/slideLayout1.xml"/><Relationship Id="rId2" Type="http://schemas.openxmlformats.org/officeDocument/2006/relationships/image" Target="../media/image12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2.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73.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5.png"/><Relationship Id="rId1" Type="http://schemas.openxmlformats.org/officeDocument/2006/relationships/slideLayout" Target="../slideLayouts/slideLayout3.xml"/><Relationship Id="rId2" Type="http://schemas.openxmlformats.org/officeDocument/2006/relationships/image" Target="../media/image133.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3.png"/></Relationships>
</file>

<file path=ppt/slides/_rels/slide83.xml.rels><?xml version="1.0" encoding="UTF-8" standalone="yes"?>
<Relationships xmlns="http://schemas.openxmlformats.org/package/2006/relationships"><Relationship Id="rId11" Type="http://schemas.openxmlformats.org/officeDocument/2006/relationships/image" Target="../media/image39.png"/><Relationship Id="rId12" Type="http://schemas.openxmlformats.org/officeDocument/2006/relationships/hyperlink" Target="http://mint.bio.uniroma2.it/" TargetMode="External"/><Relationship Id="rId13" Type="http://schemas.openxmlformats.org/officeDocument/2006/relationships/image" Target="../media/image40.png"/><Relationship Id="rId14" Type="http://schemas.openxmlformats.org/officeDocument/2006/relationships/image" Target="../media/image46.png"/><Relationship Id="rId15" Type="http://schemas.openxmlformats.org/officeDocument/2006/relationships/image" Target="../media/image33.png"/><Relationship Id="rId16" Type="http://schemas.openxmlformats.org/officeDocument/2006/relationships/image" Target="../media/image34.png"/><Relationship Id="rId17" Type="http://schemas.openxmlformats.org/officeDocument/2006/relationships/image" Target="../media/image150.png"/><Relationship Id="rId18"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image" Target="../media/image144.png"/><Relationship Id="rId3" Type="http://schemas.openxmlformats.org/officeDocument/2006/relationships/image" Target="../media/image145.jpeg"/><Relationship Id="rId4" Type="http://schemas.openxmlformats.org/officeDocument/2006/relationships/image" Target="../media/image146.png"/><Relationship Id="rId5" Type="http://schemas.openxmlformats.org/officeDocument/2006/relationships/image" Target="../media/image147.jpeg"/><Relationship Id="rId6" Type="http://schemas.openxmlformats.org/officeDocument/2006/relationships/image" Target="../media/image148.jpeg"/><Relationship Id="rId7" Type="http://schemas.openxmlformats.org/officeDocument/2006/relationships/image" Target="../media/image149.jpeg"/><Relationship Id="rId8" Type="http://schemas.openxmlformats.org/officeDocument/2006/relationships/hyperlink" Target="http://dip.doe-mbi.ucla.edu/" TargetMode="External"/><Relationship Id="rId9" Type="http://schemas.openxmlformats.org/officeDocument/2006/relationships/image" Target="../media/image38.png"/><Relationship Id="rId10" Type="http://schemas.openxmlformats.org/officeDocument/2006/relationships/hyperlink" Target="http://www.ebi.ac.uk/intact/"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52.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image" Target="../media/image151.png"/></Relationships>
</file>

<file path=ppt/slides/_rels/slide85.xml.rels><?xml version="1.0" encoding="UTF-8" standalone="yes"?>
<Relationships xmlns="http://schemas.openxmlformats.org/package/2006/relationships"><Relationship Id="rId3" Type="http://schemas.openxmlformats.org/officeDocument/2006/relationships/image" Target="../media/image154.png"/><Relationship Id="rId4" Type="http://schemas.openxmlformats.org/officeDocument/2006/relationships/image" Target="../media/image155.png"/><Relationship Id="rId5" Type="http://schemas.openxmlformats.org/officeDocument/2006/relationships/image" Target="../media/image156.png"/><Relationship Id="rId1" Type="http://schemas.openxmlformats.org/officeDocument/2006/relationships/slideLayout" Target="../slideLayouts/slideLayout1.xml"/><Relationship Id="rId2" Type="http://schemas.openxmlformats.org/officeDocument/2006/relationships/image" Target="../media/image15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7.png"/></Relationships>
</file>

<file path=ppt/slides/_rels/slide87.xml.rels><?xml version="1.0" encoding="UTF-8" standalone="yes"?>
<Relationships xmlns="http://schemas.openxmlformats.org/package/2006/relationships"><Relationship Id="rId3" Type="http://schemas.openxmlformats.org/officeDocument/2006/relationships/image" Target="../media/image159.png"/><Relationship Id="rId4" Type="http://schemas.openxmlformats.org/officeDocument/2006/relationships/image" Target="../media/image160.png"/><Relationship Id="rId5" Type="http://schemas.openxmlformats.org/officeDocument/2006/relationships/image" Target="../media/image161.png"/><Relationship Id="rId1" Type="http://schemas.openxmlformats.org/officeDocument/2006/relationships/slideLayout" Target="../slideLayouts/slideLayout1.xml"/><Relationship Id="rId2" Type="http://schemas.openxmlformats.org/officeDocument/2006/relationships/image" Target="../media/image158.png"/></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163.png"/><Relationship Id="rId5" Type="http://schemas.openxmlformats.org/officeDocument/2006/relationships/image" Target="../media/image164.png"/><Relationship Id="rId6" Type="http://schemas.openxmlformats.org/officeDocument/2006/relationships/image" Target="../media/image165.png"/><Relationship Id="rId1" Type="http://schemas.openxmlformats.org/officeDocument/2006/relationships/slideLayout" Target="../slideLayouts/slideLayout1.xml"/><Relationship Id="rId2" Type="http://schemas.openxmlformats.org/officeDocument/2006/relationships/image" Target="../media/image162.png"/></Relationships>
</file>

<file path=ppt/slides/_rels/slide89.xml.rels><?xml version="1.0" encoding="UTF-8" standalone="yes"?>
<Relationships xmlns="http://schemas.openxmlformats.org/package/2006/relationships"><Relationship Id="rId3" Type="http://schemas.openxmlformats.org/officeDocument/2006/relationships/image" Target="../media/image167.png"/><Relationship Id="rId4" Type="http://schemas.openxmlformats.org/officeDocument/2006/relationships/image" Target="../media/image168.png"/><Relationship Id="rId5" Type="http://schemas.openxmlformats.org/officeDocument/2006/relationships/image" Target="../media/image169.png"/><Relationship Id="rId6"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image" Target="../media/image166.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118.png"/></Relationships>
</file>

<file path=ppt/slides/_rels/slide91.xml.rels><?xml version="1.0" encoding="UTF-8" standalone="yes"?>
<Relationships xmlns="http://schemas.openxmlformats.org/package/2006/relationships"><Relationship Id="rId3" Type="http://schemas.openxmlformats.org/officeDocument/2006/relationships/image" Target="../media/image171.png"/><Relationship Id="rId4" Type="http://schemas.openxmlformats.org/officeDocument/2006/relationships/hyperlink" Target="http://www.cytoscape.org/" TargetMode="External"/><Relationship Id="rId5" Type="http://schemas.openxmlformats.org/officeDocument/2006/relationships/image" Target="../media/image7.png"/><Relationship Id="rId6" Type="http://schemas.openxmlformats.org/officeDocument/2006/relationships/image" Target="../media/image172.png"/><Relationship Id="rId7" Type="http://schemas.openxmlformats.org/officeDocument/2006/relationships/image" Target="../media/image118.png"/><Relationship Id="rId1" Type="http://schemas.openxmlformats.org/officeDocument/2006/relationships/slideLayout" Target="../slideLayouts/slideLayout1.xml"/><Relationship Id="rId2" Type="http://schemas.openxmlformats.org/officeDocument/2006/relationships/image" Target="../media/image170.png"/></Relationships>
</file>

<file path=ppt/slides/_rels/slide92.xml.rels><?xml version="1.0" encoding="UTF-8" standalone="yes"?>
<Relationships xmlns="http://schemas.openxmlformats.org/package/2006/relationships"><Relationship Id="rId3" Type="http://schemas.openxmlformats.org/officeDocument/2006/relationships/image" Target="../media/image173.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hyperlink" Target="http://www.cytoscape.org/"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96.xml.rels><?xml version="1.0" encoding="UTF-8" standalone="yes"?>
<Relationships xmlns="http://schemas.openxmlformats.org/package/2006/relationships"><Relationship Id="rId3" Type="http://schemas.openxmlformats.org/officeDocument/2006/relationships/image" Target="../media/image139.png"/><Relationship Id="rId4" Type="http://schemas.openxmlformats.org/officeDocument/2006/relationships/image" Target="../media/image138.png"/><Relationship Id="rId5" Type="http://schemas.openxmlformats.org/officeDocument/2006/relationships/image" Target="../media/image175.png"/><Relationship Id="rId1" Type="http://schemas.openxmlformats.org/officeDocument/2006/relationships/slideLayout" Target="../slideLayouts/slideLayout1.xml"/><Relationship Id="rId2" Type="http://schemas.openxmlformats.org/officeDocument/2006/relationships/image" Target="../media/image140.png"/></Relationships>
</file>

<file path=ppt/slides/_rels/slide97.xml.rels><?xml version="1.0" encoding="UTF-8" standalone="yes"?>
<Relationships xmlns="http://schemas.openxmlformats.org/package/2006/relationships"><Relationship Id="rId3" Type="http://schemas.openxmlformats.org/officeDocument/2006/relationships/image" Target="../media/image177.png"/><Relationship Id="rId4" Type="http://schemas.openxmlformats.org/officeDocument/2006/relationships/image" Target="../media/image178.png"/><Relationship Id="rId5" Type="http://schemas.openxmlformats.org/officeDocument/2006/relationships/image" Target="../media/image179.png"/><Relationship Id="rId6" Type="http://schemas.openxmlformats.org/officeDocument/2006/relationships/image" Target="../media/image180.png"/><Relationship Id="rId7" Type="http://schemas.openxmlformats.org/officeDocument/2006/relationships/image" Target="../media/image181.png"/><Relationship Id="rId8" Type="http://schemas.openxmlformats.org/officeDocument/2006/relationships/image" Target="../media/image182.png"/><Relationship Id="rId1" Type="http://schemas.openxmlformats.org/officeDocument/2006/relationships/slideLayout" Target="../slideLayouts/slideLayout1.xml"/><Relationship Id="rId2" Type="http://schemas.openxmlformats.org/officeDocument/2006/relationships/image" Target="../media/image17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99.xml.rels><?xml version="1.0" encoding="UTF-8" standalone="yes"?>
<Relationships xmlns="http://schemas.openxmlformats.org/package/2006/relationships"><Relationship Id="rId3" Type="http://schemas.openxmlformats.org/officeDocument/2006/relationships/image" Target="../media/image183.png"/><Relationship Id="rId4" Type="http://schemas.openxmlformats.org/officeDocument/2006/relationships/image" Target="../media/image184.png"/><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a:spLocks noGrp="1"/>
          </p:cNvSpPr>
          <p:nvPr>
            <p:ph type="ctrTitle"/>
          </p:nvPr>
        </p:nvSpPr>
        <p:spPr>
          <a:xfrm>
            <a:off x="533400" y="1268760"/>
            <a:ext cx="7772400" cy="685800"/>
          </a:xfrm>
        </p:spPr>
        <p:txBody>
          <a:bodyPr/>
          <a:lstStyle/>
          <a:p>
            <a:pPr>
              <a:defRPr/>
            </a:pPr>
            <a:r>
              <a:rPr lang="en-GB" sz="3600" dirty="0" smtClean="0">
                <a:latin typeface="HelveticaNeueLT Pro 45 Lt" pitchFamily="34" charset="0"/>
                <a:cs typeface="Arial" pitchFamily="34" charset="0"/>
              </a:rPr>
              <a:t>Molecular Interactions and Network Analysis </a:t>
            </a:r>
            <a:r>
              <a:rPr lang="en-GB" sz="3600" dirty="0">
                <a:latin typeface="HelveticaNeueLT Pro 45 Lt" pitchFamily="34" charset="0"/>
                <a:cs typeface="Arial" pitchFamily="34" charset="0"/>
              </a:rPr>
              <a:t/>
            </a:r>
            <a:br>
              <a:rPr lang="en-GB" sz="3600" dirty="0">
                <a:latin typeface="HelveticaNeueLT Pro 45 Lt" pitchFamily="34" charset="0"/>
                <a:cs typeface="Arial" pitchFamily="34" charset="0"/>
              </a:rPr>
            </a:br>
            <a:r>
              <a:rPr lang="en-GB" sz="3600" dirty="0" smtClean="0">
                <a:latin typeface="HelveticaNeueLT Pro 45 Lt" pitchFamily="34" charset="0"/>
                <a:cs typeface="Arial" pitchFamily="34" charset="0"/>
              </a:rPr>
              <a:t/>
            </a:r>
            <a:br>
              <a:rPr lang="en-GB" sz="3600" dirty="0" smtClean="0">
                <a:latin typeface="HelveticaNeueLT Pro 45 Lt" pitchFamily="34" charset="0"/>
                <a:cs typeface="Arial" pitchFamily="34" charset="0"/>
              </a:rPr>
            </a:br>
            <a:r>
              <a:rPr lang="en-GB" sz="3600" dirty="0">
                <a:cs typeface="Arial" panose="020B0604020202020204" pitchFamily="34" charset="0"/>
              </a:rPr>
              <a:t>From raw data to network </a:t>
            </a:r>
            <a:r>
              <a:rPr lang="en-GB" sz="3600" dirty="0" smtClean="0">
                <a:cs typeface="Arial" panose="020B0604020202020204" pitchFamily="34" charset="0"/>
              </a:rPr>
              <a:t>analysis: PSICQUIC and </a:t>
            </a:r>
            <a:r>
              <a:rPr lang="en-GB" sz="3600" dirty="0" err="1" smtClean="0">
                <a:cs typeface="Arial" panose="020B0604020202020204" pitchFamily="34" charset="0"/>
              </a:rPr>
              <a:t>Cytoscape</a:t>
            </a:r>
            <a:endParaRPr lang="en-US" dirty="0"/>
          </a:p>
        </p:txBody>
      </p:sp>
      <p:sp>
        <p:nvSpPr>
          <p:cNvPr id="10" name="Text Placeholder 6"/>
          <p:cNvSpPr>
            <a:spLocks noGrp="1"/>
          </p:cNvSpPr>
          <p:nvPr>
            <p:ph type="body" sz="quarter" idx="10"/>
          </p:nvPr>
        </p:nvSpPr>
        <p:spPr>
          <a:xfrm>
            <a:off x="533400" y="3851275"/>
            <a:ext cx="4487863" cy="614363"/>
          </a:xfrm>
        </p:spPr>
        <p:txBody>
          <a:bodyPr/>
          <a:lstStyle/>
          <a:p>
            <a:r>
              <a:rPr lang="en-US" dirty="0">
                <a:latin typeface="Arial" pitchFamily="34" charset="0"/>
                <a:cs typeface="Arial" pitchFamily="34" charset="0"/>
              </a:rPr>
              <a:t>Pablo </a:t>
            </a:r>
            <a:r>
              <a:rPr lang="en-US" dirty="0" err="1">
                <a:latin typeface="Arial" pitchFamily="34" charset="0"/>
                <a:cs typeface="Arial" pitchFamily="34" charset="0"/>
              </a:rPr>
              <a:t>Porras</a:t>
            </a:r>
            <a:r>
              <a:rPr lang="en-US" dirty="0">
                <a:latin typeface="Arial" pitchFamily="34" charset="0"/>
                <a:cs typeface="Arial" pitchFamily="34" charset="0"/>
              </a:rPr>
              <a:t> </a:t>
            </a:r>
            <a:r>
              <a:rPr lang="en-US" dirty="0" err="1">
                <a:latin typeface="Arial" pitchFamily="34" charset="0"/>
                <a:cs typeface="Arial" pitchFamily="34" charset="0"/>
              </a:rPr>
              <a:t>Millán</a:t>
            </a:r>
            <a:r>
              <a:rPr lang="en-US" dirty="0">
                <a:latin typeface="Arial" pitchFamily="34" charset="0"/>
                <a:cs typeface="Arial" pitchFamily="34" charset="0"/>
              </a:rPr>
              <a:t>, IntAct</a:t>
            </a:r>
          </a:p>
          <a:p>
            <a:endParaRPr lang="en-US" dirty="0">
              <a:latin typeface="HelveticaNeueLT Pro 35 Th" charset="0"/>
              <a:cs typeface="HelveticaNeueLT Pro 35 Th" charset="0"/>
            </a:endParaRPr>
          </a:p>
        </p:txBody>
      </p:sp>
      <p:pic>
        <p:nvPicPr>
          <p:cNvPr id="12" name="Picture 2" descr="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4077072"/>
            <a:ext cx="1080120" cy="10801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cytoscape.org/images/cytoscape_logo_lef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248" y="4293096"/>
            <a:ext cx="1920529" cy="1920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38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96875" y="808038"/>
            <a:ext cx="4413250" cy="3090862"/>
            <a:chOff x="396875" y="808038"/>
            <a:chExt cx="4413250" cy="3090862"/>
          </a:xfrm>
        </p:grpSpPr>
        <p:sp>
          <p:nvSpPr>
            <p:cNvPr id="21" name="Rounded Rectangle 20"/>
            <p:cNvSpPr/>
            <p:nvPr/>
          </p:nvSpPr>
          <p:spPr>
            <a:xfrm>
              <a:off x="1403350" y="841375"/>
              <a:ext cx="3362325" cy="3024188"/>
            </a:xfrm>
            <a:prstGeom prst="roundRect">
              <a:avLst>
                <a:gd name="adj" fmla="val 4570"/>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latin typeface="HelveticaNeueLT Pro 45 Lt" pitchFamily="34" charset="0"/>
                <a:cs typeface="Arial" pitchFamily="34" charset="0"/>
              </a:endParaRPr>
            </a:p>
          </p:txBody>
        </p:sp>
        <p:sp>
          <p:nvSpPr>
            <p:cNvPr id="6148" name="Text Box 5"/>
            <p:cNvSpPr txBox="1">
              <a:spLocks noChangeArrowheads="1"/>
            </p:cNvSpPr>
            <p:nvPr/>
          </p:nvSpPr>
          <p:spPr bwMode="auto">
            <a:xfrm>
              <a:off x="1381125" y="841375"/>
              <a:ext cx="3429000" cy="400050"/>
            </a:xfrm>
            <a:prstGeom prst="rect">
              <a:avLst/>
            </a:prstGeom>
            <a:noFill/>
            <a:ln>
              <a:noFill/>
            </a:ln>
            <a:effectLst/>
            <a:extLst>
              <a:ext uri="{909E8E84-426E-40dd-AFC4-6F175D3DCCD1}">
                <a14:hiddenFill xmlns:a14="http://schemas.microsoft.com/office/drawing/2010/main">
                  <a:solidFill>
                    <a:srgbClr val="FFFFFF">
                      <a:alpha val="59999"/>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algn="ctr"/>
              <a:r>
                <a:rPr lang="es-ES_tradnl" sz="2000" b="1">
                  <a:solidFill>
                    <a:srgbClr val="BC1E0A"/>
                  </a:solidFill>
                  <a:latin typeface="HelveticaNeueLT Pro 45 Lt" pitchFamily="34" charset="0"/>
                  <a:cs typeface="Arial" pitchFamily="34" charset="0"/>
                </a:rPr>
                <a:t>Yeast-two hybrid (Y2H)</a:t>
              </a:r>
            </a:p>
          </p:txBody>
        </p:sp>
        <p:pic>
          <p:nvPicPr>
            <p:cNvPr id="6149"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4850" y="2930525"/>
              <a:ext cx="18430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1449388"/>
              <a:ext cx="3140075"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Left Brace 2"/>
            <p:cNvSpPr/>
            <p:nvPr/>
          </p:nvSpPr>
          <p:spPr>
            <a:xfrm>
              <a:off x="1116013" y="841375"/>
              <a:ext cx="142875" cy="3024188"/>
            </a:xfrm>
            <a:prstGeom prst="leftBrac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latin typeface="HelveticaNeueLT Pro 45 Lt" pitchFamily="34" charset="0"/>
                <a:cs typeface="Arial" pitchFamily="34" charset="0"/>
              </a:endParaRPr>
            </a:p>
          </p:txBody>
        </p:sp>
        <p:sp>
          <p:nvSpPr>
            <p:cNvPr id="5" name="TextBox 4"/>
            <p:cNvSpPr txBox="1"/>
            <p:nvPr/>
          </p:nvSpPr>
          <p:spPr>
            <a:xfrm rot="16200000">
              <a:off x="-917574" y="2122487"/>
              <a:ext cx="3090862" cy="461963"/>
            </a:xfrm>
            <a:prstGeom prst="rect">
              <a:avLst/>
            </a:prstGeom>
            <a:noFill/>
          </p:spPr>
          <p:txBody>
            <a:bodyPr>
              <a:spAutoFit/>
            </a:bodyPr>
            <a:lstStyle/>
            <a:p>
              <a:pPr algn="ctr">
                <a:defRPr/>
              </a:pPr>
              <a:r>
                <a:rPr lang="en-GB" dirty="0">
                  <a:solidFill>
                    <a:schemeClr val="accent6">
                      <a:lumMod val="75000"/>
                    </a:schemeClr>
                  </a:solidFill>
                  <a:latin typeface="HelveticaNeueLT Pro 45 Lt" pitchFamily="34" charset="0"/>
                  <a:ea typeface="Geneva" charset="-128"/>
                  <a:cs typeface="Arial" pitchFamily="34" charset="0"/>
                </a:rPr>
                <a:t>High-throughput</a:t>
              </a:r>
            </a:p>
          </p:txBody>
        </p:sp>
      </p:grpSp>
      <p:grpSp>
        <p:nvGrpSpPr>
          <p:cNvPr id="7" name="Group 6"/>
          <p:cNvGrpSpPr/>
          <p:nvPr/>
        </p:nvGrpSpPr>
        <p:grpSpPr>
          <a:xfrm>
            <a:off x="212725" y="4259263"/>
            <a:ext cx="8823325" cy="1906587"/>
            <a:chOff x="212725" y="4259263"/>
            <a:chExt cx="8823325" cy="1906587"/>
          </a:xfrm>
        </p:grpSpPr>
        <p:pic>
          <p:nvPicPr>
            <p:cNvPr id="6151" name="Picture 1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17875" y="4770438"/>
              <a:ext cx="1182688"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Picture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73200" y="4751388"/>
              <a:ext cx="1114425"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2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33988" y="4676775"/>
              <a:ext cx="3765550" cy="142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ight Arrow 24"/>
            <p:cNvSpPr/>
            <p:nvPr/>
          </p:nvSpPr>
          <p:spPr>
            <a:xfrm>
              <a:off x="2770188" y="5438775"/>
              <a:ext cx="474662" cy="1492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GB">
                <a:latin typeface="HelveticaNeueLT Pro 45 Lt" pitchFamily="34" charset="0"/>
                <a:cs typeface="Arial" pitchFamily="34" charset="0"/>
              </a:endParaRPr>
            </a:p>
          </p:txBody>
        </p:sp>
        <p:sp>
          <p:nvSpPr>
            <p:cNvPr id="26" name="Right Arrow 25"/>
            <p:cNvSpPr/>
            <p:nvPr/>
          </p:nvSpPr>
          <p:spPr>
            <a:xfrm>
              <a:off x="4602163" y="5438775"/>
              <a:ext cx="474662" cy="1492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GB">
                <a:latin typeface="HelveticaNeueLT Pro 45 Lt" pitchFamily="34" charset="0"/>
                <a:cs typeface="Arial" pitchFamily="34" charset="0"/>
              </a:endParaRPr>
            </a:p>
          </p:txBody>
        </p:sp>
        <p:sp>
          <p:nvSpPr>
            <p:cNvPr id="6157" name="Text Box 5"/>
            <p:cNvSpPr txBox="1">
              <a:spLocks noChangeArrowheads="1"/>
            </p:cNvSpPr>
            <p:nvPr/>
          </p:nvSpPr>
          <p:spPr bwMode="auto">
            <a:xfrm>
              <a:off x="3519488" y="4265613"/>
              <a:ext cx="3429000" cy="401637"/>
            </a:xfrm>
            <a:prstGeom prst="rect">
              <a:avLst/>
            </a:prstGeom>
            <a:noFill/>
            <a:ln>
              <a:noFill/>
            </a:ln>
            <a:effectLst/>
            <a:extLst>
              <a:ext uri="{909E8E84-426E-40dd-AFC4-6F175D3DCCD1}">
                <a14:hiddenFill xmlns:a14="http://schemas.microsoft.com/office/drawing/2010/main">
                  <a:solidFill>
                    <a:srgbClr val="FFFFFF">
                      <a:alpha val="59999"/>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algn="ctr"/>
              <a:r>
                <a:rPr lang="es-ES_tradnl" sz="2000" b="1">
                  <a:solidFill>
                    <a:srgbClr val="BC1E0A"/>
                  </a:solidFill>
                  <a:latin typeface="HelveticaNeueLT Pro 45 Lt" pitchFamily="34" charset="0"/>
                  <a:cs typeface="Arial" pitchFamily="34" charset="0"/>
                </a:rPr>
                <a:t>X-ray diffraction studies</a:t>
              </a:r>
            </a:p>
          </p:txBody>
        </p:sp>
        <p:sp>
          <p:nvSpPr>
            <p:cNvPr id="28" name="Rounded Rectangle 27"/>
            <p:cNvSpPr/>
            <p:nvPr/>
          </p:nvSpPr>
          <p:spPr>
            <a:xfrm>
              <a:off x="1403350" y="4259263"/>
              <a:ext cx="7632700" cy="1900237"/>
            </a:xfrm>
            <a:prstGeom prst="roundRect">
              <a:avLst>
                <a:gd name="adj" fmla="val 5652"/>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latin typeface="HelveticaNeueLT Pro 45 Lt" pitchFamily="34" charset="0"/>
                <a:cs typeface="Arial" pitchFamily="34" charset="0"/>
              </a:endParaRPr>
            </a:p>
          </p:txBody>
        </p:sp>
        <p:sp>
          <p:nvSpPr>
            <p:cNvPr id="20" name="Left Brace 19"/>
            <p:cNvSpPr/>
            <p:nvPr/>
          </p:nvSpPr>
          <p:spPr>
            <a:xfrm>
              <a:off x="1116013" y="4270375"/>
              <a:ext cx="142875" cy="1871663"/>
            </a:xfrm>
            <a:prstGeom prst="lef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latin typeface="HelveticaNeueLT Pro 45 Lt" pitchFamily="34" charset="0"/>
                <a:cs typeface="Arial" pitchFamily="34" charset="0"/>
              </a:endParaRPr>
            </a:p>
          </p:txBody>
        </p:sp>
        <p:sp>
          <p:nvSpPr>
            <p:cNvPr id="6162" name="TextBox 22"/>
            <p:cNvSpPr txBox="1">
              <a:spLocks noChangeArrowheads="1"/>
            </p:cNvSpPr>
            <p:nvPr/>
          </p:nvSpPr>
          <p:spPr bwMode="auto">
            <a:xfrm rot="16200000">
              <a:off x="-325437" y="4797425"/>
              <a:ext cx="19065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algn="ctr"/>
              <a:r>
                <a:rPr lang="en-GB">
                  <a:solidFill>
                    <a:srgbClr val="00B050"/>
                  </a:solidFill>
                  <a:latin typeface="HelveticaNeueLT Pro 45 Lt" pitchFamily="34" charset="0"/>
                  <a:cs typeface="Arial" pitchFamily="34" charset="0"/>
                </a:rPr>
                <a:t>Low-throughput</a:t>
              </a:r>
            </a:p>
          </p:txBody>
        </p:sp>
      </p:grpSp>
      <p:grpSp>
        <p:nvGrpSpPr>
          <p:cNvPr id="6" name="Group 5"/>
          <p:cNvGrpSpPr/>
          <p:nvPr/>
        </p:nvGrpSpPr>
        <p:grpSpPr>
          <a:xfrm>
            <a:off x="4902200" y="900113"/>
            <a:ext cx="4133850" cy="2927350"/>
            <a:chOff x="4902200" y="900113"/>
            <a:chExt cx="4133850" cy="2927350"/>
          </a:xfrm>
        </p:grpSpPr>
        <p:sp>
          <p:nvSpPr>
            <p:cNvPr id="6147" name="Text Box 6"/>
            <p:cNvSpPr txBox="1">
              <a:spLocks noChangeArrowheads="1"/>
            </p:cNvSpPr>
            <p:nvPr/>
          </p:nvSpPr>
          <p:spPr bwMode="auto">
            <a:xfrm>
              <a:off x="4902200" y="900113"/>
              <a:ext cx="4133850" cy="708025"/>
            </a:xfrm>
            <a:prstGeom prst="rect">
              <a:avLst/>
            </a:prstGeom>
            <a:noFill/>
            <a:ln>
              <a:noFill/>
            </a:ln>
            <a:effectLst/>
            <a:extLst>
              <a:ext uri="{909E8E84-426E-40dd-AFC4-6F175D3DCCD1}">
                <a14:hiddenFill xmlns:a14="http://schemas.microsoft.com/office/drawing/2010/main">
                  <a:solidFill>
                    <a:srgbClr val="FFFFFF">
                      <a:alpha val="59999"/>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algn="ctr"/>
              <a:r>
                <a:rPr lang="es-ES_tradnl" sz="2000" b="1" dirty="0" err="1">
                  <a:solidFill>
                    <a:srgbClr val="BC1E0A"/>
                  </a:solidFill>
                  <a:latin typeface="HelveticaNeueLT Pro 45 Lt" pitchFamily="34" charset="0"/>
                  <a:cs typeface="Arial" pitchFamily="34" charset="0"/>
                </a:rPr>
                <a:t>Tandem</a:t>
              </a:r>
              <a:r>
                <a:rPr lang="es-ES_tradnl" sz="2000" b="1" dirty="0">
                  <a:solidFill>
                    <a:srgbClr val="BC1E0A"/>
                  </a:solidFill>
                  <a:latin typeface="HelveticaNeueLT Pro 45 Lt" pitchFamily="34" charset="0"/>
                  <a:cs typeface="Arial" pitchFamily="34" charset="0"/>
                </a:rPr>
                <a:t> </a:t>
              </a:r>
              <a:r>
                <a:rPr lang="es-ES_tradnl" sz="2000" b="1" dirty="0" err="1">
                  <a:solidFill>
                    <a:srgbClr val="BC1E0A"/>
                  </a:solidFill>
                  <a:latin typeface="HelveticaNeueLT Pro 45 Lt" pitchFamily="34" charset="0"/>
                  <a:cs typeface="Arial" pitchFamily="34" charset="0"/>
                </a:rPr>
                <a:t>affinity</a:t>
              </a:r>
              <a:r>
                <a:rPr lang="es-ES_tradnl" sz="2000" b="1" dirty="0">
                  <a:solidFill>
                    <a:srgbClr val="BC1E0A"/>
                  </a:solidFill>
                  <a:latin typeface="HelveticaNeueLT Pro 45 Lt" pitchFamily="34" charset="0"/>
                  <a:cs typeface="Arial" pitchFamily="34" charset="0"/>
                </a:rPr>
                <a:t> </a:t>
              </a:r>
              <a:r>
                <a:rPr lang="es-ES_tradnl" sz="2000" b="1" dirty="0" err="1">
                  <a:solidFill>
                    <a:srgbClr val="BC1E0A"/>
                  </a:solidFill>
                  <a:latin typeface="HelveticaNeueLT Pro 45 Lt" pitchFamily="34" charset="0"/>
                  <a:cs typeface="Arial" pitchFamily="34" charset="0"/>
                </a:rPr>
                <a:t>purification</a:t>
              </a:r>
              <a:r>
                <a:rPr lang="es-ES_tradnl" sz="2000" b="1" dirty="0">
                  <a:solidFill>
                    <a:srgbClr val="BC1E0A"/>
                  </a:solidFill>
                  <a:latin typeface="HelveticaNeueLT Pro 45 Lt" pitchFamily="34" charset="0"/>
                  <a:cs typeface="Arial" pitchFamily="34" charset="0"/>
                </a:rPr>
                <a:t>+ </a:t>
              </a:r>
              <a:r>
                <a:rPr lang="es-ES_tradnl" sz="2000" b="1" dirty="0" err="1">
                  <a:solidFill>
                    <a:srgbClr val="BC1E0A"/>
                  </a:solidFill>
                  <a:latin typeface="HelveticaNeueLT Pro 45 Lt" pitchFamily="34" charset="0"/>
                  <a:cs typeface="Arial" pitchFamily="34" charset="0"/>
                </a:rPr>
                <a:t>mass</a:t>
              </a:r>
              <a:r>
                <a:rPr lang="es-ES_tradnl" sz="2000" b="1" dirty="0">
                  <a:solidFill>
                    <a:srgbClr val="BC1E0A"/>
                  </a:solidFill>
                  <a:latin typeface="HelveticaNeueLT Pro 45 Lt" pitchFamily="34" charset="0"/>
                  <a:cs typeface="Arial" pitchFamily="34" charset="0"/>
                </a:rPr>
                <a:t> </a:t>
              </a:r>
              <a:r>
                <a:rPr lang="es-ES_tradnl" sz="2000" b="1" dirty="0" err="1">
                  <a:solidFill>
                    <a:srgbClr val="BC1E0A"/>
                  </a:solidFill>
                  <a:latin typeface="HelveticaNeueLT Pro 45 Lt" pitchFamily="34" charset="0"/>
                  <a:cs typeface="Arial" pitchFamily="34" charset="0"/>
                </a:rPr>
                <a:t>spectrometry</a:t>
              </a:r>
              <a:r>
                <a:rPr lang="es-ES_tradnl" sz="2000" b="1" dirty="0">
                  <a:solidFill>
                    <a:srgbClr val="BC1E0A"/>
                  </a:solidFill>
                  <a:latin typeface="HelveticaNeueLT Pro 45 Lt" pitchFamily="34" charset="0"/>
                  <a:cs typeface="Arial" pitchFamily="34" charset="0"/>
                </a:rPr>
                <a:t> (TAP-MS)</a:t>
              </a:r>
            </a:p>
          </p:txBody>
        </p:sp>
        <p:sp>
          <p:nvSpPr>
            <p:cNvPr id="22" name="Rounded Rectangle 21"/>
            <p:cNvSpPr/>
            <p:nvPr/>
          </p:nvSpPr>
          <p:spPr>
            <a:xfrm>
              <a:off x="4902200" y="900113"/>
              <a:ext cx="4133850" cy="2927350"/>
            </a:xfrm>
            <a:prstGeom prst="roundRect">
              <a:avLst>
                <a:gd name="adj" fmla="val 2522"/>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latin typeface="HelveticaNeueLT Pro 45 Lt" pitchFamily="34" charset="0"/>
                <a:cs typeface="Arial" pitchFamily="34" charset="0"/>
              </a:endParaRPr>
            </a:p>
          </p:txBody>
        </p:sp>
        <p:pic>
          <p:nvPicPr>
            <p:cNvPr id="6163" name="Imagen 6" descr="massspec.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76825" y="1811338"/>
              <a:ext cx="3811588"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TextBox 22"/>
          <p:cNvSpPr txBox="1"/>
          <p:nvPr/>
        </p:nvSpPr>
        <p:spPr>
          <a:xfrm>
            <a:off x="323850" y="115888"/>
            <a:ext cx="8424863" cy="585787"/>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Protein-protein interaction detection methods</a:t>
            </a:r>
          </a:p>
        </p:txBody>
      </p:sp>
      <p:sp>
        <p:nvSpPr>
          <p:cNvPr id="8" name="TextBox 7"/>
          <p:cNvSpPr txBox="1"/>
          <p:nvPr/>
        </p:nvSpPr>
        <p:spPr>
          <a:xfrm>
            <a:off x="1042989" y="1772816"/>
            <a:ext cx="7057404" cy="1569660"/>
          </a:xfrm>
          <a:prstGeom prst="rect">
            <a:avLst/>
          </a:prstGeom>
          <a:solidFill>
            <a:schemeClr val="accent6">
              <a:lumMod val="40000"/>
              <a:lumOff val="60000"/>
            </a:schemeClr>
          </a:solidFill>
          <a:ln w="57150">
            <a:solidFill>
              <a:schemeClr val="accent6"/>
            </a:solidFill>
          </a:ln>
        </p:spPr>
        <p:txBody>
          <a:bodyPr wrap="square" rtlCol="0">
            <a:spAutoFit/>
          </a:bodyPr>
          <a:lstStyle/>
          <a:p>
            <a:pPr algn="ctr" eaLnBrk="1" hangingPunct="1"/>
            <a:r>
              <a:rPr lang="en-GB" dirty="0" smtClean="0">
                <a:solidFill>
                  <a:schemeClr val="tx1">
                    <a:lumMod val="95000"/>
                    <a:lumOff val="5000"/>
                  </a:schemeClr>
                </a:solidFill>
                <a:latin typeface="HelveticaNeueLT Pro 45 Lt" pitchFamily="34" charset="0"/>
              </a:rPr>
              <a:t>No single method can accurately reproduce a true binary interaction observed under physiological conditions – every interaction detected experimentally is fundamentally </a:t>
            </a:r>
            <a:r>
              <a:rPr lang="en-GB" b="1" dirty="0" smtClean="0">
                <a:solidFill>
                  <a:schemeClr val="tx1">
                    <a:lumMod val="95000"/>
                    <a:lumOff val="5000"/>
                  </a:schemeClr>
                </a:solidFill>
                <a:latin typeface="HelveticaNeueLT Pro 45 Lt" pitchFamily="34" charset="0"/>
              </a:rPr>
              <a:t>artefactual</a:t>
            </a:r>
            <a:r>
              <a:rPr lang="en-GB" dirty="0" smtClean="0">
                <a:solidFill>
                  <a:schemeClr val="tx1">
                    <a:lumMod val="95000"/>
                    <a:lumOff val="5000"/>
                  </a:schemeClr>
                </a:solidFill>
                <a:latin typeface="HelveticaNeueLT Pro 45 Lt" pitchFamily="34" charset="0"/>
              </a:rPr>
              <a:t>.</a:t>
            </a:r>
            <a:endParaRPr lang="en-US" dirty="0" smtClean="0">
              <a:solidFill>
                <a:schemeClr val="tx1">
                  <a:lumMod val="95000"/>
                  <a:lumOff val="5000"/>
                </a:schemeClr>
              </a:solidFill>
              <a:latin typeface="HelveticaNeueLT Pro 45 Lt" pitchFamily="34" charset="0"/>
            </a:endParaRPr>
          </a:p>
        </p:txBody>
      </p:sp>
    </p:spTree>
    <p:extLst>
      <p:ext uri="{BB962C8B-B14F-4D97-AF65-F5344CB8AC3E}">
        <p14:creationId xmlns:p14="http://schemas.microsoft.com/office/powerpoint/2010/main" val="300217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endCondLst>
                                    <p:cond evt="onNext" delay="0">
                                      <p:tgtEl>
                                        <p:sldTgt/>
                                      </p:tgtEl>
                                    </p:cond>
                                  </p:endCondLst>
                                  <p:childTnLst>
                                    <p:set>
                                      <p:cBhvr rctx="PPT">
                                        <p:cTn id="6" dur="indefinite"/>
                                        <p:tgtEl>
                                          <p:spTgt spid="7"/>
                                        </p:tgtEl>
                                        <p:attrNameLst>
                                          <p:attrName>style.opacity</p:attrName>
                                        </p:attrNameLst>
                                      </p:cBhvr>
                                      <p:to>
                                        <p:strVal val="0.25"/>
                                      </p:to>
                                    </p:set>
                                    <p:animEffect filter="image" prLst="opacity: 0.25">
                                      <p:cBhvr rctx="IE">
                                        <p:cTn id="7" dur="indefinite"/>
                                        <p:tgtEl>
                                          <p:spTgt spid="7"/>
                                        </p:tgtEl>
                                      </p:cBhvr>
                                    </p:animEffect>
                                  </p:childTnLst>
                                </p:cTn>
                              </p:par>
                              <p:par>
                                <p:cTn id="8" presetID="9" presetClass="emph" presetSubtype="0" nodeType="withEffect">
                                  <p:stCondLst>
                                    <p:cond delay="0"/>
                                  </p:stCondLst>
                                  <p:endCondLst>
                                    <p:cond evt="onNext" delay="0">
                                      <p:tgtEl>
                                        <p:sldTgt/>
                                      </p:tgtEl>
                                    </p:cond>
                                  </p:endCondLst>
                                  <p:childTnLst>
                                    <p:set>
                                      <p:cBhvr rctx="PPT">
                                        <p:cTn id="9" dur="indefinite"/>
                                        <p:tgtEl>
                                          <p:spTgt spid="6"/>
                                        </p:tgtEl>
                                        <p:attrNameLst>
                                          <p:attrName>style.opacity</p:attrName>
                                        </p:attrNameLst>
                                      </p:cBhvr>
                                      <p:to>
                                        <p:strVal val="0.25"/>
                                      </p:to>
                                    </p:set>
                                    <p:animEffect filter="image" prLst="opacity: 0.25">
                                      <p:cBhvr rctx="IE">
                                        <p:cTn id="10" dur="indefinite"/>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endCondLst>
                                    <p:cond evt="onNext" delay="0">
                                      <p:tgtEl>
                                        <p:sldTgt/>
                                      </p:tgtEl>
                                    </p:cond>
                                  </p:endCondLst>
                                  <p:childTnLst>
                                    <p:set>
                                      <p:cBhvr rctx="PPT">
                                        <p:cTn id="14" dur="indefinite"/>
                                        <p:tgtEl>
                                          <p:spTgt spid="7"/>
                                        </p:tgtEl>
                                        <p:attrNameLst>
                                          <p:attrName>style.opacity</p:attrName>
                                        </p:attrNameLst>
                                      </p:cBhvr>
                                      <p:to>
                                        <p:strVal val="0.25"/>
                                      </p:to>
                                    </p:set>
                                    <p:animEffect filter="image" prLst="opacity: 0.25">
                                      <p:cBhvr rctx="IE">
                                        <p:cTn id="15" dur="indefinite"/>
                                        <p:tgtEl>
                                          <p:spTgt spid="7"/>
                                        </p:tgtEl>
                                      </p:cBhvr>
                                    </p:animEffect>
                                  </p:childTnLst>
                                </p:cTn>
                              </p:par>
                              <p:par>
                                <p:cTn id="16" presetID="9" presetClass="emph" presetSubtype="0" nodeType="withEffect">
                                  <p:stCondLst>
                                    <p:cond delay="0"/>
                                  </p:stCondLst>
                                  <p:endCondLst>
                                    <p:cond evt="onNext" delay="0">
                                      <p:tgtEl>
                                        <p:sldTgt/>
                                      </p:tgtEl>
                                    </p:cond>
                                  </p:endCondLst>
                                  <p:childTnLst>
                                    <p:set>
                                      <p:cBhvr rctx="PPT">
                                        <p:cTn id="17" dur="indefinite"/>
                                        <p:tgtEl>
                                          <p:spTgt spid="4"/>
                                        </p:tgtEl>
                                        <p:attrNameLst>
                                          <p:attrName>style.opacity</p:attrName>
                                        </p:attrNameLst>
                                      </p:cBhvr>
                                      <p:to>
                                        <p:strVal val="0.25"/>
                                      </p:to>
                                    </p:set>
                                    <p:animEffect filter="image" prLst="opacity: 0.25">
                                      <p:cBhvr rctx="IE">
                                        <p:cTn id="18" dur="indefinite"/>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endCondLst>
                                    <p:cond evt="onNext" delay="0">
                                      <p:tgtEl>
                                        <p:sldTgt/>
                                      </p:tgtEl>
                                    </p:cond>
                                  </p:endCondLst>
                                  <p:childTnLst>
                                    <p:set>
                                      <p:cBhvr rctx="PPT">
                                        <p:cTn id="22" dur="indefinite"/>
                                        <p:tgtEl>
                                          <p:spTgt spid="6"/>
                                        </p:tgtEl>
                                        <p:attrNameLst>
                                          <p:attrName>style.opacity</p:attrName>
                                        </p:attrNameLst>
                                      </p:cBhvr>
                                      <p:to>
                                        <p:strVal val="0.25"/>
                                      </p:to>
                                    </p:set>
                                    <p:animEffect filter="image" prLst="opacity: 0.25">
                                      <p:cBhvr rctx="IE">
                                        <p:cTn id="23" dur="indefinite"/>
                                        <p:tgtEl>
                                          <p:spTgt spid="6"/>
                                        </p:tgtEl>
                                      </p:cBhvr>
                                    </p:animEffect>
                                  </p:childTnLst>
                                </p:cTn>
                              </p:par>
                              <p:par>
                                <p:cTn id="24" presetID="9" presetClass="emph" presetSubtype="0" nodeType="withEffect">
                                  <p:stCondLst>
                                    <p:cond delay="0"/>
                                  </p:stCondLst>
                                  <p:endCondLst>
                                    <p:cond evt="onNext" delay="0">
                                      <p:tgtEl>
                                        <p:sldTgt/>
                                      </p:tgtEl>
                                    </p:cond>
                                  </p:endCondLst>
                                  <p:childTnLst>
                                    <p:set>
                                      <p:cBhvr rctx="PPT">
                                        <p:cTn id="25" dur="indefinite"/>
                                        <p:tgtEl>
                                          <p:spTgt spid="4"/>
                                        </p:tgtEl>
                                        <p:attrNameLst>
                                          <p:attrName>style.opacity</p:attrName>
                                        </p:attrNameLst>
                                      </p:cBhvr>
                                      <p:to>
                                        <p:strVal val="0.25"/>
                                      </p:to>
                                    </p:set>
                                    <p:animEffect filter="image" prLst="opacity: 0.25">
                                      <p:cBhvr rctx="IE">
                                        <p:cTn id="26" dur="indefinite"/>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500" fill="hold"/>
                                        <p:tgtEl>
                                          <p:spTgt spid="4"/>
                                        </p:tgtEl>
                                      </p:cBhvr>
                                      <p:by x="50000" y="50000"/>
                                    </p:animScale>
                                  </p:childTnLst>
                                </p:cTn>
                              </p:par>
                              <p:par>
                                <p:cTn id="31" presetID="0" presetClass="path" presetSubtype="0" accel="50000" decel="50000" fill="hold" nodeType="withEffect">
                                  <p:stCondLst>
                                    <p:cond delay="0"/>
                                  </p:stCondLst>
                                  <p:childTnLst>
                                    <p:animMotion origin="layout" path="M -2.22222E-6 4.44444E-6 L -0.13906 0.42986 " pathEditMode="relative" rAng="0" ptsTypes="AA">
                                      <p:cBhvr>
                                        <p:cTn id="32" dur="500" fill="hold"/>
                                        <p:tgtEl>
                                          <p:spTgt spid="4"/>
                                        </p:tgtEl>
                                        <p:attrNameLst>
                                          <p:attrName>ppt_x</p:attrName>
                                          <p:attrName>ppt_y</p:attrName>
                                        </p:attrNameLst>
                                      </p:cBhvr>
                                      <p:rCtr x="-6962" y="21481"/>
                                    </p:animMotion>
                                  </p:childTnLst>
                                </p:cTn>
                              </p:par>
                              <p:par>
                                <p:cTn id="33" presetID="6" presetClass="emph" presetSubtype="0" fill="hold" nodeType="withEffect">
                                  <p:stCondLst>
                                    <p:cond delay="0"/>
                                  </p:stCondLst>
                                  <p:childTnLst>
                                    <p:animScale>
                                      <p:cBhvr>
                                        <p:cTn id="34" dur="500" fill="hold"/>
                                        <p:tgtEl>
                                          <p:spTgt spid="6"/>
                                        </p:tgtEl>
                                      </p:cBhvr>
                                      <p:by x="50000" y="50000"/>
                                    </p:animScale>
                                  </p:childTnLst>
                                </p:cTn>
                              </p:par>
                              <p:par>
                                <p:cTn id="35" presetID="0" presetClass="path" presetSubtype="0" accel="50000" decel="50000" fill="hold" nodeType="withEffect">
                                  <p:stCondLst>
                                    <p:cond delay="0"/>
                                  </p:stCondLst>
                                  <p:childTnLst>
                                    <p:animMotion origin="layout" path="M -2.77778E-6 4.07407E-6 L -0.37239 0.42824 " pathEditMode="relative" rAng="0" ptsTypes="AA">
                                      <p:cBhvr>
                                        <p:cTn id="36" dur="500" fill="hold"/>
                                        <p:tgtEl>
                                          <p:spTgt spid="6"/>
                                        </p:tgtEl>
                                        <p:attrNameLst>
                                          <p:attrName>ppt_x</p:attrName>
                                          <p:attrName>ppt_y</p:attrName>
                                        </p:attrNameLst>
                                      </p:cBhvr>
                                      <p:rCtr x="-18628" y="21412"/>
                                    </p:animMotion>
                                  </p:childTnLst>
                                </p:cTn>
                              </p:par>
                              <p:par>
                                <p:cTn id="37" presetID="6" presetClass="emph" presetSubtype="0" fill="hold" nodeType="withEffect">
                                  <p:stCondLst>
                                    <p:cond delay="0"/>
                                  </p:stCondLst>
                                  <p:childTnLst>
                                    <p:animScale>
                                      <p:cBhvr>
                                        <p:cTn id="38" dur="500" fill="hold"/>
                                        <p:tgtEl>
                                          <p:spTgt spid="7"/>
                                        </p:tgtEl>
                                      </p:cBhvr>
                                      <p:by x="50000" y="50000"/>
                                    </p:animScale>
                                  </p:childTnLst>
                                </p:cTn>
                              </p:par>
                              <p:par>
                                <p:cTn id="39" presetID="0" presetClass="path" presetSubtype="0" accel="50000" decel="50000" fill="hold" nodeType="withEffect">
                                  <p:stCondLst>
                                    <p:cond delay="0"/>
                                  </p:stCondLst>
                                  <p:childTnLst>
                                    <p:animMotion origin="layout" path="M 8.33333E-7 -3.7037E-6 L 0.23837 0.02361 " pathEditMode="relative" rAng="0" ptsTypes="AA">
                                      <p:cBhvr>
                                        <p:cTn id="40" dur="500" fill="hold"/>
                                        <p:tgtEl>
                                          <p:spTgt spid="7"/>
                                        </p:tgtEl>
                                        <p:attrNameLst>
                                          <p:attrName>ppt_x</p:attrName>
                                          <p:attrName>ppt_y</p:attrName>
                                        </p:attrNameLst>
                                      </p:cBhvr>
                                      <p:rCtr x="11910" y="1181"/>
                                    </p:animMotion>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251520" y="35912"/>
            <a:ext cx="8496944" cy="58477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Importing interaction data through PSICQUIC</a:t>
            </a:r>
          </a:p>
        </p:txBody>
      </p:sp>
      <p:pic>
        <p:nvPicPr>
          <p:cNvPr id="2" name="Picture 1"/>
          <p:cNvPicPr>
            <a:picLocks noChangeAspect="1"/>
          </p:cNvPicPr>
          <p:nvPr/>
        </p:nvPicPr>
        <p:blipFill>
          <a:blip r:embed="rId3"/>
          <a:stretch>
            <a:fillRect/>
          </a:stretch>
        </p:blipFill>
        <p:spPr>
          <a:xfrm>
            <a:off x="3779912" y="2276872"/>
            <a:ext cx="5283413" cy="4509120"/>
          </a:xfrm>
          <a:prstGeom prst="rect">
            <a:avLst/>
          </a:prstGeom>
        </p:spPr>
      </p:pic>
      <p:sp>
        <p:nvSpPr>
          <p:cNvPr id="5" name="Rectangle 4"/>
          <p:cNvSpPr/>
          <p:nvPr/>
        </p:nvSpPr>
        <p:spPr>
          <a:xfrm>
            <a:off x="3923928" y="4509120"/>
            <a:ext cx="576064" cy="16561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1403648" y="4896988"/>
            <a:ext cx="2448272" cy="830997"/>
          </a:xfrm>
          <a:prstGeom prst="rect">
            <a:avLst/>
          </a:prstGeom>
          <a:noFill/>
        </p:spPr>
        <p:txBody>
          <a:bodyPr wrap="square" rtlCol="0">
            <a:spAutoFit/>
          </a:bodyPr>
          <a:lstStyle/>
          <a:p>
            <a:r>
              <a:rPr lang="en-GB" dirty="0" smtClean="0">
                <a:solidFill>
                  <a:srgbClr val="FF0000"/>
                </a:solidFill>
              </a:rPr>
              <a:t>Select source databases</a:t>
            </a:r>
            <a:endParaRPr lang="en-GB" dirty="0">
              <a:solidFill>
                <a:srgbClr val="FF0000"/>
              </a:solidFill>
            </a:endParaRPr>
          </a:p>
        </p:txBody>
      </p:sp>
      <p:sp>
        <p:nvSpPr>
          <p:cNvPr id="7" name="Oval 6"/>
          <p:cNvSpPr/>
          <p:nvPr/>
        </p:nvSpPr>
        <p:spPr>
          <a:xfrm>
            <a:off x="8316416" y="6309320"/>
            <a:ext cx="432048" cy="2160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ontent Placeholder 2"/>
          <p:cNvSpPr>
            <a:spLocks noGrp="1"/>
          </p:cNvSpPr>
          <p:nvPr>
            <p:ph idx="1"/>
          </p:nvPr>
        </p:nvSpPr>
        <p:spPr>
          <a:xfrm>
            <a:off x="457200" y="764704"/>
            <a:ext cx="8219256" cy="4525963"/>
          </a:xfrm>
        </p:spPr>
        <p:txBody>
          <a:bodyPr rtlCol="0">
            <a:normAutofit/>
          </a:bodyPr>
          <a:lstStyle/>
          <a:p>
            <a:pPr marL="0" indent="0" eaLnBrk="1" fontAlgn="auto" hangingPunct="1">
              <a:spcAft>
                <a:spcPts val="0"/>
              </a:spcAft>
              <a:buFont typeface="Arial" pitchFamily="34" charset="0"/>
              <a:buNone/>
              <a:defRPr/>
            </a:pPr>
            <a:r>
              <a:rPr lang="en-US" sz="2800" dirty="0" err="1" smtClean="0">
                <a:latin typeface="Arial" panose="020B0604020202020204" pitchFamily="34" charset="0"/>
                <a:cs typeface="Arial" panose="020B0604020202020204" pitchFamily="34" charset="0"/>
              </a:rPr>
              <a:t>Cytoscape</a:t>
            </a:r>
            <a:endParaRPr lang="en-US" sz="2800" dirty="0">
              <a:latin typeface="Arial" panose="020B0604020202020204" pitchFamily="34" charset="0"/>
              <a:cs typeface="Arial" panose="020B0604020202020204" pitchFamily="34" charset="0"/>
            </a:endParaRPr>
          </a:p>
          <a:p>
            <a:pPr marL="0" indent="0" eaLnBrk="1" fontAlgn="auto" hangingPunct="1">
              <a:spcAft>
                <a:spcPts val="0"/>
              </a:spcAft>
              <a:buNone/>
              <a:defRPr/>
            </a:pPr>
            <a:r>
              <a:rPr lang="en-US" sz="2800" dirty="0" smtClean="0">
                <a:latin typeface="Arial" panose="020B0604020202020204" pitchFamily="34" charset="0"/>
                <a:cs typeface="Arial" panose="020B0604020202020204" pitchFamily="34" charset="0"/>
                <a:sym typeface="Wingdings"/>
              </a:rPr>
              <a:t>File  </a:t>
            </a:r>
            <a:r>
              <a:rPr lang="en-US" sz="2800" dirty="0">
                <a:latin typeface="Arial" panose="020B0604020202020204" pitchFamily="34" charset="0"/>
                <a:cs typeface="Arial" panose="020B0604020202020204" pitchFamily="34" charset="0"/>
                <a:sym typeface="Wingdings"/>
              </a:rPr>
              <a:t>Import  Network  </a:t>
            </a:r>
            <a:r>
              <a:rPr lang="en-US" sz="2800" dirty="0" smtClean="0">
                <a:latin typeface="Arial" panose="020B0604020202020204" pitchFamily="34" charset="0"/>
                <a:cs typeface="Arial" panose="020B0604020202020204" pitchFamily="34" charset="0"/>
                <a:sym typeface="Wingdings"/>
              </a:rPr>
              <a:t>Public Databases…</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458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251520" y="35912"/>
            <a:ext cx="8496944" cy="58477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Importing interaction data through PSICQUIC</a:t>
            </a:r>
          </a:p>
        </p:txBody>
      </p:sp>
      <p:sp>
        <p:nvSpPr>
          <p:cNvPr id="6" name="TextBox 5"/>
          <p:cNvSpPr txBox="1"/>
          <p:nvPr/>
        </p:nvSpPr>
        <p:spPr>
          <a:xfrm>
            <a:off x="1403648" y="764704"/>
            <a:ext cx="6624736" cy="523220"/>
          </a:xfrm>
          <a:prstGeom prst="rect">
            <a:avLst/>
          </a:prstGeom>
          <a:noFill/>
        </p:spPr>
        <p:txBody>
          <a:bodyPr wrap="square" rtlCol="0">
            <a:spAutoFit/>
          </a:bodyPr>
          <a:lstStyle/>
          <a:p>
            <a:pPr algn="ctr"/>
            <a:r>
              <a:rPr lang="en-GB" sz="2800" b="1" dirty="0" err="1" smtClean="0">
                <a:solidFill>
                  <a:srgbClr val="FF0000"/>
                </a:solidFill>
              </a:rPr>
              <a:t>IMEx</a:t>
            </a:r>
            <a:r>
              <a:rPr lang="en-GB" sz="2800" b="1" dirty="0" smtClean="0">
                <a:solidFill>
                  <a:srgbClr val="FF0000"/>
                </a:solidFill>
              </a:rPr>
              <a:t>-complying databases</a:t>
            </a:r>
            <a:endParaRPr lang="en-GB" sz="2800" b="1" dirty="0">
              <a:solidFill>
                <a:srgbClr val="FF0000"/>
              </a:solidFill>
            </a:endParaRPr>
          </a:p>
        </p:txBody>
      </p:sp>
      <p:sp>
        <p:nvSpPr>
          <p:cNvPr id="8" name="TextBox 7"/>
          <p:cNvSpPr txBox="1"/>
          <p:nvPr/>
        </p:nvSpPr>
        <p:spPr>
          <a:xfrm>
            <a:off x="1331640" y="1834946"/>
            <a:ext cx="6768752" cy="3970318"/>
          </a:xfrm>
          <a:prstGeom prst="rect">
            <a:avLst/>
          </a:prstGeom>
          <a:noFill/>
        </p:spPr>
        <p:txBody>
          <a:bodyPr wrap="square" rtlCol="0">
            <a:spAutoFit/>
          </a:bodyPr>
          <a:lstStyle/>
          <a:p>
            <a:pPr algn="ctr"/>
            <a:r>
              <a:rPr lang="en-US" sz="2800" dirty="0"/>
              <a:t>IntAct </a:t>
            </a:r>
          </a:p>
          <a:p>
            <a:pPr algn="ctr"/>
            <a:r>
              <a:rPr lang="en-US" sz="2800" dirty="0"/>
              <a:t>MINT  </a:t>
            </a:r>
          </a:p>
          <a:p>
            <a:pPr algn="ctr"/>
            <a:r>
              <a:rPr lang="en-US" sz="2800" dirty="0" err="1"/>
              <a:t>MatrixDB</a:t>
            </a:r>
            <a:r>
              <a:rPr lang="en-US" sz="2800" dirty="0"/>
              <a:t> </a:t>
            </a:r>
          </a:p>
          <a:p>
            <a:pPr algn="ctr"/>
            <a:r>
              <a:rPr lang="en-US" sz="2800" dirty="0"/>
              <a:t>DIP </a:t>
            </a:r>
          </a:p>
          <a:p>
            <a:pPr algn="ctr"/>
            <a:r>
              <a:rPr lang="en-US" sz="2800" dirty="0"/>
              <a:t>I2D-IMEx</a:t>
            </a:r>
          </a:p>
          <a:p>
            <a:pPr algn="ctr"/>
            <a:r>
              <a:rPr lang="en-US" sz="2800" dirty="0" err="1"/>
              <a:t>UniProt</a:t>
            </a:r>
            <a:r>
              <a:rPr lang="en-US" sz="2800" dirty="0"/>
              <a:t> </a:t>
            </a:r>
          </a:p>
          <a:p>
            <a:pPr algn="ctr"/>
            <a:r>
              <a:rPr lang="en-US" sz="2800" dirty="0"/>
              <a:t>BHF-UCL</a:t>
            </a:r>
          </a:p>
          <a:p>
            <a:pPr algn="ctr"/>
            <a:r>
              <a:rPr lang="en-US" sz="2800" dirty="0" err="1"/>
              <a:t>MolCon</a:t>
            </a:r>
            <a:endParaRPr lang="en-US" sz="2800" dirty="0"/>
          </a:p>
          <a:p>
            <a:pPr algn="ctr"/>
            <a:r>
              <a:rPr lang="en-US" sz="2800" dirty="0" err="1"/>
              <a:t>InnateDB-IMEx</a:t>
            </a:r>
            <a:endParaRPr lang="en-US" sz="2800" dirty="0"/>
          </a:p>
        </p:txBody>
      </p:sp>
    </p:spTree>
    <p:extLst>
      <p:ext uri="{BB962C8B-B14F-4D97-AF65-F5344CB8AC3E}">
        <p14:creationId xmlns:p14="http://schemas.microsoft.com/office/powerpoint/2010/main" val="383873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251520" y="35912"/>
            <a:ext cx="8496944" cy="58477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Importing interaction data through PSICQUIC</a:t>
            </a:r>
          </a:p>
        </p:txBody>
      </p:sp>
      <p:pic>
        <p:nvPicPr>
          <p:cNvPr id="6" name="Picture 5"/>
          <p:cNvPicPr>
            <a:picLocks noChangeAspect="1"/>
          </p:cNvPicPr>
          <p:nvPr/>
        </p:nvPicPr>
        <p:blipFill>
          <a:blip r:embed="rId3"/>
          <a:stretch>
            <a:fillRect/>
          </a:stretch>
        </p:blipFill>
        <p:spPr>
          <a:xfrm>
            <a:off x="2614612" y="1871662"/>
            <a:ext cx="3914775" cy="3114675"/>
          </a:xfrm>
          <a:prstGeom prst="rect">
            <a:avLst/>
          </a:prstGeom>
        </p:spPr>
      </p:pic>
    </p:spTree>
    <p:extLst>
      <p:ext uri="{BB962C8B-B14F-4D97-AF65-F5344CB8AC3E}">
        <p14:creationId xmlns:p14="http://schemas.microsoft.com/office/powerpoint/2010/main" val="386526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251520" y="35912"/>
            <a:ext cx="8496944" cy="58477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Importing interaction data through PSICQUIC</a:t>
            </a:r>
          </a:p>
        </p:txBody>
      </p:sp>
      <p:pic>
        <p:nvPicPr>
          <p:cNvPr id="2" name="Picture 1"/>
          <p:cNvPicPr>
            <a:picLocks noChangeAspect="1"/>
          </p:cNvPicPr>
          <p:nvPr/>
        </p:nvPicPr>
        <p:blipFill>
          <a:blip r:embed="rId3"/>
          <a:stretch>
            <a:fillRect/>
          </a:stretch>
        </p:blipFill>
        <p:spPr>
          <a:xfrm>
            <a:off x="1115616" y="908720"/>
            <a:ext cx="6873205" cy="5391781"/>
          </a:xfrm>
          <a:prstGeom prst="rect">
            <a:avLst/>
          </a:prstGeom>
        </p:spPr>
      </p:pic>
    </p:spTree>
    <p:extLst>
      <p:ext uri="{BB962C8B-B14F-4D97-AF65-F5344CB8AC3E}">
        <p14:creationId xmlns:p14="http://schemas.microsoft.com/office/powerpoint/2010/main" val="8601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115888"/>
            <a:ext cx="8229600" cy="1143000"/>
          </a:xfrm>
        </p:spPr>
        <p:txBody>
          <a:bodyPr/>
          <a:lstStyle/>
          <a:p>
            <a:pPr eaLnBrk="1" hangingPunct="1"/>
            <a:r>
              <a:rPr lang="en-US" dirty="0" smtClean="0">
                <a:latin typeface="Arial" panose="020B0604020202020204" pitchFamily="34" charset="0"/>
                <a:cs typeface="Arial" panose="020B0604020202020204" pitchFamily="34" charset="0"/>
              </a:rPr>
              <a:t>Workflow</a:t>
            </a:r>
          </a:p>
        </p:txBody>
      </p:sp>
      <p:sp>
        <p:nvSpPr>
          <p:cNvPr id="3" name="Content Placeholder 2"/>
          <p:cNvSpPr>
            <a:spLocks noGrp="1"/>
          </p:cNvSpPr>
          <p:nvPr>
            <p:ph idx="1"/>
          </p:nvPr>
        </p:nvSpPr>
        <p:spPr>
          <a:xfrm>
            <a:off x="457200" y="1348380"/>
            <a:ext cx="8229600" cy="4525963"/>
          </a:xfrm>
        </p:spPr>
        <p:txBody>
          <a:bodyPr rtlCol="0">
            <a:noAutofit/>
          </a:bodyPr>
          <a:lstStyle/>
          <a:p>
            <a:pPr eaLnBrk="1" fontAlgn="auto" hangingPunct="1">
              <a:lnSpc>
                <a:spcPct val="120000"/>
              </a:lnSpc>
              <a:spcAft>
                <a:spcPts val="0"/>
              </a:spcAft>
              <a:defRPr/>
            </a:pPr>
            <a:r>
              <a:rPr lang="en-US" sz="2000" dirty="0">
                <a:latin typeface="Arial" panose="020B0604020202020204" pitchFamily="34" charset="0"/>
                <a:cs typeface="Arial" panose="020B0604020202020204" pitchFamily="34" charset="0"/>
              </a:rPr>
              <a:t>Obtain protein-protein interactions</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PSICQUIC-based interaction import client in </a:t>
            </a: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a:solidFill>
                  <a:srgbClr val="FF0000"/>
                </a:solidFill>
                <a:latin typeface="Arial" panose="020B0604020202020204" pitchFamily="34" charset="0"/>
                <a:cs typeface="Arial" panose="020B0604020202020204" pitchFamily="34" charset="0"/>
              </a:rPr>
              <a:t>Visualize network</a:t>
            </a:r>
          </a:p>
          <a:p>
            <a:pPr lvl="2" fontAlgn="auto">
              <a:lnSpc>
                <a:spcPct val="120000"/>
              </a:lnSpc>
              <a:spcAft>
                <a:spcPts val="0"/>
              </a:spcAft>
              <a:buFont typeface="Wingdings" pitchFamily="2" charset="2"/>
              <a:buChar char="ü"/>
              <a:defRPr/>
            </a:pPr>
            <a:r>
              <a:rPr lang="en-US" sz="1600" dirty="0" err="1">
                <a:solidFill>
                  <a:srgbClr val="FF0000"/>
                </a:solidFill>
                <a:latin typeface="Arial" panose="020B0604020202020204" pitchFamily="34" charset="0"/>
                <a:cs typeface="Arial" panose="020B0604020202020204" pitchFamily="34" charset="0"/>
              </a:rPr>
              <a:t>Cytoscape</a:t>
            </a:r>
            <a:endParaRPr lang="en-US" sz="1600" dirty="0">
              <a:solidFill>
                <a:srgbClr val="FF0000"/>
              </a:solidFill>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a:latin typeface="Arial" panose="020B0604020202020204" pitchFamily="34" charset="0"/>
                <a:cs typeface="Arial" panose="020B0604020202020204" pitchFamily="34" charset="0"/>
              </a:rPr>
              <a:t>Basic network analysis</a:t>
            </a:r>
          </a:p>
          <a:p>
            <a:pPr lvl="1" fontAlgn="auto">
              <a:lnSpc>
                <a:spcPct val="120000"/>
              </a:lnSpc>
              <a:spcAft>
                <a:spcPts val="0"/>
              </a:spcAft>
              <a:defRPr/>
            </a:pPr>
            <a:r>
              <a:rPr lang="en-US" sz="1800" dirty="0">
                <a:latin typeface="Arial" panose="020B0604020202020204" pitchFamily="34" charset="0"/>
                <a:cs typeface="Arial" panose="020B0604020202020204" pitchFamily="34" charset="0"/>
              </a:rPr>
              <a:t>Filtering your network based on columns</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r>
              <a:rPr lang="en-US" sz="1600" dirty="0">
                <a:latin typeface="Arial" panose="020B0604020202020204" pitchFamily="34" charset="0"/>
                <a:cs typeface="Arial" panose="020B0604020202020204" pitchFamily="34" charset="0"/>
              </a:rPr>
              <a:t>: Using filters</a:t>
            </a:r>
          </a:p>
          <a:p>
            <a:pPr lvl="1" fontAlgn="auto">
              <a:lnSpc>
                <a:spcPct val="120000"/>
              </a:lnSpc>
              <a:spcAft>
                <a:spcPts val="0"/>
              </a:spcAft>
              <a:defRPr/>
            </a:pPr>
            <a:r>
              <a:rPr lang="en-US" sz="1800" dirty="0">
                <a:latin typeface="Arial" panose="020B0604020202020204" pitchFamily="34" charset="0"/>
                <a:cs typeface="Arial" panose="020B0604020202020204" pitchFamily="34" charset="0"/>
              </a:rPr>
              <a:t>Integrate quantitative proteomics information in the network</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r>
              <a:rPr lang="en-US" sz="1600" dirty="0">
                <a:latin typeface="Arial" panose="020B0604020202020204" pitchFamily="34" charset="0"/>
                <a:cs typeface="Arial" panose="020B0604020202020204" pitchFamily="34" charset="0"/>
              </a:rPr>
              <a:t>: Load columns</a:t>
            </a:r>
          </a:p>
          <a:p>
            <a:pPr fontAlgn="auto">
              <a:lnSpc>
                <a:spcPct val="120000"/>
              </a:lnSpc>
              <a:spcAft>
                <a:spcPts val="0"/>
              </a:spcAft>
              <a:defRPr/>
            </a:pPr>
            <a:r>
              <a:rPr lang="en-US" sz="2000" dirty="0">
                <a:latin typeface="Arial" panose="020B0604020202020204" pitchFamily="34" charset="0"/>
                <a:cs typeface="Arial" panose="020B0604020202020204" pitchFamily="34" charset="0"/>
              </a:rPr>
              <a:t>Identify heavily connected sub-networks</a:t>
            </a:r>
          </a:p>
          <a:p>
            <a:pPr lvl="2" fontAlgn="auto">
              <a:lnSpc>
                <a:spcPct val="120000"/>
              </a:lnSpc>
              <a:spcAft>
                <a:spcPts val="0"/>
              </a:spcAft>
              <a:buFont typeface="Wingdings" pitchFamily="2" charset="2"/>
              <a:buChar char="ü"/>
              <a:defRPr/>
            </a:pPr>
            <a:r>
              <a:rPr lang="en-US" sz="1600" dirty="0" err="1">
                <a:solidFill>
                  <a:prstClr val="black"/>
                </a:solidFill>
                <a:latin typeface="Arial" panose="020B0604020202020204" pitchFamily="34" charset="0"/>
                <a:cs typeface="Arial" panose="020B0604020202020204" pitchFamily="34" charset="0"/>
              </a:rPr>
              <a:t>Cytoscape</a:t>
            </a:r>
            <a:r>
              <a:rPr lang="en-US" sz="1600" dirty="0">
                <a:solidFill>
                  <a:prstClr val="black"/>
                </a:solidFill>
                <a:latin typeface="Arial" panose="020B0604020202020204" pitchFamily="34" charset="0"/>
                <a:cs typeface="Arial" panose="020B0604020202020204" pitchFamily="34" charset="0"/>
              </a:rPr>
              <a:t>: clusterMaker2 </a:t>
            </a:r>
            <a:r>
              <a:rPr lang="en-US" sz="1600" dirty="0" smtClean="0">
                <a:solidFill>
                  <a:prstClr val="black"/>
                </a:solidFill>
                <a:latin typeface="Arial" panose="020B0604020202020204" pitchFamily="34" charset="0"/>
                <a:cs typeface="Arial" panose="020B0604020202020204" pitchFamily="34" charset="0"/>
              </a:rPr>
              <a:t>app</a:t>
            </a:r>
            <a:endParaRPr lang="en-US" sz="1200" dirty="0">
              <a:latin typeface="Arial" panose="020B0604020202020204" pitchFamily="34" charset="0"/>
              <a:cs typeface="Arial" panose="020B0604020202020204" pitchFamily="34" charset="0"/>
            </a:endParaRPr>
          </a:p>
          <a:p>
            <a:pPr fontAlgn="auto">
              <a:lnSpc>
                <a:spcPct val="120000"/>
              </a:lnSpc>
              <a:spcAft>
                <a:spcPts val="0"/>
              </a:spcAft>
              <a:defRPr/>
            </a:pPr>
            <a:r>
              <a:rPr lang="en-US" sz="2000" dirty="0">
                <a:latin typeface="Arial" panose="020B0604020202020204" pitchFamily="34" charset="0"/>
                <a:cs typeface="Arial" panose="020B0604020202020204" pitchFamily="34" charset="0"/>
              </a:rPr>
              <a:t>Analyze meaningful GO annotation</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BiNGO</a:t>
            </a:r>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app</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405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99592" y="629399"/>
            <a:ext cx="7548304" cy="6039961"/>
          </a:xfrm>
          <a:prstGeom prst="rect">
            <a:avLst/>
          </a:prstGeom>
        </p:spPr>
      </p:pic>
      <p:sp>
        <p:nvSpPr>
          <p:cNvPr id="33795" name="Title 1"/>
          <p:cNvSpPr>
            <a:spLocks noGrp="1"/>
          </p:cNvSpPr>
          <p:nvPr>
            <p:ph type="title"/>
          </p:nvPr>
        </p:nvSpPr>
        <p:spPr>
          <a:xfrm>
            <a:off x="395536" y="44624"/>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itchFamily="34" charset="0"/>
                <a:cs typeface="Arial" pitchFamily="34" charset="0"/>
              </a:rPr>
              <a:t>Visualizing the network</a:t>
            </a:r>
          </a:p>
        </p:txBody>
      </p:sp>
      <p:sp>
        <p:nvSpPr>
          <p:cNvPr id="5" name="Oval 4"/>
          <p:cNvSpPr/>
          <p:nvPr/>
        </p:nvSpPr>
        <p:spPr>
          <a:xfrm>
            <a:off x="833532" y="4725145"/>
            <a:ext cx="2160588" cy="150879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a:p>
        </p:txBody>
      </p:sp>
      <p:sp>
        <p:nvSpPr>
          <p:cNvPr id="33797" name="TextBox 5"/>
          <p:cNvSpPr txBox="1">
            <a:spLocks noChangeArrowheads="1"/>
          </p:cNvSpPr>
          <p:nvPr/>
        </p:nvSpPr>
        <p:spPr bwMode="auto">
          <a:xfrm>
            <a:off x="971600" y="4360706"/>
            <a:ext cx="2905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b="1" dirty="0">
                <a:solidFill>
                  <a:srgbClr val="FF0000"/>
                </a:solidFill>
              </a:rPr>
              <a:t>1</a:t>
            </a:r>
          </a:p>
        </p:txBody>
      </p:sp>
      <p:sp>
        <p:nvSpPr>
          <p:cNvPr id="7" name="Oval 6"/>
          <p:cNvSpPr/>
          <p:nvPr/>
        </p:nvSpPr>
        <p:spPr>
          <a:xfrm>
            <a:off x="1654732" y="5279617"/>
            <a:ext cx="468759" cy="45027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a:p>
        </p:txBody>
      </p:sp>
      <p:sp>
        <p:nvSpPr>
          <p:cNvPr id="33799" name="TextBox 7"/>
          <p:cNvSpPr txBox="1">
            <a:spLocks noChangeArrowheads="1"/>
          </p:cNvSpPr>
          <p:nvPr/>
        </p:nvSpPr>
        <p:spPr bwMode="auto">
          <a:xfrm>
            <a:off x="1364219" y="4797152"/>
            <a:ext cx="2905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b="1" dirty="0">
                <a:solidFill>
                  <a:srgbClr val="FF0000"/>
                </a:solidFill>
              </a:rPr>
              <a:t>2</a:t>
            </a:r>
          </a:p>
        </p:txBody>
      </p:sp>
    </p:spTree>
    <p:extLst>
      <p:ext uri="{BB962C8B-B14F-4D97-AF65-F5344CB8AC3E}">
        <p14:creationId xmlns:p14="http://schemas.microsoft.com/office/powerpoint/2010/main" val="55506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395536" y="44624"/>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Visualizing the network</a:t>
            </a:r>
          </a:p>
        </p:txBody>
      </p:sp>
      <p:sp>
        <p:nvSpPr>
          <p:cNvPr id="34819" name="TextBox 5"/>
          <p:cNvSpPr txBox="1">
            <a:spLocks noChangeArrowheads="1"/>
          </p:cNvSpPr>
          <p:nvPr/>
        </p:nvSpPr>
        <p:spPr bwMode="auto">
          <a:xfrm>
            <a:off x="1259632" y="6279703"/>
            <a:ext cx="5400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dirty="0">
                <a:cs typeface="Arial" panose="020B0604020202020204" pitchFamily="34" charset="0"/>
              </a:rPr>
              <a:t>Layout </a:t>
            </a:r>
            <a:r>
              <a:rPr lang="en-US" dirty="0">
                <a:cs typeface="Arial" panose="020B0604020202020204" pitchFamily="34" charset="0"/>
                <a:sym typeface="Wingdings" pitchFamily="2" charset="2"/>
              </a:rPr>
              <a:t> </a:t>
            </a:r>
            <a:r>
              <a:rPr lang="en-US" dirty="0" err="1" smtClean="0">
                <a:cs typeface="Arial" panose="020B0604020202020204" pitchFamily="34" charset="0"/>
                <a:sym typeface="Wingdings" pitchFamily="2" charset="2"/>
              </a:rPr>
              <a:t>yFiles</a:t>
            </a:r>
            <a:r>
              <a:rPr lang="en-US" dirty="0" smtClean="0">
                <a:cs typeface="Arial" panose="020B0604020202020204" pitchFamily="34" charset="0"/>
                <a:sym typeface="Wingdings" pitchFamily="2" charset="2"/>
              </a:rPr>
              <a:t> Layouts  Organic </a:t>
            </a:r>
            <a:endParaRPr lang="en-US" dirty="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043608" y="604723"/>
            <a:ext cx="7161307" cy="5711549"/>
          </a:xfrm>
          <a:prstGeom prst="rect">
            <a:avLst/>
          </a:prstGeom>
        </p:spPr>
      </p:pic>
    </p:spTree>
    <p:extLst>
      <p:ext uri="{BB962C8B-B14F-4D97-AF65-F5344CB8AC3E}">
        <p14:creationId xmlns:p14="http://schemas.microsoft.com/office/powerpoint/2010/main" val="197132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1835" y="1465854"/>
            <a:ext cx="1246427" cy="1245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10"/>
          <p:cNvSpPr txBox="1"/>
          <p:nvPr/>
        </p:nvSpPr>
        <p:spPr>
          <a:xfrm>
            <a:off x="974321" y="3390091"/>
            <a:ext cx="7181454" cy="830997"/>
          </a:xfrm>
          <a:prstGeom prst="rect">
            <a:avLst/>
          </a:prstGeom>
          <a:noFill/>
        </p:spPr>
        <p:txBody>
          <a:bodyPr wrap="square" rtlCol="0">
            <a:spAutoFit/>
          </a:bodyPr>
          <a:lstStyle/>
          <a:p>
            <a:pPr algn="ctr"/>
            <a:r>
              <a:rPr lang="en-GB" dirty="0">
                <a:ea typeface="Times New Roman"/>
                <a:cs typeface="Arial" panose="020B0604020202020204" pitchFamily="34" charset="0"/>
              </a:rPr>
              <a:t>Find a layout that sorts your network nodes by the number of interactions that each one of them has.</a:t>
            </a:r>
            <a:endParaRPr lang="en-GB" sz="2800" dirty="0">
              <a:effectLst/>
              <a:ea typeface="Times New Roman"/>
              <a:cs typeface="Arial" panose="020B0604020202020204" pitchFamily="34" charset="0"/>
            </a:endParaRPr>
          </a:p>
        </p:txBody>
      </p:sp>
    </p:spTree>
    <p:extLst>
      <p:ext uri="{BB962C8B-B14F-4D97-AF65-F5344CB8AC3E}">
        <p14:creationId xmlns:p14="http://schemas.microsoft.com/office/powerpoint/2010/main" val="3121901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115888"/>
            <a:ext cx="8229600" cy="1143000"/>
          </a:xfrm>
        </p:spPr>
        <p:txBody>
          <a:bodyPr/>
          <a:lstStyle/>
          <a:p>
            <a:pPr eaLnBrk="1" hangingPunct="1"/>
            <a:r>
              <a:rPr lang="en-US" dirty="0" smtClean="0">
                <a:latin typeface="Arial" panose="020B0604020202020204" pitchFamily="34" charset="0"/>
                <a:cs typeface="Arial" panose="020B0604020202020204" pitchFamily="34" charset="0"/>
              </a:rPr>
              <a:t>Workflow</a:t>
            </a:r>
          </a:p>
        </p:txBody>
      </p:sp>
      <p:sp>
        <p:nvSpPr>
          <p:cNvPr id="3" name="Content Placeholder 2"/>
          <p:cNvSpPr>
            <a:spLocks noGrp="1"/>
          </p:cNvSpPr>
          <p:nvPr>
            <p:ph idx="1"/>
          </p:nvPr>
        </p:nvSpPr>
        <p:spPr>
          <a:xfrm>
            <a:off x="457200" y="1348380"/>
            <a:ext cx="8229600" cy="4525963"/>
          </a:xfrm>
        </p:spPr>
        <p:txBody>
          <a:bodyPr rtlCol="0">
            <a:noAutofit/>
          </a:bodyPr>
          <a:lstStyle/>
          <a:p>
            <a:pPr eaLnBrk="1" fontAlgn="auto" hangingPunct="1">
              <a:lnSpc>
                <a:spcPct val="120000"/>
              </a:lnSpc>
              <a:spcAft>
                <a:spcPts val="0"/>
              </a:spcAft>
              <a:defRPr/>
            </a:pPr>
            <a:r>
              <a:rPr lang="en-US" sz="2000" dirty="0">
                <a:latin typeface="Arial" panose="020B0604020202020204" pitchFamily="34" charset="0"/>
                <a:cs typeface="Arial" panose="020B0604020202020204" pitchFamily="34" charset="0"/>
              </a:rPr>
              <a:t>Obtain protein-protein interactions</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PSICQUIC-based interaction import client in </a:t>
            </a: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a:latin typeface="Arial" panose="020B0604020202020204" pitchFamily="34" charset="0"/>
                <a:cs typeface="Arial" panose="020B0604020202020204" pitchFamily="34" charset="0"/>
              </a:rPr>
              <a:t>Visualize network</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a:solidFill>
                  <a:srgbClr val="FF0000"/>
                </a:solidFill>
                <a:latin typeface="Arial" panose="020B0604020202020204" pitchFamily="34" charset="0"/>
                <a:cs typeface="Arial" panose="020B0604020202020204" pitchFamily="34" charset="0"/>
              </a:rPr>
              <a:t>Basic network analysis</a:t>
            </a:r>
          </a:p>
          <a:p>
            <a:pPr lvl="1" fontAlgn="auto">
              <a:lnSpc>
                <a:spcPct val="120000"/>
              </a:lnSpc>
              <a:spcAft>
                <a:spcPts val="0"/>
              </a:spcAft>
              <a:defRPr/>
            </a:pPr>
            <a:r>
              <a:rPr lang="en-US" sz="1800" dirty="0">
                <a:solidFill>
                  <a:srgbClr val="FF0000"/>
                </a:solidFill>
                <a:latin typeface="Arial" panose="020B0604020202020204" pitchFamily="34" charset="0"/>
                <a:cs typeface="Arial" panose="020B0604020202020204" pitchFamily="34" charset="0"/>
              </a:rPr>
              <a:t>Filtering your network based on columns</a:t>
            </a:r>
          </a:p>
          <a:p>
            <a:pPr lvl="2" fontAlgn="auto">
              <a:lnSpc>
                <a:spcPct val="120000"/>
              </a:lnSpc>
              <a:spcAft>
                <a:spcPts val="0"/>
              </a:spcAft>
              <a:buFont typeface="Wingdings" pitchFamily="2" charset="2"/>
              <a:buChar char="ü"/>
              <a:defRPr/>
            </a:pPr>
            <a:r>
              <a:rPr lang="en-US" sz="1600" dirty="0" err="1">
                <a:solidFill>
                  <a:srgbClr val="FF0000"/>
                </a:solidFill>
                <a:latin typeface="Arial" panose="020B0604020202020204" pitchFamily="34" charset="0"/>
                <a:cs typeface="Arial" panose="020B0604020202020204" pitchFamily="34" charset="0"/>
              </a:rPr>
              <a:t>Cytoscape</a:t>
            </a:r>
            <a:r>
              <a:rPr lang="en-US" sz="1600" dirty="0">
                <a:solidFill>
                  <a:srgbClr val="FF0000"/>
                </a:solidFill>
                <a:latin typeface="Arial" panose="020B0604020202020204" pitchFamily="34" charset="0"/>
                <a:cs typeface="Arial" panose="020B0604020202020204" pitchFamily="34" charset="0"/>
              </a:rPr>
              <a:t>: Using filters</a:t>
            </a:r>
          </a:p>
          <a:p>
            <a:pPr lvl="1" fontAlgn="auto">
              <a:lnSpc>
                <a:spcPct val="120000"/>
              </a:lnSpc>
              <a:spcAft>
                <a:spcPts val="0"/>
              </a:spcAft>
              <a:defRPr/>
            </a:pPr>
            <a:r>
              <a:rPr lang="en-US" sz="1800" dirty="0">
                <a:latin typeface="Arial" panose="020B0604020202020204" pitchFamily="34" charset="0"/>
                <a:cs typeface="Arial" panose="020B0604020202020204" pitchFamily="34" charset="0"/>
              </a:rPr>
              <a:t>Integrate quantitative proteomics information in the network</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r>
              <a:rPr lang="en-US" sz="1600" dirty="0">
                <a:latin typeface="Arial" panose="020B0604020202020204" pitchFamily="34" charset="0"/>
                <a:cs typeface="Arial" panose="020B0604020202020204" pitchFamily="34" charset="0"/>
              </a:rPr>
              <a:t>: Load columns</a:t>
            </a:r>
          </a:p>
          <a:p>
            <a:pPr fontAlgn="auto">
              <a:lnSpc>
                <a:spcPct val="120000"/>
              </a:lnSpc>
              <a:spcAft>
                <a:spcPts val="0"/>
              </a:spcAft>
              <a:defRPr/>
            </a:pPr>
            <a:r>
              <a:rPr lang="en-US" sz="2000" dirty="0">
                <a:latin typeface="Arial" panose="020B0604020202020204" pitchFamily="34" charset="0"/>
                <a:cs typeface="Arial" panose="020B0604020202020204" pitchFamily="34" charset="0"/>
              </a:rPr>
              <a:t>Identify heavily connected sub-networks</a:t>
            </a:r>
          </a:p>
          <a:p>
            <a:pPr lvl="2" fontAlgn="auto">
              <a:lnSpc>
                <a:spcPct val="120000"/>
              </a:lnSpc>
              <a:spcAft>
                <a:spcPts val="0"/>
              </a:spcAft>
              <a:buFont typeface="Wingdings" pitchFamily="2" charset="2"/>
              <a:buChar char="ü"/>
              <a:defRPr/>
            </a:pPr>
            <a:r>
              <a:rPr lang="en-US" sz="1600" dirty="0" err="1">
                <a:solidFill>
                  <a:prstClr val="black"/>
                </a:solidFill>
                <a:latin typeface="Arial" panose="020B0604020202020204" pitchFamily="34" charset="0"/>
                <a:cs typeface="Arial" panose="020B0604020202020204" pitchFamily="34" charset="0"/>
              </a:rPr>
              <a:t>Cytoscape</a:t>
            </a:r>
            <a:r>
              <a:rPr lang="en-US" sz="1600" dirty="0">
                <a:solidFill>
                  <a:prstClr val="black"/>
                </a:solidFill>
                <a:latin typeface="Arial" panose="020B0604020202020204" pitchFamily="34" charset="0"/>
                <a:cs typeface="Arial" panose="020B0604020202020204" pitchFamily="34" charset="0"/>
              </a:rPr>
              <a:t>: clusterMaker2 </a:t>
            </a:r>
            <a:r>
              <a:rPr lang="en-US" sz="1600" dirty="0" smtClean="0">
                <a:solidFill>
                  <a:prstClr val="black"/>
                </a:solidFill>
                <a:latin typeface="Arial" panose="020B0604020202020204" pitchFamily="34" charset="0"/>
                <a:cs typeface="Arial" panose="020B0604020202020204" pitchFamily="34" charset="0"/>
              </a:rPr>
              <a:t>app</a:t>
            </a:r>
            <a:endParaRPr lang="en-US" sz="1200" dirty="0">
              <a:latin typeface="Arial" panose="020B0604020202020204" pitchFamily="34" charset="0"/>
              <a:cs typeface="Arial" panose="020B0604020202020204" pitchFamily="34" charset="0"/>
            </a:endParaRPr>
          </a:p>
          <a:p>
            <a:pPr fontAlgn="auto">
              <a:lnSpc>
                <a:spcPct val="120000"/>
              </a:lnSpc>
              <a:spcAft>
                <a:spcPts val="0"/>
              </a:spcAft>
              <a:defRPr/>
            </a:pPr>
            <a:r>
              <a:rPr lang="en-US" sz="2000" dirty="0">
                <a:latin typeface="Arial" panose="020B0604020202020204" pitchFamily="34" charset="0"/>
                <a:cs typeface="Arial" panose="020B0604020202020204" pitchFamily="34" charset="0"/>
              </a:rPr>
              <a:t>Analyze meaningful GO annotation</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BiNGO</a:t>
            </a:r>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app</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3141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tt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2132856"/>
            <a:ext cx="4625106" cy="4005064"/>
          </a:xfrm>
          <a:prstGeom prst="rect">
            <a:avLst/>
          </a:prstGeom>
        </p:spPr>
      </p:pic>
      <p:sp>
        <p:nvSpPr>
          <p:cNvPr id="2" name="TextBox 1"/>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err="1" smtClean="0"/>
              <a:t>Cytoscape</a:t>
            </a:r>
            <a:r>
              <a:rPr lang="en-GB" dirty="0" smtClean="0"/>
              <a:t>: columns and visual styles</a:t>
            </a:r>
            <a:endParaRPr lang="en-GB" dirty="0"/>
          </a:p>
        </p:txBody>
      </p:sp>
      <p:sp>
        <p:nvSpPr>
          <p:cNvPr id="7" name="Line Callout 2 (Accent Bar) 6"/>
          <p:cNvSpPr/>
          <p:nvPr/>
        </p:nvSpPr>
        <p:spPr>
          <a:xfrm flipH="1">
            <a:off x="395535" y="3905923"/>
            <a:ext cx="2116857" cy="1035245"/>
          </a:xfrm>
          <a:prstGeom prst="accentCallout2">
            <a:avLst>
              <a:gd name="adj1" fmla="val 18750"/>
              <a:gd name="adj2" fmla="val -8333"/>
              <a:gd name="adj3" fmla="val 18750"/>
              <a:gd name="adj4" fmla="val -16667"/>
              <a:gd name="adj5" fmla="val -32318"/>
              <a:gd name="adj6" fmla="val -596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400" dirty="0" smtClean="0">
                <a:solidFill>
                  <a:schemeClr val="tx1"/>
                </a:solidFill>
                <a:latin typeface="Arial" panose="020B0604020202020204" pitchFamily="34" charset="0"/>
                <a:cs typeface="Arial" panose="020B0604020202020204" pitchFamily="34" charset="0"/>
              </a:rPr>
              <a:t>Protein name: pp60c-src</a:t>
            </a:r>
          </a:p>
          <a:p>
            <a:pPr algn="r"/>
            <a:r>
              <a:rPr lang="en-GB" sz="1400" dirty="0" smtClean="0">
                <a:solidFill>
                  <a:schemeClr val="tx1"/>
                </a:solidFill>
                <a:latin typeface="Arial" panose="020B0604020202020204" pitchFamily="34" charset="0"/>
                <a:cs typeface="Arial" panose="020B0604020202020204" pitchFamily="34" charset="0"/>
              </a:rPr>
              <a:t>Relative expression value: -3.23</a:t>
            </a:r>
          </a:p>
          <a:p>
            <a:pPr algn="r"/>
            <a:r>
              <a:rPr lang="en-GB" sz="1400" dirty="0" smtClean="0">
                <a:solidFill>
                  <a:schemeClr val="tx1"/>
                </a:solidFill>
                <a:latin typeface="Arial" panose="020B0604020202020204" pitchFamily="34" charset="0"/>
                <a:cs typeface="Arial" panose="020B0604020202020204" pitchFamily="34" charset="0"/>
              </a:rPr>
              <a:t>Organism: human</a:t>
            </a:r>
            <a:endParaRPr lang="en-GB" sz="1400" dirty="0">
              <a:solidFill>
                <a:schemeClr val="tx1"/>
              </a:solidFill>
              <a:latin typeface="Arial" panose="020B0604020202020204" pitchFamily="34" charset="0"/>
              <a:cs typeface="Arial" panose="020B0604020202020204" pitchFamily="34" charset="0"/>
            </a:endParaRPr>
          </a:p>
        </p:txBody>
      </p:sp>
      <p:sp>
        <p:nvSpPr>
          <p:cNvPr id="8" name="TextBox 7"/>
          <p:cNvSpPr txBox="1"/>
          <p:nvPr/>
        </p:nvSpPr>
        <p:spPr>
          <a:xfrm>
            <a:off x="611560" y="3429000"/>
            <a:ext cx="2154757" cy="461665"/>
          </a:xfrm>
          <a:prstGeom prst="rect">
            <a:avLst/>
          </a:prstGeom>
          <a:noFill/>
        </p:spPr>
        <p:txBody>
          <a:bodyPr wrap="none" rtlCol="0">
            <a:spAutoFit/>
          </a:bodyPr>
          <a:lstStyle/>
          <a:p>
            <a:r>
              <a:rPr lang="en-GB" dirty="0" smtClean="0"/>
              <a:t>Node columns</a:t>
            </a:r>
            <a:endParaRPr lang="en-GB" dirty="0"/>
          </a:p>
        </p:txBody>
      </p:sp>
      <p:sp>
        <p:nvSpPr>
          <p:cNvPr id="11" name="Line Callout 2 (Accent Bar) 10"/>
          <p:cNvSpPr/>
          <p:nvPr/>
        </p:nvSpPr>
        <p:spPr>
          <a:xfrm>
            <a:off x="6228184" y="3867781"/>
            <a:ext cx="2808312" cy="1317787"/>
          </a:xfrm>
          <a:prstGeom prst="accentCallout2">
            <a:avLst>
              <a:gd name="adj1" fmla="val 18750"/>
              <a:gd name="adj2" fmla="val -8333"/>
              <a:gd name="adj3" fmla="val 18750"/>
              <a:gd name="adj4" fmla="val -16667"/>
              <a:gd name="adj5" fmla="val 5579"/>
              <a:gd name="adj6" fmla="val -38882"/>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smtClean="0">
                <a:solidFill>
                  <a:schemeClr val="tx1"/>
                </a:solidFill>
                <a:latin typeface="Arial" panose="020B0604020202020204" pitchFamily="34" charset="0"/>
                <a:cs typeface="Arial" panose="020B0604020202020204" pitchFamily="34" charset="0"/>
              </a:rPr>
              <a:t>Interaction detection method: anti-bait </a:t>
            </a:r>
            <a:r>
              <a:rPr lang="en-GB" sz="1400" dirty="0" err="1" smtClean="0">
                <a:solidFill>
                  <a:schemeClr val="tx1"/>
                </a:solidFill>
                <a:latin typeface="Arial" panose="020B0604020202020204" pitchFamily="34" charset="0"/>
                <a:cs typeface="Arial" panose="020B0604020202020204" pitchFamily="34" charset="0"/>
              </a:rPr>
              <a:t>coIP</a:t>
            </a:r>
            <a:endParaRPr lang="en-GB" sz="1400" dirty="0" smtClean="0">
              <a:solidFill>
                <a:schemeClr val="tx1"/>
              </a:solidFill>
              <a:latin typeface="Arial" panose="020B0604020202020204" pitchFamily="34" charset="0"/>
              <a:cs typeface="Arial" panose="020B0604020202020204" pitchFamily="34" charset="0"/>
            </a:endParaRPr>
          </a:p>
          <a:p>
            <a:r>
              <a:rPr lang="en-GB" sz="1400" dirty="0" smtClean="0">
                <a:solidFill>
                  <a:schemeClr val="tx1"/>
                </a:solidFill>
                <a:latin typeface="Arial" panose="020B0604020202020204" pitchFamily="34" charset="0"/>
                <a:cs typeface="Arial" panose="020B0604020202020204" pitchFamily="34" charset="0"/>
              </a:rPr>
              <a:t>Confidence score: 0.24</a:t>
            </a:r>
          </a:p>
          <a:p>
            <a:r>
              <a:rPr lang="en-GB" sz="1400" dirty="0" smtClean="0">
                <a:solidFill>
                  <a:schemeClr val="tx1"/>
                </a:solidFill>
                <a:latin typeface="Arial" panose="020B0604020202020204" pitchFamily="34" charset="0"/>
                <a:cs typeface="Arial" panose="020B0604020202020204" pitchFamily="34" charset="0"/>
              </a:rPr>
              <a:t>Interaction type: physical association</a:t>
            </a:r>
          </a:p>
          <a:p>
            <a:r>
              <a:rPr lang="en-GB" sz="1400" dirty="0" smtClean="0">
                <a:solidFill>
                  <a:schemeClr val="tx1"/>
                </a:solidFill>
                <a:latin typeface="Arial" panose="020B0604020202020204" pitchFamily="34" charset="0"/>
                <a:cs typeface="Arial" panose="020B0604020202020204" pitchFamily="34" charset="0"/>
              </a:rPr>
              <a:t>Database: </a:t>
            </a:r>
            <a:r>
              <a:rPr lang="en-GB" sz="1400" dirty="0" err="1" smtClean="0">
                <a:solidFill>
                  <a:schemeClr val="tx1"/>
                </a:solidFill>
                <a:latin typeface="Arial" panose="020B0604020202020204" pitchFamily="34" charset="0"/>
                <a:cs typeface="Arial" panose="020B0604020202020204" pitchFamily="34" charset="0"/>
              </a:rPr>
              <a:t>IntAct</a:t>
            </a:r>
            <a:endParaRPr lang="en-GB" sz="1400" dirty="0">
              <a:solidFill>
                <a:schemeClr val="tx1"/>
              </a:solidFill>
              <a:latin typeface="Arial" panose="020B0604020202020204" pitchFamily="34" charset="0"/>
              <a:cs typeface="Arial" panose="020B0604020202020204" pitchFamily="34" charset="0"/>
            </a:endParaRPr>
          </a:p>
        </p:txBody>
      </p:sp>
      <p:sp>
        <p:nvSpPr>
          <p:cNvPr id="12" name="TextBox 11"/>
          <p:cNvSpPr txBox="1"/>
          <p:nvPr/>
        </p:nvSpPr>
        <p:spPr>
          <a:xfrm>
            <a:off x="5868144" y="3327375"/>
            <a:ext cx="2137124" cy="461665"/>
          </a:xfrm>
          <a:prstGeom prst="rect">
            <a:avLst/>
          </a:prstGeom>
          <a:noFill/>
        </p:spPr>
        <p:txBody>
          <a:bodyPr wrap="none" rtlCol="0">
            <a:spAutoFit/>
          </a:bodyPr>
          <a:lstStyle/>
          <a:p>
            <a:r>
              <a:rPr lang="en-GB" dirty="0" smtClean="0"/>
              <a:t>Edge columns</a:t>
            </a:r>
            <a:endParaRPr lang="en-GB" dirty="0"/>
          </a:p>
        </p:txBody>
      </p:sp>
      <p:sp>
        <p:nvSpPr>
          <p:cNvPr id="9" name="TextBox 8"/>
          <p:cNvSpPr txBox="1"/>
          <p:nvPr/>
        </p:nvSpPr>
        <p:spPr>
          <a:xfrm>
            <a:off x="179512" y="836712"/>
            <a:ext cx="8712968" cy="100027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GB" sz="1800" dirty="0" smtClean="0"/>
              <a:t>columns hold information about nodes and edges in </a:t>
            </a:r>
            <a:r>
              <a:rPr lang="en-GB" sz="1800" dirty="0" err="1" smtClean="0"/>
              <a:t>Cytoscape</a:t>
            </a:r>
            <a:r>
              <a:rPr lang="en-GB" sz="1800" dirty="0" smtClean="0"/>
              <a:t>.</a:t>
            </a:r>
          </a:p>
          <a:p>
            <a:pPr marL="285750" indent="-285750">
              <a:spcAft>
                <a:spcPts val="600"/>
              </a:spcAft>
              <a:buFont typeface="Arial" panose="020B0604020202020204" pitchFamily="34" charset="0"/>
              <a:buChar char="•"/>
            </a:pPr>
            <a:r>
              <a:rPr lang="en-GB" sz="1800" dirty="0" smtClean="0"/>
              <a:t>They can be used to create and apply visual styles, allowing for visualization of </a:t>
            </a:r>
            <a:r>
              <a:rPr lang="en-GB" sz="1800" dirty="0"/>
              <a:t>complex </a:t>
            </a:r>
            <a:r>
              <a:rPr lang="en-GB" sz="1800" dirty="0" smtClean="0"/>
              <a:t>information. </a:t>
            </a:r>
          </a:p>
        </p:txBody>
      </p:sp>
    </p:spTree>
    <p:extLst>
      <p:ext uri="{BB962C8B-B14F-4D97-AF65-F5344CB8AC3E}">
        <p14:creationId xmlns:p14="http://schemas.microsoft.com/office/powerpoint/2010/main" val="341686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323850" y="115888"/>
            <a:ext cx="8424863" cy="585787"/>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Protein-protein interaction detection methods</a:t>
            </a:r>
          </a:p>
        </p:txBody>
      </p:sp>
      <p:pic>
        <p:nvPicPr>
          <p:cNvPr id="12290" name="Picture 2" descr="An external file that holds a picture, illustration, etc.&#10;Object name is nihms79432f4.jpg Object name is nihms79432f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337" y="620688"/>
            <a:ext cx="6356015" cy="577489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1979712" y="6402814"/>
            <a:ext cx="5184576" cy="338554"/>
          </a:xfrm>
          <a:prstGeom prst="rect">
            <a:avLst/>
          </a:prstGeom>
          <a:noFill/>
        </p:spPr>
        <p:txBody>
          <a:bodyPr wrap="square" rtlCol="0">
            <a:spAutoFit/>
          </a:bodyPr>
          <a:lstStyle/>
          <a:p>
            <a:pPr algn="ctr"/>
            <a:r>
              <a:rPr lang="en-GB" sz="1600" dirty="0" smtClean="0">
                <a:solidFill>
                  <a:schemeClr val="accent1"/>
                </a:solidFill>
              </a:rPr>
              <a:t>Braun et al., Nat Methods, 2008, PMID</a:t>
            </a:r>
            <a:r>
              <a:rPr lang="en-GB" sz="1600" dirty="0">
                <a:solidFill>
                  <a:schemeClr val="accent1"/>
                </a:solidFill>
              </a:rPr>
              <a:t>: </a:t>
            </a:r>
            <a:r>
              <a:rPr lang="en-GB" sz="1600" dirty="0" smtClean="0">
                <a:solidFill>
                  <a:schemeClr val="accent1"/>
                </a:solidFill>
              </a:rPr>
              <a:t>19060903</a:t>
            </a:r>
            <a:r>
              <a:rPr lang="en-GB" sz="1600" dirty="0">
                <a:solidFill>
                  <a:schemeClr val="accent1"/>
                </a:solidFill>
              </a:rPr>
              <a:t>.</a:t>
            </a:r>
          </a:p>
        </p:txBody>
      </p:sp>
    </p:spTree>
    <p:extLst>
      <p:ext uri="{BB962C8B-B14F-4D97-AF65-F5344CB8AC3E}">
        <p14:creationId xmlns:p14="http://schemas.microsoft.com/office/powerpoint/2010/main" val="122985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ttr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472" y="2008148"/>
            <a:ext cx="4896544" cy="4240112"/>
          </a:xfrm>
          <a:prstGeom prst="rect">
            <a:avLst/>
          </a:prstGeom>
        </p:spPr>
      </p:pic>
      <p:sp>
        <p:nvSpPr>
          <p:cNvPr id="2" name="TextBox 1"/>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err="1" smtClean="0"/>
              <a:t>Cytoscape</a:t>
            </a:r>
            <a:r>
              <a:rPr lang="en-GB" dirty="0" smtClean="0"/>
              <a:t>: columns and visual styles</a:t>
            </a:r>
            <a:endParaRPr lang="en-GB" dirty="0"/>
          </a:p>
        </p:txBody>
      </p:sp>
      <p:sp>
        <p:nvSpPr>
          <p:cNvPr id="7" name="Line Callout 2 (Accent Bar) 6"/>
          <p:cNvSpPr/>
          <p:nvPr/>
        </p:nvSpPr>
        <p:spPr>
          <a:xfrm flipH="1">
            <a:off x="95280" y="4025228"/>
            <a:ext cx="2260872" cy="1059956"/>
          </a:xfrm>
          <a:prstGeom prst="accentCallout2">
            <a:avLst>
              <a:gd name="adj1" fmla="val 18750"/>
              <a:gd name="adj2" fmla="val -8333"/>
              <a:gd name="adj3" fmla="val 18750"/>
              <a:gd name="adj4" fmla="val -16667"/>
              <a:gd name="adj5" fmla="val -37243"/>
              <a:gd name="adj6" fmla="val -5587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400" dirty="0" smtClean="0">
                <a:solidFill>
                  <a:schemeClr val="tx1"/>
                </a:solidFill>
                <a:latin typeface="Arial" panose="020B0604020202020204" pitchFamily="34" charset="0"/>
                <a:cs typeface="Arial" panose="020B0604020202020204" pitchFamily="34" charset="0"/>
              </a:rPr>
              <a:t>Label: Protein name</a:t>
            </a:r>
          </a:p>
          <a:p>
            <a:pPr algn="r"/>
            <a:r>
              <a:rPr lang="en-GB" sz="1400" dirty="0" smtClean="0">
                <a:solidFill>
                  <a:schemeClr val="tx1"/>
                </a:solidFill>
                <a:latin typeface="Arial" panose="020B0604020202020204" pitchFamily="34" charset="0"/>
                <a:cs typeface="Arial" panose="020B0604020202020204" pitchFamily="34" charset="0"/>
              </a:rPr>
              <a:t>Colour: Relative expression value</a:t>
            </a:r>
          </a:p>
          <a:p>
            <a:pPr algn="r"/>
            <a:r>
              <a:rPr lang="en-GB" sz="1400" dirty="0" smtClean="0">
                <a:solidFill>
                  <a:schemeClr val="tx1"/>
                </a:solidFill>
                <a:latin typeface="Arial" panose="020B0604020202020204" pitchFamily="34" charset="0"/>
                <a:cs typeface="Arial" panose="020B0604020202020204" pitchFamily="34" charset="0"/>
              </a:rPr>
              <a:t>Size: Seed yes/no</a:t>
            </a:r>
          </a:p>
          <a:p>
            <a:pPr algn="r"/>
            <a:r>
              <a:rPr lang="en-GB" sz="1400" dirty="0" smtClean="0">
                <a:solidFill>
                  <a:schemeClr val="tx1"/>
                </a:solidFill>
                <a:latin typeface="Arial" panose="020B0604020202020204" pitchFamily="34" charset="0"/>
                <a:cs typeface="Arial" panose="020B0604020202020204" pitchFamily="34" charset="0"/>
              </a:rPr>
              <a:t>Border: Protein family</a:t>
            </a:r>
            <a:endParaRPr lang="en-GB" sz="1400" dirty="0">
              <a:solidFill>
                <a:schemeClr val="tx1"/>
              </a:solidFill>
              <a:latin typeface="Arial" panose="020B0604020202020204" pitchFamily="34" charset="0"/>
              <a:cs typeface="Arial" panose="020B0604020202020204" pitchFamily="34" charset="0"/>
            </a:endParaRPr>
          </a:p>
        </p:txBody>
      </p:sp>
      <p:sp>
        <p:nvSpPr>
          <p:cNvPr id="8" name="TextBox 7"/>
          <p:cNvSpPr txBox="1"/>
          <p:nvPr/>
        </p:nvSpPr>
        <p:spPr>
          <a:xfrm>
            <a:off x="467544" y="3563563"/>
            <a:ext cx="2154757" cy="461665"/>
          </a:xfrm>
          <a:prstGeom prst="rect">
            <a:avLst/>
          </a:prstGeom>
          <a:noFill/>
        </p:spPr>
        <p:txBody>
          <a:bodyPr wrap="none" rtlCol="0">
            <a:spAutoFit/>
          </a:bodyPr>
          <a:lstStyle/>
          <a:p>
            <a:r>
              <a:rPr lang="en-GB" dirty="0" smtClean="0"/>
              <a:t>Node columns</a:t>
            </a:r>
            <a:endParaRPr lang="en-GB" dirty="0"/>
          </a:p>
        </p:txBody>
      </p:sp>
      <p:sp>
        <p:nvSpPr>
          <p:cNvPr id="11" name="Line Callout 2 (Accent Bar) 10"/>
          <p:cNvSpPr/>
          <p:nvPr/>
        </p:nvSpPr>
        <p:spPr>
          <a:xfrm>
            <a:off x="6444208" y="4871593"/>
            <a:ext cx="2736304" cy="597707"/>
          </a:xfrm>
          <a:prstGeom prst="accentCallout2">
            <a:avLst>
              <a:gd name="adj1" fmla="val 24578"/>
              <a:gd name="adj2" fmla="val -1968"/>
              <a:gd name="adj3" fmla="val 18750"/>
              <a:gd name="adj4" fmla="val -16667"/>
              <a:gd name="adj5" fmla="val 12727"/>
              <a:gd name="adj6" fmla="val -43074"/>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smtClean="0">
                <a:solidFill>
                  <a:schemeClr val="tx1"/>
                </a:solidFill>
                <a:latin typeface="Arial" panose="020B0604020202020204" pitchFamily="34" charset="0"/>
                <a:cs typeface="Arial" panose="020B0604020202020204" pitchFamily="34" charset="0"/>
              </a:rPr>
              <a:t>Label: Interaction detection method</a:t>
            </a:r>
          </a:p>
          <a:p>
            <a:r>
              <a:rPr lang="en-GB" sz="1400" dirty="0" smtClean="0">
                <a:solidFill>
                  <a:schemeClr val="tx1"/>
                </a:solidFill>
                <a:latin typeface="Arial" panose="020B0604020202020204" pitchFamily="34" charset="0"/>
                <a:cs typeface="Arial" panose="020B0604020202020204" pitchFamily="34" charset="0"/>
              </a:rPr>
              <a:t>Colour: Interaction type</a:t>
            </a:r>
            <a:endParaRPr lang="en-GB" sz="1400" dirty="0">
              <a:solidFill>
                <a:schemeClr val="tx1"/>
              </a:solidFill>
              <a:latin typeface="Arial" panose="020B0604020202020204" pitchFamily="34" charset="0"/>
              <a:cs typeface="Arial" panose="020B0604020202020204" pitchFamily="34" charset="0"/>
            </a:endParaRPr>
          </a:p>
        </p:txBody>
      </p:sp>
      <p:sp>
        <p:nvSpPr>
          <p:cNvPr id="12" name="TextBox 11"/>
          <p:cNvSpPr txBox="1"/>
          <p:nvPr/>
        </p:nvSpPr>
        <p:spPr>
          <a:xfrm>
            <a:off x="6276958" y="4397100"/>
            <a:ext cx="2137124" cy="461665"/>
          </a:xfrm>
          <a:prstGeom prst="rect">
            <a:avLst/>
          </a:prstGeom>
          <a:noFill/>
        </p:spPr>
        <p:txBody>
          <a:bodyPr wrap="none" rtlCol="0">
            <a:spAutoFit/>
          </a:bodyPr>
          <a:lstStyle/>
          <a:p>
            <a:r>
              <a:rPr lang="en-GB" dirty="0" smtClean="0"/>
              <a:t>Edge columns</a:t>
            </a:r>
            <a:endParaRPr lang="en-GB" dirty="0"/>
          </a:p>
        </p:txBody>
      </p:sp>
      <p:sp>
        <p:nvSpPr>
          <p:cNvPr id="3" name="TextBox 2"/>
          <p:cNvSpPr txBox="1"/>
          <p:nvPr/>
        </p:nvSpPr>
        <p:spPr>
          <a:xfrm>
            <a:off x="1455395" y="1036977"/>
            <a:ext cx="6552728" cy="830997"/>
          </a:xfrm>
          <a:prstGeom prst="rect">
            <a:avLst/>
          </a:prstGeom>
          <a:noFill/>
        </p:spPr>
        <p:txBody>
          <a:bodyPr wrap="square" rtlCol="0">
            <a:spAutoFit/>
          </a:bodyPr>
          <a:lstStyle/>
          <a:p>
            <a:pPr algn="ctr"/>
            <a:r>
              <a:rPr lang="en-GB" b="1" dirty="0" smtClean="0"/>
              <a:t>Network after application of a visual style based on its columns</a:t>
            </a:r>
            <a:endParaRPr lang="en-GB" b="1" dirty="0"/>
          </a:p>
        </p:txBody>
      </p:sp>
    </p:spTree>
    <p:extLst>
      <p:ext uri="{BB962C8B-B14F-4D97-AF65-F5344CB8AC3E}">
        <p14:creationId xmlns:p14="http://schemas.microsoft.com/office/powerpoint/2010/main" val="55036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Table panel: nodes</a:t>
            </a:r>
            <a:endParaRPr lang="en-GB" dirty="0"/>
          </a:p>
        </p:txBody>
      </p:sp>
      <p:pic>
        <p:nvPicPr>
          <p:cNvPr id="2" name="Picture 1"/>
          <p:cNvPicPr>
            <a:picLocks noChangeAspect="1"/>
          </p:cNvPicPr>
          <p:nvPr/>
        </p:nvPicPr>
        <p:blipFill>
          <a:blip r:embed="rId2"/>
          <a:stretch>
            <a:fillRect/>
          </a:stretch>
        </p:blipFill>
        <p:spPr>
          <a:xfrm>
            <a:off x="90067" y="825498"/>
            <a:ext cx="8946429" cy="5372509"/>
          </a:xfrm>
          <a:prstGeom prst="rect">
            <a:avLst/>
          </a:prstGeom>
        </p:spPr>
      </p:pic>
      <p:sp>
        <p:nvSpPr>
          <p:cNvPr id="3" name="Rectangle 2"/>
          <p:cNvSpPr/>
          <p:nvPr/>
        </p:nvSpPr>
        <p:spPr>
          <a:xfrm>
            <a:off x="1619672" y="3888258"/>
            <a:ext cx="7344816" cy="191700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72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7504" y="836711"/>
            <a:ext cx="8928992" cy="5344983"/>
          </a:xfrm>
          <a:prstGeom prst="rect">
            <a:avLst/>
          </a:prstGeom>
        </p:spPr>
      </p:pic>
      <p:sp>
        <p:nvSpPr>
          <p:cNvPr id="13" name="TextBox 12"/>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Table panel: edges</a:t>
            </a:r>
            <a:endParaRPr lang="en-GB" dirty="0"/>
          </a:p>
        </p:txBody>
      </p:sp>
      <p:sp>
        <p:nvSpPr>
          <p:cNvPr id="3" name="Rectangle 2"/>
          <p:cNvSpPr/>
          <p:nvPr/>
        </p:nvSpPr>
        <p:spPr>
          <a:xfrm>
            <a:off x="1619672" y="3888258"/>
            <a:ext cx="7344816" cy="191700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1262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Using </a:t>
            </a:r>
            <a:r>
              <a:rPr lang="en-GB" dirty="0" smtClean="0"/>
              <a:t>selection / filters</a:t>
            </a:r>
            <a:endParaRPr lang="en-GB" dirty="0"/>
          </a:p>
        </p:txBody>
      </p:sp>
      <p:sp>
        <p:nvSpPr>
          <p:cNvPr id="5" name="TextBox 6"/>
          <p:cNvSpPr txBox="1">
            <a:spLocks noChangeArrowheads="1"/>
          </p:cNvSpPr>
          <p:nvPr/>
        </p:nvSpPr>
        <p:spPr bwMode="auto">
          <a:xfrm>
            <a:off x="1475656" y="1412776"/>
            <a:ext cx="63367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algn="ctr"/>
            <a:r>
              <a:rPr lang="en-US" sz="2800" dirty="0" smtClean="0">
                <a:cs typeface="Arial" panose="020B0604020202020204" pitchFamily="34" charset="0"/>
              </a:rPr>
              <a:t>In ‘Control Panel’ go to the ‘Select’ tab</a:t>
            </a:r>
            <a:endParaRPr lang="en-US" sz="2800" dirty="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2143695" y="2648684"/>
            <a:ext cx="5000625" cy="1924050"/>
          </a:xfrm>
          <a:prstGeom prst="rect">
            <a:avLst/>
          </a:prstGeom>
        </p:spPr>
      </p:pic>
    </p:spTree>
    <p:extLst>
      <p:ext uri="{BB962C8B-B14F-4D97-AF65-F5344CB8AC3E}">
        <p14:creationId xmlns:p14="http://schemas.microsoft.com/office/powerpoint/2010/main" val="404009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9512" y="1484784"/>
            <a:ext cx="6400800" cy="5229225"/>
          </a:xfrm>
          <a:prstGeom prst="rect">
            <a:avLst/>
          </a:prstGeom>
        </p:spPr>
      </p:pic>
      <p:sp>
        <p:nvSpPr>
          <p:cNvPr id="13" name="TextBox 12"/>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Using </a:t>
            </a:r>
            <a:r>
              <a:rPr lang="en-GB" dirty="0" smtClean="0"/>
              <a:t>selection / filters</a:t>
            </a:r>
            <a:endParaRPr lang="en-GB" dirty="0"/>
          </a:p>
        </p:txBody>
      </p:sp>
      <p:pic>
        <p:nvPicPr>
          <p:cNvPr id="2" name="Picture 1"/>
          <p:cNvPicPr>
            <a:picLocks noChangeAspect="1"/>
          </p:cNvPicPr>
          <p:nvPr/>
        </p:nvPicPr>
        <p:blipFill>
          <a:blip r:embed="rId3"/>
          <a:stretch>
            <a:fillRect/>
          </a:stretch>
        </p:blipFill>
        <p:spPr>
          <a:xfrm>
            <a:off x="4427984" y="908720"/>
            <a:ext cx="4448175" cy="1733550"/>
          </a:xfrm>
          <a:prstGeom prst="rect">
            <a:avLst/>
          </a:prstGeom>
        </p:spPr>
      </p:pic>
    </p:spTree>
    <p:extLst>
      <p:ext uri="{BB962C8B-B14F-4D97-AF65-F5344CB8AC3E}">
        <p14:creationId xmlns:p14="http://schemas.microsoft.com/office/powerpoint/2010/main" val="108788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8786" y="1043098"/>
            <a:ext cx="1246427" cy="1245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10"/>
          <p:cNvSpPr txBox="1"/>
          <p:nvPr/>
        </p:nvSpPr>
        <p:spPr>
          <a:xfrm>
            <a:off x="755576" y="3083476"/>
            <a:ext cx="7629334" cy="1200328"/>
          </a:xfrm>
          <a:prstGeom prst="rect">
            <a:avLst/>
          </a:prstGeom>
          <a:noFill/>
        </p:spPr>
        <p:txBody>
          <a:bodyPr wrap="square" rtlCol="0">
            <a:spAutoFit/>
          </a:bodyPr>
          <a:lstStyle/>
          <a:p>
            <a:pPr algn="ctr"/>
            <a:r>
              <a:rPr lang="en-GB" dirty="0">
                <a:ea typeface="Times New Roman"/>
                <a:cs typeface="Arial" panose="020B0604020202020204" pitchFamily="34" charset="0"/>
              </a:rPr>
              <a:t>Use edge </a:t>
            </a:r>
            <a:r>
              <a:rPr lang="en-GB" dirty="0" smtClean="0">
                <a:ea typeface="Times New Roman"/>
                <a:cs typeface="Arial" panose="020B0604020202020204" pitchFamily="34" charset="0"/>
              </a:rPr>
              <a:t>columns </a:t>
            </a:r>
            <a:r>
              <a:rPr lang="en-GB" dirty="0">
                <a:ea typeface="Times New Roman"/>
                <a:cs typeface="Arial" panose="020B0604020202020204" pitchFamily="34" charset="0"/>
              </a:rPr>
              <a:t>to create a network in which all the interactions have been found </a:t>
            </a:r>
            <a:r>
              <a:rPr lang="en-GB" dirty="0" smtClean="0">
                <a:ea typeface="Times New Roman"/>
                <a:cs typeface="Arial" panose="020B0604020202020204" pitchFamily="34" charset="0"/>
              </a:rPr>
              <a:t>using the ‘two hybrid’ interaction detection method.</a:t>
            </a:r>
            <a:endParaRPr lang="en-GB" sz="2800" dirty="0">
              <a:effectLst/>
              <a:ea typeface="Times New Roman"/>
              <a:cs typeface="Arial" panose="020B0604020202020204" pitchFamily="34" charset="0"/>
            </a:endParaRPr>
          </a:p>
        </p:txBody>
      </p:sp>
    </p:spTree>
    <p:extLst>
      <p:ext uri="{BB962C8B-B14F-4D97-AF65-F5344CB8AC3E}">
        <p14:creationId xmlns:p14="http://schemas.microsoft.com/office/powerpoint/2010/main" val="263752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115888"/>
            <a:ext cx="8229600" cy="1143000"/>
          </a:xfrm>
        </p:spPr>
        <p:txBody>
          <a:bodyPr/>
          <a:lstStyle/>
          <a:p>
            <a:pPr eaLnBrk="1" hangingPunct="1"/>
            <a:r>
              <a:rPr lang="en-US" dirty="0" smtClean="0">
                <a:latin typeface="Arial" panose="020B0604020202020204" pitchFamily="34" charset="0"/>
                <a:cs typeface="Arial" panose="020B0604020202020204" pitchFamily="34" charset="0"/>
              </a:rPr>
              <a:t>Workflow</a:t>
            </a:r>
          </a:p>
        </p:txBody>
      </p:sp>
      <p:sp>
        <p:nvSpPr>
          <p:cNvPr id="3" name="Content Placeholder 2"/>
          <p:cNvSpPr>
            <a:spLocks noGrp="1"/>
          </p:cNvSpPr>
          <p:nvPr>
            <p:ph idx="1"/>
          </p:nvPr>
        </p:nvSpPr>
        <p:spPr>
          <a:xfrm>
            <a:off x="457200" y="1348380"/>
            <a:ext cx="8229600" cy="4525963"/>
          </a:xfrm>
        </p:spPr>
        <p:txBody>
          <a:bodyPr rtlCol="0">
            <a:noAutofit/>
          </a:bodyPr>
          <a:lstStyle/>
          <a:p>
            <a:pPr eaLnBrk="1" fontAlgn="auto" hangingPunct="1">
              <a:lnSpc>
                <a:spcPct val="120000"/>
              </a:lnSpc>
              <a:spcAft>
                <a:spcPts val="0"/>
              </a:spcAft>
              <a:defRPr/>
            </a:pPr>
            <a:r>
              <a:rPr lang="en-US" sz="2000" dirty="0">
                <a:latin typeface="Arial" panose="020B0604020202020204" pitchFamily="34" charset="0"/>
                <a:cs typeface="Arial" panose="020B0604020202020204" pitchFamily="34" charset="0"/>
              </a:rPr>
              <a:t>Obtain protein-protein interactions</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PSICQUIC-based interaction import client in </a:t>
            </a: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a:latin typeface="Arial" panose="020B0604020202020204" pitchFamily="34" charset="0"/>
                <a:cs typeface="Arial" panose="020B0604020202020204" pitchFamily="34" charset="0"/>
              </a:rPr>
              <a:t>Visualize network</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a:solidFill>
                  <a:srgbClr val="FF0000"/>
                </a:solidFill>
                <a:latin typeface="Arial" panose="020B0604020202020204" pitchFamily="34" charset="0"/>
                <a:cs typeface="Arial" panose="020B0604020202020204" pitchFamily="34" charset="0"/>
              </a:rPr>
              <a:t>Basic network analysis</a:t>
            </a:r>
          </a:p>
          <a:p>
            <a:pPr lvl="1" fontAlgn="auto">
              <a:lnSpc>
                <a:spcPct val="120000"/>
              </a:lnSpc>
              <a:spcAft>
                <a:spcPts val="0"/>
              </a:spcAft>
              <a:defRPr/>
            </a:pPr>
            <a:r>
              <a:rPr lang="en-US" sz="1800" dirty="0">
                <a:latin typeface="Arial" panose="020B0604020202020204" pitchFamily="34" charset="0"/>
                <a:cs typeface="Arial" panose="020B0604020202020204" pitchFamily="34" charset="0"/>
              </a:rPr>
              <a:t>Filtering your network based on columns</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r>
              <a:rPr lang="en-US" sz="1600" dirty="0">
                <a:latin typeface="Arial" panose="020B0604020202020204" pitchFamily="34" charset="0"/>
                <a:cs typeface="Arial" panose="020B0604020202020204" pitchFamily="34" charset="0"/>
              </a:rPr>
              <a:t>: Using filters</a:t>
            </a:r>
          </a:p>
          <a:p>
            <a:pPr lvl="1" fontAlgn="auto">
              <a:lnSpc>
                <a:spcPct val="120000"/>
              </a:lnSpc>
              <a:spcAft>
                <a:spcPts val="0"/>
              </a:spcAft>
              <a:defRPr/>
            </a:pPr>
            <a:r>
              <a:rPr lang="en-US" sz="1800" dirty="0">
                <a:solidFill>
                  <a:srgbClr val="FF0000"/>
                </a:solidFill>
                <a:latin typeface="Arial" panose="020B0604020202020204" pitchFamily="34" charset="0"/>
                <a:cs typeface="Arial" panose="020B0604020202020204" pitchFamily="34" charset="0"/>
              </a:rPr>
              <a:t>Integrate quantitative proteomics information in the network</a:t>
            </a:r>
          </a:p>
          <a:p>
            <a:pPr lvl="2" fontAlgn="auto">
              <a:lnSpc>
                <a:spcPct val="120000"/>
              </a:lnSpc>
              <a:spcAft>
                <a:spcPts val="0"/>
              </a:spcAft>
              <a:buFont typeface="Wingdings" pitchFamily="2" charset="2"/>
              <a:buChar char="ü"/>
              <a:defRPr/>
            </a:pPr>
            <a:r>
              <a:rPr lang="en-US" sz="1600" dirty="0" err="1">
                <a:solidFill>
                  <a:srgbClr val="FF0000"/>
                </a:solidFill>
                <a:latin typeface="Arial" panose="020B0604020202020204" pitchFamily="34" charset="0"/>
                <a:cs typeface="Arial" panose="020B0604020202020204" pitchFamily="34" charset="0"/>
              </a:rPr>
              <a:t>Cytoscape</a:t>
            </a:r>
            <a:r>
              <a:rPr lang="en-US" sz="1600" dirty="0">
                <a:solidFill>
                  <a:srgbClr val="FF0000"/>
                </a:solidFill>
                <a:latin typeface="Arial" panose="020B0604020202020204" pitchFamily="34" charset="0"/>
                <a:cs typeface="Arial" panose="020B0604020202020204" pitchFamily="34" charset="0"/>
              </a:rPr>
              <a:t>: Load columns</a:t>
            </a:r>
          </a:p>
          <a:p>
            <a:pPr fontAlgn="auto">
              <a:lnSpc>
                <a:spcPct val="120000"/>
              </a:lnSpc>
              <a:spcAft>
                <a:spcPts val="0"/>
              </a:spcAft>
              <a:defRPr/>
            </a:pPr>
            <a:r>
              <a:rPr lang="en-US" sz="2000" dirty="0">
                <a:latin typeface="Arial" panose="020B0604020202020204" pitchFamily="34" charset="0"/>
                <a:cs typeface="Arial" panose="020B0604020202020204" pitchFamily="34" charset="0"/>
              </a:rPr>
              <a:t>Identify heavily connected sub-networks</a:t>
            </a:r>
          </a:p>
          <a:p>
            <a:pPr lvl="2" fontAlgn="auto">
              <a:lnSpc>
                <a:spcPct val="120000"/>
              </a:lnSpc>
              <a:spcAft>
                <a:spcPts val="0"/>
              </a:spcAft>
              <a:buFont typeface="Wingdings" pitchFamily="2" charset="2"/>
              <a:buChar char="ü"/>
              <a:defRPr/>
            </a:pPr>
            <a:r>
              <a:rPr lang="en-US" sz="1600" dirty="0" err="1">
                <a:solidFill>
                  <a:prstClr val="black"/>
                </a:solidFill>
                <a:latin typeface="Arial" panose="020B0604020202020204" pitchFamily="34" charset="0"/>
                <a:cs typeface="Arial" panose="020B0604020202020204" pitchFamily="34" charset="0"/>
              </a:rPr>
              <a:t>Cytoscape</a:t>
            </a:r>
            <a:r>
              <a:rPr lang="en-US" sz="1600" dirty="0">
                <a:solidFill>
                  <a:prstClr val="black"/>
                </a:solidFill>
                <a:latin typeface="Arial" panose="020B0604020202020204" pitchFamily="34" charset="0"/>
                <a:cs typeface="Arial" panose="020B0604020202020204" pitchFamily="34" charset="0"/>
              </a:rPr>
              <a:t>: clusterMaker2 </a:t>
            </a:r>
            <a:r>
              <a:rPr lang="en-US" sz="1600" dirty="0" smtClean="0">
                <a:solidFill>
                  <a:prstClr val="black"/>
                </a:solidFill>
                <a:latin typeface="Arial" panose="020B0604020202020204" pitchFamily="34" charset="0"/>
                <a:cs typeface="Arial" panose="020B0604020202020204" pitchFamily="34" charset="0"/>
              </a:rPr>
              <a:t>app</a:t>
            </a:r>
            <a:endParaRPr lang="en-US" sz="1200" dirty="0">
              <a:latin typeface="Arial" panose="020B0604020202020204" pitchFamily="34" charset="0"/>
              <a:cs typeface="Arial" panose="020B0604020202020204" pitchFamily="34" charset="0"/>
            </a:endParaRPr>
          </a:p>
          <a:p>
            <a:pPr fontAlgn="auto">
              <a:lnSpc>
                <a:spcPct val="120000"/>
              </a:lnSpc>
              <a:spcAft>
                <a:spcPts val="0"/>
              </a:spcAft>
              <a:defRPr/>
            </a:pPr>
            <a:r>
              <a:rPr lang="en-US" sz="2000" dirty="0">
                <a:latin typeface="Arial" panose="020B0604020202020204" pitchFamily="34" charset="0"/>
                <a:cs typeface="Arial" panose="020B0604020202020204" pitchFamily="34" charset="0"/>
              </a:rPr>
              <a:t>Analyze meaningful GO annotation</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BiNGO</a:t>
            </a:r>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app</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940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Our dataset: </a:t>
            </a:r>
            <a:r>
              <a:rPr lang="en-GB" dirty="0" smtClean="0"/>
              <a:t>columns </a:t>
            </a:r>
            <a:r>
              <a:rPr lang="en-GB" dirty="0"/>
              <a:t>table</a:t>
            </a:r>
          </a:p>
        </p:txBody>
      </p:sp>
      <p:sp>
        <p:nvSpPr>
          <p:cNvPr id="2" name="TextBox 1"/>
          <p:cNvSpPr txBox="1"/>
          <p:nvPr/>
        </p:nvSpPr>
        <p:spPr>
          <a:xfrm>
            <a:off x="971600" y="908720"/>
            <a:ext cx="3180230" cy="461665"/>
          </a:xfrm>
          <a:prstGeom prst="rect">
            <a:avLst/>
          </a:prstGeom>
          <a:noFill/>
        </p:spPr>
        <p:txBody>
          <a:bodyPr wrap="none" rtlCol="0">
            <a:spAutoFit/>
          </a:bodyPr>
          <a:lstStyle/>
          <a:p>
            <a:r>
              <a:rPr lang="en-GB" dirty="0" smtClean="0">
                <a:cs typeface="Arial" panose="020B0604020202020204" pitchFamily="34" charset="0"/>
              </a:rPr>
              <a:t>Table2_formatted.xlsx</a:t>
            </a:r>
            <a:endParaRPr lang="en-GB" dirty="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44267" y="1700808"/>
            <a:ext cx="9065680" cy="3744416"/>
          </a:xfrm>
          <a:prstGeom prst="rect">
            <a:avLst/>
          </a:prstGeom>
        </p:spPr>
      </p:pic>
    </p:spTree>
    <p:extLst>
      <p:ext uri="{BB962C8B-B14F-4D97-AF65-F5344CB8AC3E}">
        <p14:creationId xmlns:p14="http://schemas.microsoft.com/office/powerpoint/2010/main" val="388202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Importing </a:t>
            </a:r>
            <a:r>
              <a:rPr lang="en-GB" dirty="0" smtClean="0"/>
              <a:t>columns </a:t>
            </a:r>
            <a:r>
              <a:rPr lang="en-GB" dirty="0"/>
              <a:t>to Cytoscape</a:t>
            </a:r>
          </a:p>
        </p:txBody>
      </p:sp>
      <p:sp>
        <p:nvSpPr>
          <p:cNvPr id="4" name="TextBox 6"/>
          <p:cNvSpPr txBox="1">
            <a:spLocks noChangeArrowheads="1"/>
          </p:cNvSpPr>
          <p:nvPr/>
        </p:nvSpPr>
        <p:spPr bwMode="auto">
          <a:xfrm>
            <a:off x="432099" y="980728"/>
            <a:ext cx="82443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dirty="0">
                <a:cs typeface="Arial" panose="020B0604020202020204" pitchFamily="34" charset="0"/>
              </a:rPr>
              <a:t>File </a:t>
            </a:r>
            <a:r>
              <a:rPr lang="en-US" dirty="0">
                <a:cs typeface="Arial" panose="020B0604020202020204" pitchFamily="34" charset="0"/>
                <a:sym typeface="Wingdings" pitchFamily="2" charset="2"/>
              </a:rPr>
              <a:t> </a:t>
            </a:r>
            <a:r>
              <a:rPr lang="en-US" dirty="0" smtClean="0">
                <a:cs typeface="Arial" panose="020B0604020202020204" pitchFamily="34" charset="0"/>
                <a:sym typeface="Wingdings" pitchFamily="2" charset="2"/>
              </a:rPr>
              <a:t>Import </a:t>
            </a:r>
            <a:r>
              <a:rPr lang="en-US" dirty="0">
                <a:cs typeface="Arial" panose="020B0604020202020204" pitchFamily="34" charset="0"/>
                <a:sym typeface="Wingdings" pitchFamily="2" charset="2"/>
              </a:rPr>
              <a:t> Table  </a:t>
            </a:r>
            <a:r>
              <a:rPr lang="en-US" dirty="0" smtClean="0">
                <a:cs typeface="Arial" panose="020B0604020202020204" pitchFamily="34" charset="0"/>
                <a:sym typeface="Wingdings" pitchFamily="2" charset="2"/>
              </a:rPr>
              <a:t>File…</a:t>
            </a:r>
            <a:endParaRPr lang="en-US" dirty="0">
              <a:cs typeface="Arial" panose="020B0604020202020204" pitchFamily="34"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257742" y="1695797"/>
            <a:ext cx="4474498" cy="5024799"/>
          </a:xfrm>
          <a:prstGeom prst="rect">
            <a:avLst/>
          </a:prstGeom>
          <a:ln>
            <a:solidFill>
              <a:schemeClr val="accent1"/>
            </a:solidFill>
          </a:ln>
        </p:spPr>
      </p:pic>
    </p:spTree>
    <p:extLst>
      <p:ext uri="{BB962C8B-B14F-4D97-AF65-F5344CB8AC3E}">
        <p14:creationId xmlns:p14="http://schemas.microsoft.com/office/powerpoint/2010/main" val="265927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8786" y="548680"/>
            <a:ext cx="1246427" cy="1245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10"/>
          <p:cNvSpPr txBox="1"/>
          <p:nvPr/>
        </p:nvSpPr>
        <p:spPr>
          <a:xfrm>
            <a:off x="755576" y="2348880"/>
            <a:ext cx="7629334" cy="3785652"/>
          </a:xfrm>
          <a:prstGeom prst="rect">
            <a:avLst/>
          </a:prstGeom>
          <a:noFill/>
        </p:spPr>
        <p:txBody>
          <a:bodyPr wrap="square" rtlCol="0">
            <a:spAutoFit/>
          </a:bodyPr>
          <a:lstStyle/>
          <a:p>
            <a:pPr algn="ctr"/>
            <a:r>
              <a:rPr lang="en-GB" dirty="0">
                <a:ea typeface="Times New Roman"/>
                <a:cs typeface="Arial" panose="020B0604020202020204" pitchFamily="34" charset="0"/>
              </a:rPr>
              <a:t>Try to create a sub-network to see how the proteins that are over-represented after 12 hours of treatment with 30 µg/ml of MWCNTs are connected. </a:t>
            </a:r>
            <a:endParaRPr lang="en-GB" dirty="0" smtClean="0">
              <a:ea typeface="Times New Roman"/>
              <a:cs typeface="Arial" panose="020B0604020202020204" pitchFamily="34" charset="0"/>
            </a:endParaRPr>
          </a:p>
          <a:p>
            <a:pPr algn="ctr"/>
            <a:endParaRPr lang="en-GB" dirty="0" smtClean="0">
              <a:ea typeface="Times New Roman"/>
              <a:cs typeface="Arial" panose="020B0604020202020204" pitchFamily="34" charset="0"/>
            </a:endParaRPr>
          </a:p>
          <a:p>
            <a:pPr algn="ctr"/>
            <a:r>
              <a:rPr lang="en-GB" dirty="0" smtClean="0">
                <a:ea typeface="Times New Roman"/>
                <a:cs typeface="Arial" panose="020B0604020202020204" pitchFamily="34" charset="0"/>
              </a:rPr>
              <a:t>Make </a:t>
            </a:r>
            <a:r>
              <a:rPr lang="en-GB" dirty="0">
                <a:ea typeface="Times New Roman"/>
                <a:cs typeface="Arial" panose="020B0604020202020204" pitchFamily="34" charset="0"/>
              </a:rPr>
              <a:t>use of filters and the ‘Create new networks for selected nodes, all edges’ function. </a:t>
            </a:r>
            <a:endParaRPr lang="en-GB" dirty="0" smtClean="0">
              <a:ea typeface="Times New Roman"/>
              <a:cs typeface="Arial" panose="020B0604020202020204" pitchFamily="34" charset="0"/>
            </a:endParaRPr>
          </a:p>
          <a:p>
            <a:pPr algn="ctr"/>
            <a:endParaRPr lang="en-GB" dirty="0" smtClean="0">
              <a:ea typeface="Times New Roman"/>
              <a:cs typeface="Arial" panose="020B0604020202020204" pitchFamily="34" charset="0"/>
            </a:endParaRPr>
          </a:p>
          <a:p>
            <a:pPr algn="ctr"/>
            <a:r>
              <a:rPr lang="en-GB" dirty="0" smtClean="0">
                <a:ea typeface="Times New Roman"/>
                <a:cs typeface="Arial" panose="020B0604020202020204" pitchFamily="34" charset="0"/>
              </a:rPr>
              <a:t>Try </a:t>
            </a:r>
            <a:r>
              <a:rPr lang="en-GB" dirty="0">
                <a:ea typeface="Times New Roman"/>
                <a:cs typeface="Arial" panose="020B0604020202020204" pitchFamily="34" charset="0"/>
              </a:rPr>
              <a:t>first picking only those protein for which you can find values and then try again creating a network including their 1st-level interacting partners. </a:t>
            </a:r>
            <a:endParaRPr lang="en-GB" sz="2800" dirty="0">
              <a:effectLst/>
              <a:ea typeface="Times New Roman"/>
              <a:cs typeface="Arial" panose="020B0604020202020204" pitchFamily="34" charset="0"/>
            </a:endParaRPr>
          </a:p>
        </p:txBody>
      </p:sp>
    </p:spTree>
    <p:extLst>
      <p:ext uri="{BB962C8B-B14F-4D97-AF65-F5344CB8AC3E}">
        <p14:creationId xmlns:p14="http://schemas.microsoft.com/office/powerpoint/2010/main" val="1161353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Content Placeholder 3" descr="protein-protein.gif"/>
          <p:cNvPicPr>
            <a:picLocks noChangeAspect="1"/>
          </p:cNvPicPr>
          <p:nvPr/>
        </p:nvPicPr>
        <p:blipFill>
          <a:blip r:embed="rId4">
            <a:extLst>
              <a:ext uri="{28A0092B-C50C-407E-A947-70E740481C1C}">
                <a14:useLocalDpi xmlns:a14="http://schemas.microsoft.com/office/drawing/2010/main" val="0"/>
              </a:ext>
            </a:extLst>
          </a:blip>
          <a:srcRect l="-29996" r="-29996"/>
          <a:stretch>
            <a:fillRect/>
          </a:stretch>
        </p:blipFill>
        <p:spPr bwMode="auto">
          <a:xfrm>
            <a:off x="-828675" y="2047875"/>
            <a:ext cx="5524500" cy="303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3" name="Group 5"/>
          <p:cNvGrpSpPr>
            <a:grpSpLocks/>
          </p:cNvGrpSpPr>
          <p:nvPr/>
        </p:nvGrpSpPr>
        <p:grpSpPr bwMode="auto">
          <a:xfrm>
            <a:off x="5357813" y="1373188"/>
            <a:ext cx="3216275" cy="3973512"/>
            <a:chOff x="3078" y="1208"/>
            <a:chExt cx="2026" cy="2503"/>
          </a:xfrm>
        </p:grpSpPr>
        <p:grpSp>
          <p:nvGrpSpPr>
            <p:cNvPr id="7191" name="Group 6"/>
            <p:cNvGrpSpPr>
              <a:grpSpLocks/>
            </p:cNvGrpSpPr>
            <p:nvPr/>
          </p:nvGrpSpPr>
          <p:grpSpPr bwMode="auto">
            <a:xfrm>
              <a:off x="3078" y="1208"/>
              <a:ext cx="2026" cy="2503"/>
              <a:chOff x="1202" y="2463"/>
              <a:chExt cx="943" cy="1330"/>
            </a:xfrm>
          </p:grpSpPr>
          <p:sp>
            <p:nvSpPr>
              <p:cNvPr id="7207" name="Freeform 7"/>
              <p:cNvSpPr>
                <a:spLocks/>
              </p:cNvSpPr>
              <p:nvPr/>
            </p:nvSpPr>
            <p:spPr bwMode="auto">
              <a:xfrm rot="-3925968">
                <a:off x="1043" y="2777"/>
                <a:ext cx="915" cy="598"/>
              </a:xfrm>
              <a:custGeom>
                <a:avLst/>
                <a:gdLst>
                  <a:gd name="T0" fmla="*/ 817 w 915"/>
                  <a:gd name="T1" fmla="*/ 151 h 598"/>
                  <a:gd name="T2" fmla="*/ 499 w 915"/>
                  <a:gd name="T3" fmla="*/ 15 h 598"/>
                  <a:gd name="T4" fmla="*/ 136 w 915"/>
                  <a:gd name="T5" fmla="*/ 61 h 598"/>
                  <a:gd name="T6" fmla="*/ 0 w 915"/>
                  <a:gd name="T7" fmla="*/ 333 h 598"/>
                  <a:gd name="T8" fmla="*/ 136 w 915"/>
                  <a:gd name="T9" fmla="*/ 560 h 598"/>
                  <a:gd name="T10" fmla="*/ 318 w 915"/>
                  <a:gd name="T11" fmla="*/ 560 h 598"/>
                  <a:gd name="T12" fmla="*/ 363 w 915"/>
                  <a:gd name="T13" fmla="*/ 423 h 598"/>
                  <a:gd name="T14" fmla="*/ 454 w 915"/>
                  <a:gd name="T15" fmla="*/ 287 h 598"/>
                  <a:gd name="T16" fmla="*/ 590 w 915"/>
                  <a:gd name="T17" fmla="*/ 378 h 598"/>
                  <a:gd name="T18" fmla="*/ 771 w 915"/>
                  <a:gd name="T19" fmla="*/ 423 h 598"/>
                  <a:gd name="T20" fmla="*/ 907 w 915"/>
                  <a:gd name="T21" fmla="*/ 287 h 598"/>
                  <a:gd name="T22" fmla="*/ 817 w 915"/>
                  <a:gd name="T23" fmla="*/ 151 h 5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5"/>
                  <a:gd name="T37" fmla="*/ 0 h 598"/>
                  <a:gd name="T38" fmla="*/ 915 w 915"/>
                  <a:gd name="T39" fmla="*/ 598 h 5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5" h="598">
                    <a:moveTo>
                      <a:pt x="817" y="151"/>
                    </a:moveTo>
                    <a:cubicBezTo>
                      <a:pt x="749" y="106"/>
                      <a:pt x="612" y="30"/>
                      <a:pt x="499" y="15"/>
                    </a:cubicBezTo>
                    <a:cubicBezTo>
                      <a:pt x="386" y="0"/>
                      <a:pt x="219" y="8"/>
                      <a:pt x="136" y="61"/>
                    </a:cubicBezTo>
                    <a:cubicBezTo>
                      <a:pt x="53" y="114"/>
                      <a:pt x="0" y="250"/>
                      <a:pt x="0" y="333"/>
                    </a:cubicBezTo>
                    <a:cubicBezTo>
                      <a:pt x="0" y="416"/>
                      <a:pt x="83" y="522"/>
                      <a:pt x="136" y="560"/>
                    </a:cubicBezTo>
                    <a:cubicBezTo>
                      <a:pt x="189" y="598"/>
                      <a:pt x="280" y="583"/>
                      <a:pt x="318" y="560"/>
                    </a:cubicBezTo>
                    <a:cubicBezTo>
                      <a:pt x="356" y="537"/>
                      <a:pt x="340" y="469"/>
                      <a:pt x="363" y="423"/>
                    </a:cubicBezTo>
                    <a:cubicBezTo>
                      <a:pt x="386" y="377"/>
                      <a:pt x="416" y="294"/>
                      <a:pt x="454" y="287"/>
                    </a:cubicBezTo>
                    <a:cubicBezTo>
                      <a:pt x="492" y="280"/>
                      <a:pt x="537" y="355"/>
                      <a:pt x="590" y="378"/>
                    </a:cubicBezTo>
                    <a:cubicBezTo>
                      <a:pt x="643" y="401"/>
                      <a:pt x="718" y="438"/>
                      <a:pt x="771" y="423"/>
                    </a:cubicBezTo>
                    <a:cubicBezTo>
                      <a:pt x="824" y="408"/>
                      <a:pt x="899" y="332"/>
                      <a:pt x="907" y="287"/>
                    </a:cubicBezTo>
                    <a:cubicBezTo>
                      <a:pt x="915" y="242"/>
                      <a:pt x="885" y="196"/>
                      <a:pt x="817" y="151"/>
                    </a:cubicBezTo>
                    <a:close/>
                  </a:path>
                </a:pathLst>
              </a:custGeom>
              <a:solidFill>
                <a:srgbClr val="FFFF66"/>
              </a:solidFill>
              <a:ln w="9525">
                <a:solidFill>
                  <a:srgbClr val="FFCC66"/>
                </a:solidFill>
                <a:round/>
                <a:headEnd/>
                <a:tailEnd/>
              </a:ln>
            </p:spPr>
            <p:txBody>
              <a:bodyPr/>
              <a:lstStyle/>
              <a:p>
                <a:endParaRPr lang="en-GB"/>
              </a:p>
            </p:txBody>
          </p:sp>
          <p:sp>
            <p:nvSpPr>
              <p:cNvPr id="7208" name="Freeform 8"/>
              <p:cNvSpPr>
                <a:spLocks/>
              </p:cNvSpPr>
              <p:nvPr/>
            </p:nvSpPr>
            <p:spPr bwMode="auto">
              <a:xfrm rot="-3925968">
                <a:off x="1571" y="2928"/>
                <a:ext cx="301" cy="355"/>
              </a:xfrm>
              <a:custGeom>
                <a:avLst/>
                <a:gdLst>
                  <a:gd name="T0" fmla="*/ 5081 w 235"/>
                  <a:gd name="T1" fmla="*/ 15 h 355"/>
                  <a:gd name="T2" fmla="*/ 0 w 235"/>
                  <a:gd name="T3" fmla="*/ 196 h 355"/>
                  <a:gd name="T4" fmla="*/ 5081 w 235"/>
                  <a:gd name="T5" fmla="*/ 332 h 355"/>
                  <a:gd name="T6" fmla="*/ 20017 w 235"/>
                  <a:gd name="T7" fmla="*/ 332 h 355"/>
                  <a:gd name="T8" fmla="*/ 25078 w 235"/>
                  <a:gd name="T9" fmla="*/ 241 h 355"/>
                  <a:gd name="T10" fmla="*/ 15010 w 235"/>
                  <a:gd name="T11" fmla="*/ 105 h 355"/>
                  <a:gd name="T12" fmla="*/ 5081 w 235"/>
                  <a:gd name="T13" fmla="*/ 15 h 355"/>
                  <a:gd name="T14" fmla="*/ 0 60000 65536"/>
                  <a:gd name="T15" fmla="*/ 0 60000 65536"/>
                  <a:gd name="T16" fmla="*/ 0 60000 65536"/>
                  <a:gd name="T17" fmla="*/ 0 60000 65536"/>
                  <a:gd name="T18" fmla="*/ 0 60000 65536"/>
                  <a:gd name="T19" fmla="*/ 0 60000 65536"/>
                  <a:gd name="T20" fmla="*/ 0 60000 65536"/>
                  <a:gd name="T21" fmla="*/ 0 w 235"/>
                  <a:gd name="T22" fmla="*/ 0 h 355"/>
                  <a:gd name="T23" fmla="*/ 235 w 235"/>
                  <a:gd name="T24" fmla="*/ 355 h 3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5" h="355">
                    <a:moveTo>
                      <a:pt x="46" y="15"/>
                    </a:moveTo>
                    <a:cubicBezTo>
                      <a:pt x="23" y="30"/>
                      <a:pt x="0" y="143"/>
                      <a:pt x="0" y="196"/>
                    </a:cubicBezTo>
                    <a:cubicBezTo>
                      <a:pt x="0" y="249"/>
                      <a:pt x="16" y="309"/>
                      <a:pt x="46" y="332"/>
                    </a:cubicBezTo>
                    <a:cubicBezTo>
                      <a:pt x="76" y="355"/>
                      <a:pt x="152" y="347"/>
                      <a:pt x="182" y="332"/>
                    </a:cubicBezTo>
                    <a:cubicBezTo>
                      <a:pt x="212" y="317"/>
                      <a:pt x="235" y="279"/>
                      <a:pt x="227" y="241"/>
                    </a:cubicBezTo>
                    <a:cubicBezTo>
                      <a:pt x="219" y="203"/>
                      <a:pt x="166" y="143"/>
                      <a:pt x="136" y="105"/>
                    </a:cubicBezTo>
                    <a:cubicBezTo>
                      <a:pt x="106" y="67"/>
                      <a:pt x="69" y="0"/>
                      <a:pt x="46" y="15"/>
                    </a:cubicBezTo>
                    <a:close/>
                  </a:path>
                </a:pathLst>
              </a:custGeom>
              <a:solidFill>
                <a:srgbClr val="FF6600"/>
              </a:solidFill>
              <a:ln w="9525">
                <a:solidFill>
                  <a:srgbClr val="CC3300"/>
                </a:solidFill>
                <a:round/>
                <a:headEnd/>
                <a:tailEnd/>
              </a:ln>
            </p:spPr>
            <p:txBody>
              <a:bodyPr/>
              <a:lstStyle/>
              <a:p>
                <a:endParaRPr lang="en-GB"/>
              </a:p>
            </p:txBody>
          </p:sp>
          <p:sp>
            <p:nvSpPr>
              <p:cNvPr id="7209" name="Freeform 9"/>
              <p:cNvSpPr>
                <a:spLocks/>
              </p:cNvSpPr>
              <p:nvPr/>
            </p:nvSpPr>
            <p:spPr bwMode="auto">
              <a:xfrm rot="-3925968">
                <a:off x="1174" y="2822"/>
                <a:ext cx="1330" cy="612"/>
              </a:xfrm>
              <a:custGeom>
                <a:avLst/>
                <a:gdLst>
                  <a:gd name="T0" fmla="*/ 416 w 1330"/>
                  <a:gd name="T1" fmla="*/ 272 h 612"/>
                  <a:gd name="T2" fmla="*/ 280 w 1330"/>
                  <a:gd name="T3" fmla="*/ 317 h 612"/>
                  <a:gd name="T4" fmla="*/ 235 w 1330"/>
                  <a:gd name="T5" fmla="*/ 272 h 612"/>
                  <a:gd name="T6" fmla="*/ 99 w 1330"/>
                  <a:gd name="T7" fmla="*/ 317 h 612"/>
                  <a:gd name="T8" fmla="*/ 53 w 1330"/>
                  <a:gd name="T9" fmla="*/ 499 h 612"/>
                  <a:gd name="T10" fmla="*/ 416 w 1330"/>
                  <a:gd name="T11" fmla="*/ 589 h 612"/>
                  <a:gd name="T12" fmla="*/ 915 w 1330"/>
                  <a:gd name="T13" fmla="*/ 589 h 612"/>
                  <a:gd name="T14" fmla="*/ 1233 w 1330"/>
                  <a:gd name="T15" fmla="*/ 453 h 612"/>
                  <a:gd name="T16" fmla="*/ 1323 w 1330"/>
                  <a:gd name="T17" fmla="*/ 317 h 612"/>
                  <a:gd name="T18" fmla="*/ 1278 w 1330"/>
                  <a:gd name="T19" fmla="*/ 181 h 612"/>
                  <a:gd name="T20" fmla="*/ 1187 w 1330"/>
                  <a:gd name="T21" fmla="*/ 45 h 612"/>
                  <a:gd name="T22" fmla="*/ 1097 w 1330"/>
                  <a:gd name="T23" fmla="*/ 0 h 612"/>
                  <a:gd name="T24" fmla="*/ 1051 w 1330"/>
                  <a:gd name="T25" fmla="*/ 45 h 612"/>
                  <a:gd name="T26" fmla="*/ 961 w 1330"/>
                  <a:gd name="T27" fmla="*/ 136 h 612"/>
                  <a:gd name="T28" fmla="*/ 825 w 1330"/>
                  <a:gd name="T29" fmla="*/ 136 h 612"/>
                  <a:gd name="T30" fmla="*/ 779 w 1330"/>
                  <a:gd name="T31" fmla="*/ 181 h 612"/>
                  <a:gd name="T32" fmla="*/ 825 w 1330"/>
                  <a:gd name="T33" fmla="*/ 272 h 612"/>
                  <a:gd name="T34" fmla="*/ 825 w 1330"/>
                  <a:gd name="T35" fmla="*/ 362 h 612"/>
                  <a:gd name="T36" fmla="*/ 734 w 1330"/>
                  <a:gd name="T37" fmla="*/ 362 h 612"/>
                  <a:gd name="T38" fmla="*/ 598 w 1330"/>
                  <a:gd name="T39" fmla="*/ 408 h 612"/>
                  <a:gd name="T40" fmla="*/ 507 w 1330"/>
                  <a:gd name="T41" fmla="*/ 362 h 612"/>
                  <a:gd name="T42" fmla="*/ 462 w 1330"/>
                  <a:gd name="T43" fmla="*/ 272 h 612"/>
                  <a:gd name="T44" fmla="*/ 416 w 1330"/>
                  <a:gd name="T45" fmla="*/ 272 h 6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30"/>
                  <a:gd name="T70" fmla="*/ 0 h 612"/>
                  <a:gd name="T71" fmla="*/ 1330 w 1330"/>
                  <a:gd name="T72" fmla="*/ 612 h 6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30" h="612">
                    <a:moveTo>
                      <a:pt x="416" y="272"/>
                    </a:moveTo>
                    <a:cubicBezTo>
                      <a:pt x="386" y="279"/>
                      <a:pt x="310" y="317"/>
                      <a:pt x="280" y="317"/>
                    </a:cubicBezTo>
                    <a:cubicBezTo>
                      <a:pt x="250" y="317"/>
                      <a:pt x="265" y="272"/>
                      <a:pt x="235" y="272"/>
                    </a:cubicBezTo>
                    <a:cubicBezTo>
                      <a:pt x="205" y="272"/>
                      <a:pt x="129" y="279"/>
                      <a:pt x="99" y="317"/>
                    </a:cubicBezTo>
                    <a:cubicBezTo>
                      <a:pt x="69" y="355"/>
                      <a:pt x="0" y="454"/>
                      <a:pt x="53" y="499"/>
                    </a:cubicBezTo>
                    <a:cubicBezTo>
                      <a:pt x="106" y="544"/>
                      <a:pt x="272" y="574"/>
                      <a:pt x="416" y="589"/>
                    </a:cubicBezTo>
                    <a:cubicBezTo>
                      <a:pt x="560" y="604"/>
                      <a:pt x="779" y="612"/>
                      <a:pt x="915" y="589"/>
                    </a:cubicBezTo>
                    <a:cubicBezTo>
                      <a:pt x="1051" y="566"/>
                      <a:pt x="1165" y="498"/>
                      <a:pt x="1233" y="453"/>
                    </a:cubicBezTo>
                    <a:cubicBezTo>
                      <a:pt x="1301" y="408"/>
                      <a:pt x="1316" y="362"/>
                      <a:pt x="1323" y="317"/>
                    </a:cubicBezTo>
                    <a:cubicBezTo>
                      <a:pt x="1330" y="272"/>
                      <a:pt x="1301" y="226"/>
                      <a:pt x="1278" y="181"/>
                    </a:cubicBezTo>
                    <a:cubicBezTo>
                      <a:pt x="1255" y="136"/>
                      <a:pt x="1217" y="75"/>
                      <a:pt x="1187" y="45"/>
                    </a:cubicBezTo>
                    <a:cubicBezTo>
                      <a:pt x="1157" y="15"/>
                      <a:pt x="1120" y="0"/>
                      <a:pt x="1097" y="0"/>
                    </a:cubicBezTo>
                    <a:cubicBezTo>
                      <a:pt x="1074" y="0"/>
                      <a:pt x="1074" y="22"/>
                      <a:pt x="1051" y="45"/>
                    </a:cubicBezTo>
                    <a:cubicBezTo>
                      <a:pt x="1028" y="68"/>
                      <a:pt x="999" y="121"/>
                      <a:pt x="961" y="136"/>
                    </a:cubicBezTo>
                    <a:cubicBezTo>
                      <a:pt x="923" y="151"/>
                      <a:pt x="855" y="129"/>
                      <a:pt x="825" y="136"/>
                    </a:cubicBezTo>
                    <a:cubicBezTo>
                      <a:pt x="795" y="143"/>
                      <a:pt x="779" y="158"/>
                      <a:pt x="779" y="181"/>
                    </a:cubicBezTo>
                    <a:cubicBezTo>
                      <a:pt x="779" y="204"/>
                      <a:pt x="817" y="242"/>
                      <a:pt x="825" y="272"/>
                    </a:cubicBezTo>
                    <a:cubicBezTo>
                      <a:pt x="833" y="302"/>
                      <a:pt x="840" y="347"/>
                      <a:pt x="825" y="362"/>
                    </a:cubicBezTo>
                    <a:cubicBezTo>
                      <a:pt x="810" y="377"/>
                      <a:pt x="772" y="354"/>
                      <a:pt x="734" y="362"/>
                    </a:cubicBezTo>
                    <a:cubicBezTo>
                      <a:pt x="696" y="370"/>
                      <a:pt x="636" y="408"/>
                      <a:pt x="598" y="408"/>
                    </a:cubicBezTo>
                    <a:cubicBezTo>
                      <a:pt x="560" y="408"/>
                      <a:pt x="530" y="385"/>
                      <a:pt x="507" y="362"/>
                    </a:cubicBezTo>
                    <a:cubicBezTo>
                      <a:pt x="484" y="339"/>
                      <a:pt x="477" y="287"/>
                      <a:pt x="462" y="272"/>
                    </a:cubicBezTo>
                    <a:cubicBezTo>
                      <a:pt x="447" y="257"/>
                      <a:pt x="446" y="265"/>
                      <a:pt x="416" y="272"/>
                    </a:cubicBezTo>
                    <a:close/>
                  </a:path>
                </a:pathLst>
              </a:custGeom>
              <a:solidFill>
                <a:srgbClr val="FFCC66"/>
              </a:solidFill>
              <a:ln w="9525">
                <a:solidFill>
                  <a:srgbClr val="FF9900"/>
                </a:solidFill>
                <a:round/>
                <a:headEnd/>
                <a:tailEnd/>
              </a:ln>
            </p:spPr>
            <p:txBody>
              <a:bodyPr/>
              <a:lstStyle/>
              <a:p>
                <a:endParaRPr lang="en-GB"/>
              </a:p>
            </p:txBody>
          </p:sp>
        </p:grpSp>
        <p:sp>
          <p:nvSpPr>
            <p:cNvPr id="7192" name="Line 10"/>
            <p:cNvSpPr>
              <a:spLocks noChangeShapeType="1"/>
            </p:cNvSpPr>
            <p:nvPr/>
          </p:nvSpPr>
          <p:spPr bwMode="auto">
            <a:xfrm flipH="1">
              <a:off x="3814" y="2505"/>
              <a:ext cx="34" cy="33"/>
            </a:xfrm>
            <a:prstGeom prst="line">
              <a:avLst/>
            </a:prstGeom>
            <a:noFill/>
            <a:ln w="9525">
              <a:solidFill>
                <a:srgbClr val="A24702"/>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7193" name="Line 11"/>
            <p:cNvSpPr>
              <a:spLocks noChangeShapeType="1"/>
            </p:cNvSpPr>
            <p:nvPr/>
          </p:nvSpPr>
          <p:spPr bwMode="auto">
            <a:xfrm flipH="1">
              <a:off x="3838" y="2533"/>
              <a:ext cx="39" cy="32"/>
            </a:xfrm>
            <a:prstGeom prst="line">
              <a:avLst/>
            </a:prstGeom>
            <a:noFill/>
            <a:ln w="9525">
              <a:solidFill>
                <a:srgbClr val="A24702"/>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7194" name="Line 12"/>
            <p:cNvSpPr>
              <a:spLocks noChangeShapeType="1"/>
            </p:cNvSpPr>
            <p:nvPr/>
          </p:nvSpPr>
          <p:spPr bwMode="auto">
            <a:xfrm flipH="1">
              <a:off x="3857" y="2551"/>
              <a:ext cx="46" cy="42"/>
            </a:xfrm>
            <a:prstGeom prst="line">
              <a:avLst/>
            </a:prstGeom>
            <a:noFill/>
            <a:ln w="9525">
              <a:solidFill>
                <a:srgbClr val="A24702"/>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7195" name="Line 13"/>
            <p:cNvSpPr>
              <a:spLocks noChangeShapeType="1"/>
            </p:cNvSpPr>
            <p:nvPr/>
          </p:nvSpPr>
          <p:spPr bwMode="auto">
            <a:xfrm flipH="1">
              <a:off x="3882" y="2573"/>
              <a:ext cx="43" cy="38"/>
            </a:xfrm>
            <a:prstGeom prst="line">
              <a:avLst/>
            </a:prstGeom>
            <a:noFill/>
            <a:ln w="9525">
              <a:solidFill>
                <a:srgbClr val="A24702"/>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7196" name="Line 14"/>
            <p:cNvSpPr>
              <a:spLocks noChangeShapeType="1"/>
            </p:cNvSpPr>
            <p:nvPr/>
          </p:nvSpPr>
          <p:spPr bwMode="auto">
            <a:xfrm flipH="1">
              <a:off x="3901" y="2594"/>
              <a:ext cx="41" cy="34"/>
            </a:xfrm>
            <a:prstGeom prst="line">
              <a:avLst/>
            </a:prstGeom>
            <a:noFill/>
            <a:ln w="9525">
              <a:solidFill>
                <a:srgbClr val="A24702"/>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7197" name="Line 15"/>
            <p:cNvSpPr>
              <a:spLocks noChangeShapeType="1"/>
            </p:cNvSpPr>
            <p:nvPr/>
          </p:nvSpPr>
          <p:spPr bwMode="auto">
            <a:xfrm flipH="1">
              <a:off x="3921" y="2611"/>
              <a:ext cx="48" cy="38"/>
            </a:xfrm>
            <a:prstGeom prst="line">
              <a:avLst/>
            </a:prstGeom>
            <a:noFill/>
            <a:ln w="9525">
              <a:solidFill>
                <a:srgbClr val="A24702"/>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7198" name="Line 16"/>
            <p:cNvSpPr>
              <a:spLocks noChangeShapeType="1"/>
            </p:cNvSpPr>
            <p:nvPr/>
          </p:nvSpPr>
          <p:spPr bwMode="auto">
            <a:xfrm flipH="1">
              <a:off x="3945" y="2630"/>
              <a:ext cx="48" cy="39"/>
            </a:xfrm>
            <a:prstGeom prst="line">
              <a:avLst/>
            </a:prstGeom>
            <a:noFill/>
            <a:ln w="9525">
              <a:solidFill>
                <a:srgbClr val="A24702"/>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7199" name="Line 17"/>
            <p:cNvSpPr>
              <a:spLocks noChangeShapeType="1"/>
            </p:cNvSpPr>
            <p:nvPr/>
          </p:nvSpPr>
          <p:spPr bwMode="auto">
            <a:xfrm>
              <a:off x="4553" y="2351"/>
              <a:ext cx="70" cy="0"/>
            </a:xfrm>
            <a:prstGeom prst="line">
              <a:avLst/>
            </a:prstGeom>
            <a:noFill/>
            <a:ln w="9525">
              <a:solidFill>
                <a:srgbClr val="990000"/>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7200" name="Line 18"/>
            <p:cNvSpPr>
              <a:spLocks noChangeShapeType="1"/>
            </p:cNvSpPr>
            <p:nvPr/>
          </p:nvSpPr>
          <p:spPr bwMode="auto">
            <a:xfrm>
              <a:off x="4558" y="2377"/>
              <a:ext cx="58" cy="0"/>
            </a:xfrm>
            <a:prstGeom prst="line">
              <a:avLst/>
            </a:prstGeom>
            <a:noFill/>
            <a:ln w="9525">
              <a:solidFill>
                <a:srgbClr val="990000"/>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7201" name="Line 19"/>
            <p:cNvSpPr>
              <a:spLocks noChangeShapeType="1"/>
            </p:cNvSpPr>
            <p:nvPr/>
          </p:nvSpPr>
          <p:spPr bwMode="auto">
            <a:xfrm>
              <a:off x="4563" y="2409"/>
              <a:ext cx="50" cy="0"/>
            </a:xfrm>
            <a:prstGeom prst="line">
              <a:avLst/>
            </a:prstGeom>
            <a:noFill/>
            <a:ln w="9525">
              <a:solidFill>
                <a:srgbClr val="990000"/>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7202" name="Line 20"/>
            <p:cNvSpPr>
              <a:spLocks noChangeShapeType="1"/>
            </p:cNvSpPr>
            <p:nvPr/>
          </p:nvSpPr>
          <p:spPr bwMode="auto">
            <a:xfrm>
              <a:off x="4561" y="2437"/>
              <a:ext cx="48" cy="0"/>
            </a:xfrm>
            <a:prstGeom prst="line">
              <a:avLst/>
            </a:prstGeom>
            <a:noFill/>
            <a:ln w="9525">
              <a:solidFill>
                <a:srgbClr val="990000"/>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7203" name="Line 21"/>
            <p:cNvSpPr>
              <a:spLocks noChangeShapeType="1"/>
            </p:cNvSpPr>
            <p:nvPr/>
          </p:nvSpPr>
          <p:spPr bwMode="auto">
            <a:xfrm>
              <a:off x="4556" y="2469"/>
              <a:ext cx="50" cy="0"/>
            </a:xfrm>
            <a:prstGeom prst="line">
              <a:avLst/>
            </a:prstGeom>
            <a:noFill/>
            <a:ln w="9525">
              <a:solidFill>
                <a:srgbClr val="990000"/>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7204" name="Line 22"/>
            <p:cNvSpPr>
              <a:spLocks noChangeShapeType="1"/>
            </p:cNvSpPr>
            <p:nvPr/>
          </p:nvSpPr>
          <p:spPr bwMode="auto">
            <a:xfrm>
              <a:off x="4546" y="2500"/>
              <a:ext cx="63" cy="0"/>
            </a:xfrm>
            <a:prstGeom prst="line">
              <a:avLst/>
            </a:prstGeom>
            <a:noFill/>
            <a:ln w="9525">
              <a:solidFill>
                <a:srgbClr val="990000"/>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7205" name="Line 23"/>
            <p:cNvSpPr>
              <a:spLocks noChangeShapeType="1"/>
            </p:cNvSpPr>
            <p:nvPr/>
          </p:nvSpPr>
          <p:spPr bwMode="auto">
            <a:xfrm>
              <a:off x="4537" y="2533"/>
              <a:ext cx="72" cy="0"/>
            </a:xfrm>
            <a:prstGeom prst="line">
              <a:avLst/>
            </a:prstGeom>
            <a:noFill/>
            <a:ln w="9525">
              <a:solidFill>
                <a:srgbClr val="990000"/>
              </a:solidFill>
              <a:round/>
              <a:headEnd/>
              <a:tailEnd/>
            </a:ln>
            <a:extLst>
              <a:ext uri="{909E8E84-426E-40dd-AFC4-6F175D3DCCD1}">
                <a14:hiddenFill xmlns:a14="http://schemas.microsoft.com/office/drawing/2010/main">
                  <a:noFill/>
                </a14:hiddenFill>
              </a:ext>
            </a:extLst>
          </p:spPr>
          <p:txBody>
            <a:bodyPr wrap="none"/>
            <a:lstStyle/>
            <a:p>
              <a:endParaRPr lang="en-GB"/>
            </a:p>
          </p:txBody>
        </p:sp>
        <p:sp>
          <p:nvSpPr>
            <p:cNvPr id="7206" name="Line 24"/>
            <p:cNvSpPr>
              <a:spLocks noChangeShapeType="1"/>
            </p:cNvSpPr>
            <p:nvPr/>
          </p:nvSpPr>
          <p:spPr bwMode="auto">
            <a:xfrm>
              <a:off x="4522" y="2567"/>
              <a:ext cx="89" cy="0"/>
            </a:xfrm>
            <a:prstGeom prst="line">
              <a:avLst/>
            </a:prstGeom>
            <a:noFill/>
            <a:ln w="9525">
              <a:solidFill>
                <a:srgbClr val="990000"/>
              </a:solidFill>
              <a:round/>
              <a:headEnd/>
              <a:tailEnd/>
            </a:ln>
            <a:extLst>
              <a:ext uri="{909E8E84-426E-40dd-AFC4-6F175D3DCCD1}">
                <a14:hiddenFill xmlns:a14="http://schemas.microsoft.com/office/drawing/2010/main">
                  <a:noFill/>
                </a14:hiddenFill>
              </a:ext>
            </a:extLst>
          </p:spPr>
          <p:txBody>
            <a:bodyPr wrap="none"/>
            <a:lstStyle/>
            <a:p>
              <a:endParaRPr lang="en-GB"/>
            </a:p>
          </p:txBody>
        </p:sp>
      </p:grpSp>
      <p:grpSp>
        <p:nvGrpSpPr>
          <p:cNvPr id="4" name="Group 25"/>
          <p:cNvGrpSpPr>
            <a:grpSpLocks/>
          </p:cNvGrpSpPr>
          <p:nvPr/>
        </p:nvGrpSpPr>
        <p:grpSpPr bwMode="auto">
          <a:xfrm>
            <a:off x="3074988" y="1525589"/>
            <a:ext cx="4611688" cy="2065339"/>
            <a:chOff x="1937" y="1458"/>
            <a:chExt cx="2905" cy="1301"/>
          </a:xfrm>
        </p:grpSpPr>
        <p:sp>
          <p:nvSpPr>
            <p:cNvPr id="7188" name="Text Box 26"/>
            <p:cNvSpPr txBox="1">
              <a:spLocks noChangeArrowheads="1"/>
            </p:cNvSpPr>
            <p:nvPr/>
          </p:nvSpPr>
          <p:spPr bwMode="auto">
            <a:xfrm>
              <a:off x="1937" y="1458"/>
              <a:ext cx="224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eaLnBrk="1" hangingPunct="1">
                <a:spcBef>
                  <a:spcPts val="500"/>
                </a:spcBef>
                <a:spcAft>
                  <a:spcPts val="500"/>
                </a:spcAft>
              </a:pPr>
              <a:r>
                <a:rPr lang="en-GB" sz="2000" b="1" dirty="0" smtClean="0">
                  <a:solidFill>
                    <a:srgbClr val="CC3300"/>
                  </a:solidFill>
                  <a:cs typeface="Arial" pitchFamily="34" charset="0"/>
                </a:rPr>
                <a:t>interaction domains</a:t>
              </a:r>
              <a:endParaRPr lang="en-GB" sz="2000" b="1" dirty="0">
                <a:solidFill>
                  <a:srgbClr val="CC3300"/>
                </a:solidFill>
                <a:cs typeface="Arial" pitchFamily="34" charset="0"/>
              </a:endParaRPr>
            </a:p>
          </p:txBody>
        </p:sp>
        <p:sp>
          <p:nvSpPr>
            <p:cNvPr id="7189" name="Line 27"/>
            <p:cNvSpPr>
              <a:spLocks noChangeShapeType="1"/>
            </p:cNvSpPr>
            <p:nvPr/>
          </p:nvSpPr>
          <p:spPr bwMode="auto">
            <a:xfrm>
              <a:off x="3074" y="1708"/>
              <a:ext cx="1768" cy="884"/>
            </a:xfrm>
            <a:prstGeom prst="line">
              <a:avLst/>
            </a:prstGeom>
            <a:noFill/>
            <a:ln w="12700">
              <a:solidFill>
                <a:srgbClr val="CC3300"/>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GB"/>
            </a:p>
          </p:txBody>
        </p:sp>
        <p:sp>
          <p:nvSpPr>
            <p:cNvPr id="7190" name="Line 28"/>
            <p:cNvSpPr>
              <a:spLocks noChangeShapeType="1"/>
            </p:cNvSpPr>
            <p:nvPr/>
          </p:nvSpPr>
          <p:spPr bwMode="auto">
            <a:xfrm>
              <a:off x="3074" y="1708"/>
              <a:ext cx="1054" cy="1051"/>
            </a:xfrm>
            <a:prstGeom prst="line">
              <a:avLst/>
            </a:prstGeom>
            <a:noFill/>
            <a:ln w="12700">
              <a:solidFill>
                <a:srgbClr val="CC3300"/>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GB"/>
            </a:p>
          </p:txBody>
        </p:sp>
      </p:grpSp>
      <p:grpSp>
        <p:nvGrpSpPr>
          <p:cNvPr id="5" name="Group 29"/>
          <p:cNvGrpSpPr>
            <a:grpSpLocks/>
          </p:cNvGrpSpPr>
          <p:nvPr/>
        </p:nvGrpSpPr>
        <p:grpSpPr bwMode="auto">
          <a:xfrm>
            <a:off x="1691295" y="5046663"/>
            <a:ext cx="5438253" cy="1695450"/>
            <a:chOff x="182" y="3196"/>
            <a:chExt cx="3483" cy="1094"/>
          </a:xfrm>
        </p:grpSpPr>
        <p:sp>
          <p:nvSpPr>
            <p:cNvPr id="7177" name="Rectangle 30"/>
            <p:cNvSpPr>
              <a:spLocks noChangeArrowheads="1"/>
            </p:cNvSpPr>
            <p:nvPr/>
          </p:nvSpPr>
          <p:spPr bwMode="auto">
            <a:xfrm>
              <a:off x="623" y="3854"/>
              <a:ext cx="2073" cy="56"/>
            </a:xfrm>
            <a:prstGeom prst="rect">
              <a:avLst/>
            </a:prstGeom>
            <a:solidFill>
              <a:srgbClr val="FFFF66"/>
            </a:solidFill>
            <a:ln w="9525">
              <a:solidFill>
                <a:srgbClr val="FFCC99"/>
              </a:solidFill>
              <a:miter lim="800000"/>
              <a:headEnd/>
              <a:tailEnd/>
            </a:ln>
          </p:spPr>
          <p:txBody>
            <a:bodyPr wrap="none" anchor="ctr"/>
            <a:lstStyle/>
            <a:p>
              <a:endParaRPr lang="en-US">
                <a:cs typeface="Arial" pitchFamily="34" charset="0"/>
              </a:endParaRPr>
            </a:p>
          </p:txBody>
        </p:sp>
        <p:sp>
          <p:nvSpPr>
            <p:cNvPr id="7178" name="Rectangle 31"/>
            <p:cNvSpPr>
              <a:spLocks noChangeArrowheads="1"/>
            </p:cNvSpPr>
            <p:nvPr/>
          </p:nvSpPr>
          <p:spPr bwMode="auto">
            <a:xfrm>
              <a:off x="624" y="4116"/>
              <a:ext cx="2674" cy="58"/>
            </a:xfrm>
            <a:prstGeom prst="rect">
              <a:avLst/>
            </a:prstGeom>
            <a:solidFill>
              <a:srgbClr val="FFCC66"/>
            </a:solidFill>
            <a:ln w="9525">
              <a:solidFill>
                <a:srgbClr val="CC6600"/>
              </a:solidFill>
              <a:miter lim="800000"/>
              <a:headEnd/>
              <a:tailEnd/>
            </a:ln>
          </p:spPr>
          <p:txBody>
            <a:bodyPr wrap="none" anchor="ctr"/>
            <a:lstStyle/>
            <a:p>
              <a:endParaRPr lang="en-US">
                <a:cs typeface="Arial" pitchFamily="34" charset="0"/>
              </a:endParaRPr>
            </a:p>
          </p:txBody>
        </p:sp>
        <p:sp>
          <p:nvSpPr>
            <p:cNvPr id="7179" name="Rectangle 32"/>
            <p:cNvSpPr>
              <a:spLocks noChangeArrowheads="1"/>
            </p:cNvSpPr>
            <p:nvPr/>
          </p:nvSpPr>
          <p:spPr bwMode="auto">
            <a:xfrm>
              <a:off x="629" y="3580"/>
              <a:ext cx="735" cy="56"/>
            </a:xfrm>
            <a:prstGeom prst="rect">
              <a:avLst/>
            </a:prstGeom>
            <a:solidFill>
              <a:srgbClr val="FF6600"/>
            </a:solidFill>
            <a:ln w="9525">
              <a:solidFill>
                <a:srgbClr val="993300"/>
              </a:solidFill>
              <a:miter lim="800000"/>
              <a:headEnd/>
              <a:tailEnd/>
            </a:ln>
          </p:spPr>
          <p:txBody>
            <a:bodyPr wrap="none" anchor="ctr"/>
            <a:lstStyle/>
            <a:p>
              <a:endParaRPr lang="en-US">
                <a:cs typeface="Arial" pitchFamily="34" charset="0"/>
              </a:endParaRPr>
            </a:p>
          </p:txBody>
        </p:sp>
        <p:sp>
          <p:nvSpPr>
            <p:cNvPr id="7180" name="Rectangle 33"/>
            <p:cNvSpPr>
              <a:spLocks noChangeArrowheads="1"/>
            </p:cNvSpPr>
            <p:nvPr/>
          </p:nvSpPr>
          <p:spPr bwMode="auto">
            <a:xfrm>
              <a:off x="743" y="3531"/>
              <a:ext cx="134" cy="153"/>
            </a:xfrm>
            <a:prstGeom prst="rect">
              <a:avLst/>
            </a:prstGeom>
            <a:solidFill>
              <a:schemeClr val="accent1">
                <a:alpha val="36862"/>
              </a:schemeClr>
            </a:solidFill>
            <a:ln w="9525">
              <a:solidFill>
                <a:srgbClr val="CC3300"/>
              </a:solidFill>
              <a:miter lim="800000"/>
              <a:headEnd/>
              <a:tailEnd/>
            </a:ln>
          </p:spPr>
          <p:txBody>
            <a:bodyPr wrap="none" anchor="ctr"/>
            <a:lstStyle/>
            <a:p>
              <a:pPr algn="ctr" eaLnBrk="1" hangingPunct="1"/>
              <a:endParaRPr lang="en-US" sz="2800">
                <a:solidFill>
                  <a:srgbClr val="CC3300"/>
                </a:solidFill>
                <a:cs typeface="Arial" pitchFamily="34" charset="0"/>
              </a:endParaRPr>
            </a:p>
          </p:txBody>
        </p:sp>
        <p:sp>
          <p:nvSpPr>
            <p:cNvPr id="7181" name="Rectangle 34"/>
            <p:cNvSpPr>
              <a:spLocks noChangeArrowheads="1"/>
            </p:cNvSpPr>
            <p:nvPr/>
          </p:nvSpPr>
          <p:spPr bwMode="auto">
            <a:xfrm>
              <a:off x="1099" y="3532"/>
              <a:ext cx="86" cy="153"/>
            </a:xfrm>
            <a:prstGeom prst="rect">
              <a:avLst/>
            </a:prstGeom>
            <a:solidFill>
              <a:schemeClr val="accent1">
                <a:alpha val="36862"/>
              </a:schemeClr>
            </a:solidFill>
            <a:ln w="9525">
              <a:solidFill>
                <a:srgbClr val="CC3300"/>
              </a:solidFill>
              <a:miter lim="800000"/>
              <a:headEnd/>
              <a:tailEnd/>
            </a:ln>
          </p:spPr>
          <p:txBody>
            <a:bodyPr wrap="none" anchor="ctr"/>
            <a:lstStyle/>
            <a:p>
              <a:endParaRPr lang="en-US">
                <a:cs typeface="Arial" pitchFamily="34" charset="0"/>
              </a:endParaRPr>
            </a:p>
          </p:txBody>
        </p:sp>
        <p:sp>
          <p:nvSpPr>
            <p:cNvPr id="7182" name="Rectangle 35"/>
            <p:cNvSpPr>
              <a:spLocks noChangeArrowheads="1"/>
            </p:cNvSpPr>
            <p:nvPr/>
          </p:nvSpPr>
          <p:spPr bwMode="auto">
            <a:xfrm>
              <a:off x="1992" y="3801"/>
              <a:ext cx="134" cy="153"/>
            </a:xfrm>
            <a:prstGeom prst="rect">
              <a:avLst/>
            </a:prstGeom>
            <a:solidFill>
              <a:schemeClr val="accent1">
                <a:alpha val="36862"/>
              </a:schemeClr>
            </a:solidFill>
            <a:ln w="9525">
              <a:solidFill>
                <a:srgbClr val="CC3300"/>
              </a:solidFill>
              <a:miter lim="800000"/>
              <a:headEnd/>
              <a:tailEnd/>
            </a:ln>
          </p:spPr>
          <p:txBody>
            <a:bodyPr wrap="none" anchor="ctr"/>
            <a:lstStyle/>
            <a:p>
              <a:pPr algn="ctr" eaLnBrk="1" hangingPunct="1"/>
              <a:endParaRPr lang="en-US" sz="2800">
                <a:solidFill>
                  <a:srgbClr val="CC3300"/>
                </a:solidFill>
                <a:cs typeface="Arial" pitchFamily="34" charset="0"/>
              </a:endParaRPr>
            </a:p>
          </p:txBody>
        </p:sp>
        <p:sp>
          <p:nvSpPr>
            <p:cNvPr id="7183" name="Rectangle 36"/>
            <p:cNvSpPr>
              <a:spLocks noChangeArrowheads="1"/>
            </p:cNvSpPr>
            <p:nvPr/>
          </p:nvSpPr>
          <p:spPr bwMode="auto">
            <a:xfrm>
              <a:off x="1217" y="4072"/>
              <a:ext cx="86" cy="153"/>
            </a:xfrm>
            <a:prstGeom prst="rect">
              <a:avLst/>
            </a:prstGeom>
            <a:solidFill>
              <a:schemeClr val="accent1">
                <a:alpha val="36862"/>
              </a:schemeClr>
            </a:solidFill>
            <a:ln w="9525">
              <a:solidFill>
                <a:srgbClr val="CC3300"/>
              </a:solidFill>
              <a:miter lim="800000"/>
              <a:headEnd/>
              <a:tailEnd/>
            </a:ln>
          </p:spPr>
          <p:txBody>
            <a:bodyPr wrap="none" anchor="ctr"/>
            <a:lstStyle/>
            <a:p>
              <a:endParaRPr lang="en-US">
                <a:cs typeface="Arial" pitchFamily="34" charset="0"/>
              </a:endParaRPr>
            </a:p>
          </p:txBody>
        </p:sp>
        <p:sp>
          <p:nvSpPr>
            <p:cNvPr id="7184" name="Text Box 37"/>
            <p:cNvSpPr txBox="1">
              <a:spLocks noChangeArrowheads="1"/>
            </p:cNvSpPr>
            <p:nvPr/>
          </p:nvSpPr>
          <p:spPr bwMode="auto">
            <a:xfrm>
              <a:off x="182" y="3222"/>
              <a:ext cx="3483"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eaLnBrk="1" hangingPunct="1">
                <a:spcBef>
                  <a:spcPts val="500"/>
                </a:spcBef>
                <a:spcAft>
                  <a:spcPts val="500"/>
                </a:spcAft>
              </a:pPr>
              <a:r>
                <a:rPr lang="en-GB" sz="2000" b="1" dirty="0" smtClean="0">
                  <a:solidFill>
                    <a:srgbClr val="00336C"/>
                  </a:solidFill>
                  <a:cs typeface="Arial" pitchFamily="34" charset="0"/>
                </a:rPr>
                <a:t>Overlap </a:t>
              </a:r>
              <a:r>
                <a:rPr lang="en-GB" sz="2000" b="1" smtClean="0">
                  <a:solidFill>
                    <a:srgbClr val="00336C"/>
                  </a:solidFill>
                  <a:cs typeface="Arial" pitchFamily="34" charset="0"/>
                </a:rPr>
                <a:t>in sequence ranges:</a:t>
              </a:r>
              <a:endParaRPr lang="en-GB" sz="2000" b="1" dirty="0">
                <a:solidFill>
                  <a:srgbClr val="00336C"/>
                </a:solidFill>
                <a:cs typeface="Arial" pitchFamily="34" charset="0"/>
              </a:endParaRPr>
            </a:p>
          </p:txBody>
        </p:sp>
        <p:sp>
          <p:nvSpPr>
            <p:cNvPr id="7185" name="Rectangle 38"/>
            <p:cNvSpPr>
              <a:spLocks noChangeArrowheads="1"/>
            </p:cNvSpPr>
            <p:nvPr/>
          </p:nvSpPr>
          <p:spPr bwMode="auto">
            <a:xfrm>
              <a:off x="182" y="3196"/>
              <a:ext cx="3321" cy="1094"/>
            </a:xfrm>
            <a:prstGeom prst="rect">
              <a:avLst/>
            </a:prstGeom>
            <a:noFill/>
            <a:ln w="9525" cap="rnd">
              <a:solidFill>
                <a:schemeClr val="accent2"/>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itchFamily="34" charset="0"/>
              </a:endParaRPr>
            </a:p>
          </p:txBody>
        </p:sp>
        <p:sp>
          <p:nvSpPr>
            <p:cNvPr id="7186" name="Line 39"/>
            <p:cNvSpPr>
              <a:spLocks noChangeShapeType="1"/>
            </p:cNvSpPr>
            <p:nvPr/>
          </p:nvSpPr>
          <p:spPr bwMode="auto">
            <a:xfrm>
              <a:off x="829" y="3683"/>
              <a:ext cx="434" cy="389"/>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7187" name="Line 40"/>
            <p:cNvSpPr>
              <a:spLocks noChangeShapeType="1"/>
            </p:cNvSpPr>
            <p:nvPr/>
          </p:nvSpPr>
          <p:spPr bwMode="auto">
            <a:xfrm>
              <a:off x="1157" y="3688"/>
              <a:ext cx="914" cy="107"/>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GB"/>
            </a:p>
          </p:txBody>
        </p:sp>
      </p:grpSp>
      <p:sp>
        <p:nvSpPr>
          <p:cNvPr id="43" name="TextBox 42"/>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Representing PPIs: interaction domains</a:t>
            </a:r>
          </a:p>
        </p:txBody>
      </p:sp>
    </p:spTree>
    <p:custDataLst>
      <p:tags r:id="rId1"/>
    </p:custDataLst>
    <p:extLst>
      <p:ext uri="{BB962C8B-B14F-4D97-AF65-F5344CB8AC3E}">
        <p14:creationId xmlns:p14="http://schemas.microsoft.com/office/powerpoint/2010/main" val="2598011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11560" y="798256"/>
            <a:ext cx="8406755" cy="6059744"/>
          </a:xfrm>
          <a:prstGeom prst="rect">
            <a:avLst/>
          </a:prstGeom>
        </p:spPr>
      </p:pic>
      <p:sp>
        <p:nvSpPr>
          <p:cNvPr id="2" name="TextBox 1"/>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Using </a:t>
            </a:r>
            <a:r>
              <a:rPr lang="en-GB" dirty="0" smtClean="0"/>
              <a:t>Styles</a:t>
            </a:r>
            <a:endParaRPr lang="en-GB" dirty="0"/>
          </a:p>
        </p:txBody>
      </p:sp>
      <p:sp>
        <p:nvSpPr>
          <p:cNvPr id="4" name="Rectangle 3"/>
          <p:cNvSpPr/>
          <p:nvPr/>
        </p:nvSpPr>
        <p:spPr>
          <a:xfrm>
            <a:off x="611560" y="1700808"/>
            <a:ext cx="3312368" cy="4824536"/>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7385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8786" y="1043098"/>
            <a:ext cx="1246427" cy="1245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10"/>
          <p:cNvSpPr txBox="1"/>
          <p:nvPr/>
        </p:nvSpPr>
        <p:spPr>
          <a:xfrm>
            <a:off x="755576" y="2924944"/>
            <a:ext cx="7629334" cy="1200329"/>
          </a:xfrm>
          <a:prstGeom prst="rect">
            <a:avLst/>
          </a:prstGeom>
          <a:noFill/>
        </p:spPr>
        <p:txBody>
          <a:bodyPr wrap="square" rtlCol="0">
            <a:spAutoFit/>
          </a:bodyPr>
          <a:lstStyle/>
          <a:p>
            <a:pPr algn="ctr"/>
            <a:r>
              <a:rPr lang="en-GB" dirty="0">
                <a:ea typeface="Times New Roman"/>
                <a:cs typeface="Arial" panose="020B0604020202020204" pitchFamily="34" charset="0"/>
              </a:rPr>
              <a:t>Try creating a new network in which you represent the relative quantification of the proteins affected by the exposure to 30 µg/ml of MWCNTs after 24 hours.</a:t>
            </a:r>
            <a:endParaRPr lang="en-GB" sz="2800" dirty="0">
              <a:effectLst/>
              <a:ea typeface="Times New Roman"/>
              <a:cs typeface="Arial" panose="020B0604020202020204" pitchFamily="34" charset="0"/>
            </a:endParaRPr>
          </a:p>
        </p:txBody>
      </p:sp>
    </p:spTree>
    <p:extLst>
      <p:ext uri="{BB962C8B-B14F-4D97-AF65-F5344CB8AC3E}">
        <p14:creationId xmlns:p14="http://schemas.microsoft.com/office/powerpoint/2010/main" val="399063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115888"/>
            <a:ext cx="8229600" cy="1143000"/>
          </a:xfrm>
        </p:spPr>
        <p:txBody>
          <a:bodyPr/>
          <a:lstStyle/>
          <a:p>
            <a:pPr eaLnBrk="1" hangingPunct="1"/>
            <a:r>
              <a:rPr lang="en-US" dirty="0" smtClean="0">
                <a:latin typeface="Arial" panose="020B0604020202020204" pitchFamily="34" charset="0"/>
                <a:cs typeface="Arial" panose="020B0604020202020204" pitchFamily="34" charset="0"/>
              </a:rPr>
              <a:t>Workflow</a:t>
            </a:r>
          </a:p>
        </p:txBody>
      </p:sp>
      <p:sp>
        <p:nvSpPr>
          <p:cNvPr id="3" name="Content Placeholder 2"/>
          <p:cNvSpPr>
            <a:spLocks noGrp="1"/>
          </p:cNvSpPr>
          <p:nvPr>
            <p:ph idx="1"/>
          </p:nvPr>
        </p:nvSpPr>
        <p:spPr>
          <a:xfrm>
            <a:off x="457200" y="1348380"/>
            <a:ext cx="8229600" cy="4525963"/>
          </a:xfrm>
        </p:spPr>
        <p:txBody>
          <a:bodyPr rtlCol="0">
            <a:noAutofit/>
          </a:bodyPr>
          <a:lstStyle/>
          <a:p>
            <a:pPr eaLnBrk="1" fontAlgn="auto" hangingPunct="1">
              <a:lnSpc>
                <a:spcPct val="120000"/>
              </a:lnSpc>
              <a:spcAft>
                <a:spcPts val="0"/>
              </a:spcAft>
              <a:defRPr/>
            </a:pPr>
            <a:r>
              <a:rPr lang="en-US" sz="2000" dirty="0">
                <a:latin typeface="Arial" panose="020B0604020202020204" pitchFamily="34" charset="0"/>
                <a:cs typeface="Arial" panose="020B0604020202020204" pitchFamily="34" charset="0"/>
              </a:rPr>
              <a:t>Obtain protein-protein interactions</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PSICQUIC-based interaction import client in </a:t>
            </a: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a:latin typeface="Arial" panose="020B0604020202020204" pitchFamily="34" charset="0"/>
                <a:cs typeface="Arial" panose="020B0604020202020204" pitchFamily="34" charset="0"/>
              </a:rPr>
              <a:t>Visualize network</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a:latin typeface="Arial" panose="020B0604020202020204" pitchFamily="34" charset="0"/>
                <a:cs typeface="Arial" panose="020B0604020202020204" pitchFamily="34" charset="0"/>
              </a:rPr>
              <a:t>Basic network analysis</a:t>
            </a:r>
          </a:p>
          <a:p>
            <a:pPr lvl="1" fontAlgn="auto">
              <a:lnSpc>
                <a:spcPct val="120000"/>
              </a:lnSpc>
              <a:spcAft>
                <a:spcPts val="0"/>
              </a:spcAft>
              <a:defRPr/>
            </a:pPr>
            <a:r>
              <a:rPr lang="en-US" sz="1800" dirty="0">
                <a:latin typeface="Arial" panose="020B0604020202020204" pitchFamily="34" charset="0"/>
                <a:cs typeface="Arial" panose="020B0604020202020204" pitchFamily="34" charset="0"/>
              </a:rPr>
              <a:t>Filtering your network based on columns</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r>
              <a:rPr lang="en-US" sz="1600" dirty="0">
                <a:latin typeface="Arial" panose="020B0604020202020204" pitchFamily="34" charset="0"/>
                <a:cs typeface="Arial" panose="020B0604020202020204" pitchFamily="34" charset="0"/>
              </a:rPr>
              <a:t>: Using filters</a:t>
            </a:r>
          </a:p>
          <a:p>
            <a:pPr lvl="1" fontAlgn="auto">
              <a:lnSpc>
                <a:spcPct val="120000"/>
              </a:lnSpc>
              <a:spcAft>
                <a:spcPts val="0"/>
              </a:spcAft>
              <a:defRPr/>
            </a:pPr>
            <a:r>
              <a:rPr lang="en-US" sz="1800" dirty="0">
                <a:latin typeface="Arial" panose="020B0604020202020204" pitchFamily="34" charset="0"/>
                <a:cs typeface="Arial" panose="020B0604020202020204" pitchFamily="34" charset="0"/>
              </a:rPr>
              <a:t>Integrate quantitative proteomics information in the network</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r>
              <a:rPr lang="en-US" sz="1600" dirty="0">
                <a:latin typeface="Arial" panose="020B0604020202020204" pitchFamily="34" charset="0"/>
                <a:cs typeface="Arial" panose="020B0604020202020204" pitchFamily="34" charset="0"/>
              </a:rPr>
              <a:t>: Load columns</a:t>
            </a:r>
          </a:p>
          <a:p>
            <a:pPr fontAlgn="auto">
              <a:lnSpc>
                <a:spcPct val="120000"/>
              </a:lnSpc>
              <a:spcAft>
                <a:spcPts val="0"/>
              </a:spcAft>
              <a:defRPr/>
            </a:pPr>
            <a:r>
              <a:rPr lang="en-US" sz="2000" dirty="0">
                <a:solidFill>
                  <a:srgbClr val="FF0000"/>
                </a:solidFill>
                <a:latin typeface="Arial" panose="020B0604020202020204" pitchFamily="34" charset="0"/>
                <a:cs typeface="Arial" panose="020B0604020202020204" pitchFamily="34" charset="0"/>
              </a:rPr>
              <a:t>Identify heavily connected sub-networks</a:t>
            </a:r>
          </a:p>
          <a:p>
            <a:pPr lvl="2" fontAlgn="auto">
              <a:lnSpc>
                <a:spcPct val="120000"/>
              </a:lnSpc>
              <a:spcAft>
                <a:spcPts val="0"/>
              </a:spcAft>
              <a:buFont typeface="Wingdings" pitchFamily="2" charset="2"/>
              <a:buChar char="ü"/>
              <a:defRPr/>
            </a:pPr>
            <a:r>
              <a:rPr lang="en-US" sz="1600" dirty="0" err="1">
                <a:solidFill>
                  <a:srgbClr val="FF0000"/>
                </a:solidFill>
                <a:latin typeface="Arial" panose="020B0604020202020204" pitchFamily="34" charset="0"/>
                <a:cs typeface="Arial" panose="020B0604020202020204" pitchFamily="34" charset="0"/>
              </a:rPr>
              <a:t>Cytoscape</a:t>
            </a:r>
            <a:r>
              <a:rPr lang="en-US" sz="1600" dirty="0">
                <a:solidFill>
                  <a:srgbClr val="FF0000"/>
                </a:solidFill>
                <a:latin typeface="Arial" panose="020B0604020202020204" pitchFamily="34" charset="0"/>
                <a:cs typeface="Arial" panose="020B0604020202020204" pitchFamily="34" charset="0"/>
              </a:rPr>
              <a:t>: clusterMaker2 </a:t>
            </a:r>
            <a:r>
              <a:rPr lang="en-US" sz="1600" dirty="0" smtClean="0">
                <a:solidFill>
                  <a:srgbClr val="FF0000"/>
                </a:solidFill>
                <a:latin typeface="Arial" panose="020B0604020202020204" pitchFamily="34" charset="0"/>
                <a:cs typeface="Arial" panose="020B0604020202020204" pitchFamily="34" charset="0"/>
              </a:rPr>
              <a:t>app</a:t>
            </a:r>
            <a:endParaRPr lang="en-US" sz="1200" dirty="0">
              <a:solidFill>
                <a:srgbClr val="FF0000"/>
              </a:solidFill>
              <a:latin typeface="Arial" panose="020B0604020202020204" pitchFamily="34" charset="0"/>
              <a:cs typeface="Arial" panose="020B0604020202020204" pitchFamily="34" charset="0"/>
            </a:endParaRPr>
          </a:p>
          <a:p>
            <a:pPr fontAlgn="auto">
              <a:lnSpc>
                <a:spcPct val="120000"/>
              </a:lnSpc>
              <a:spcAft>
                <a:spcPts val="0"/>
              </a:spcAft>
              <a:defRPr/>
            </a:pPr>
            <a:r>
              <a:rPr lang="en-US" sz="2000" dirty="0">
                <a:latin typeface="Arial" panose="020B0604020202020204" pitchFamily="34" charset="0"/>
                <a:cs typeface="Arial" panose="020B0604020202020204" pitchFamily="34" charset="0"/>
              </a:rPr>
              <a:t>Analyze meaningful GO annotation</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BiNGO</a:t>
            </a:r>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app</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860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4816" y="1534240"/>
            <a:ext cx="5123688" cy="5279136"/>
          </a:xfrm>
          <a:prstGeom prst="rect">
            <a:avLst/>
          </a:prstGeom>
        </p:spPr>
      </p:pic>
      <p:sp>
        <p:nvSpPr>
          <p:cNvPr id="9219" name="Rectangle 2"/>
          <p:cNvSpPr>
            <a:spLocks noGrp="1" noChangeArrowheads="1"/>
          </p:cNvSpPr>
          <p:nvPr>
            <p:ph type="title"/>
          </p:nvPr>
        </p:nvSpPr>
        <p:spPr>
          <a:xfrm>
            <a:off x="323528" y="116632"/>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smtClean="0">
                <a:solidFill>
                  <a:srgbClr val="72AD46"/>
                </a:solidFill>
                <a:latin typeface="Arial" panose="020B0604020202020204" pitchFamily="34" charset="0"/>
                <a:cs typeface="Arial" pitchFamily="34" charset="0"/>
              </a:rPr>
              <a:t>Topological clusters</a:t>
            </a:r>
            <a:endParaRPr lang="en-US" sz="3200" dirty="0">
              <a:solidFill>
                <a:srgbClr val="72AD46"/>
              </a:solidFill>
              <a:latin typeface="Arial" panose="020B0604020202020204" pitchFamily="34" charset="0"/>
              <a:cs typeface="Arial" pitchFamily="34" charset="0"/>
            </a:endParaRPr>
          </a:p>
        </p:txBody>
      </p:sp>
      <p:sp>
        <p:nvSpPr>
          <p:cNvPr id="9220" name="Rectangle 3"/>
          <p:cNvSpPr>
            <a:spLocks noGrp="1" noChangeArrowheads="1"/>
          </p:cNvSpPr>
          <p:nvPr>
            <p:ph type="body" idx="1"/>
          </p:nvPr>
        </p:nvSpPr>
        <p:spPr>
          <a:xfrm>
            <a:off x="35496" y="692696"/>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0"/>
              </a:spcBef>
            </a:pPr>
            <a:r>
              <a:rPr lang="en-US" sz="1600" dirty="0" smtClean="0">
                <a:latin typeface="Arial" panose="020B0604020202020204" pitchFamily="34" charset="0"/>
                <a:ea typeface="Geneva"/>
                <a:cs typeface="Arial" panose="020B0604020202020204" pitchFamily="34" charset="0"/>
              </a:rPr>
              <a:t>Transitivity</a:t>
            </a:r>
            <a:r>
              <a:rPr lang="en-US" sz="1600" dirty="0">
                <a:latin typeface="Arial" panose="020B0604020202020204" pitchFamily="34" charset="0"/>
                <a:ea typeface="Geneva"/>
                <a:cs typeface="Arial" panose="020B0604020202020204" pitchFamily="34" charset="0"/>
              </a:rPr>
              <a:t>/ Clustering - A network shows clustering if the probability of pair of nodes being adjacent is higher when the two nodes have a common </a:t>
            </a:r>
            <a:r>
              <a:rPr lang="en-US" sz="1600" dirty="0" smtClean="0">
                <a:latin typeface="Arial" panose="020B0604020202020204" pitchFamily="34" charset="0"/>
                <a:ea typeface="Geneva"/>
                <a:cs typeface="Arial" panose="020B0604020202020204" pitchFamily="34" charset="0"/>
              </a:rPr>
              <a:t>neighbor.</a:t>
            </a:r>
            <a:endParaRPr lang="en-US" sz="1600" dirty="0">
              <a:latin typeface="Arial" panose="020B0604020202020204" pitchFamily="34" charset="0"/>
              <a:ea typeface="Geneva"/>
              <a:cs typeface="Arial" panose="020B0604020202020204" pitchFamily="34" charset="0"/>
            </a:endParaRPr>
          </a:p>
        </p:txBody>
      </p:sp>
      <p:sp>
        <p:nvSpPr>
          <p:cNvPr id="3" name="Rectangle 2"/>
          <p:cNvSpPr/>
          <p:nvPr/>
        </p:nvSpPr>
        <p:spPr>
          <a:xfrm>
            <a:off x="35496" y="1397094"/>
            <a:ext cx="2502024" cy="1815882"/>
          </a:xfrm>
          <a:prstGeom prst="rect">
            <a:avLst/>
          </a:prstGeom>
          <a:noFill/>
          <a:ln>
            <a:noFill/>
          </a:ln>
        </p:spPr>
        <p:txBody>
          <a:bodyPr vert="horz" wrap="square" lIns="91440" tIns="45720" rIns="91440" bIns="45720" numCol="1" anchor="t" anchorCtr="0" compatLnSpc="1">
            <a:prstTxWarp prst="textNoShape">
              <a:avLst/>
            </a:prstTxWarp>
            <a:spAutoFit/>
          </a:bodyPr>
          <a:lstStyle/>
          <a:p>
            <a:pPr marL="342900" indent="-342900">
              <a:buFont typeface="Arial" pitchFamily="34" charset="0"/>
              <a:buChar char="•"/>
            </a:pPr>
            <a:r>
              <a:rPr lang="en-US" sz="1600" dirty="0">
                <a:cs typeface="Arial" panose="020B0604020202020204" pitchFamily="34" charset="0"/>
              </a:rPr>
              <a:t>Functions are likely to be carried out in a highly modular manner.</a:t>
            </a:r>
          </a:p>
          <a:p>
            <a:pPr marL="342900" indent="-342900">
              <a:buFont typeface="Arial" pitchFamily="34" charset="0"/>
              <a:buChar char="•"/>
            </a:pPr>
            <a:endParaRPr lang="en-US" sz="1600" dirty="0">
              <a:cs typeface="Arial" panose="020B0604020202020204" pitchFamily="34" charset="0"/>
            </a:endParaRPr>
          </a:p>
          <a:p>
            <a:pPr marL="342900" indent="-342900">
              <a:buFont typeface="Arial" pitchFamily="34" charset="0"/>
              <a:buChar char="•"/>
            </a:pPr>
            <a:r>
              <a:rPr lang="en-US" sz="1600" dirty="0">
                <a:cs typeface="Arial" panose="020B0604020202020204" pitchFamily="34" charset="0"/>
              </a:rPr>
              <a:t>High clustering =&gt; High modularity</a:t>
            </a:r>
          </a:p>
        </p:txBody>
      </p:sp>
      <p:sp>
        <p:nvSpPr>
          <p:cNvPr id="4" name="TextBox 3"/>
          <p:cNvSpPr txBox="1"/>
          <p:nvPr/>
        </p:nvSpPr>
        <p:spPr>
          <a:xfrm>
            <a:off x="2753544" y="1390020"/>
            <a:ext cx="3456384" cy="830997"/>
          </a:xfrm>
          <a:prstGeom prst="rect">
            <a:avLst/>
          </a:prstGeom>
          <a:noFill/>
        </p:spPr>
        <p:txBody>
          <a:bodyPr wrap="square" rtlCol="0">
            <a:spAutoFit/>
          </a:bodyPr>
          <a:lstStyle/>
          <a:p>
            <a:r>
              <a:rPr lang="en-GB" b="1" dirty="0" smtClean="0">
                <a:solidFill>
                  <a:schemeClr val="accent5">
                    <a:lumMod val="75000"/>
                  </a:schemeClr>
                </a:solidFill>
              </a:rPr>
              <a:t>Ubiquitin-proteasome system network</a:t>
            </a:r>
            <a:endParaRPr lang="en-GB" b="1" dirty="0">
              <a:solidFill>
                <a:schemeClr val="accent5">
                  <a:lumMod val="75000"/>
                </a:schemeClr>
              </a:solidFill>
            </a:endParaRPr>
          </a:p>
        </p:txBody>
      </p:sp>
      <p:sp>
        <p:nvSpPr>
          <p:cNvPr id="5" name="Rectangle 4"/>
          <p:cNvSpPr/>
          <p:nvPr/>
        </p:nvSpPr>
        <p:spPr>
          <a:xfrm>
            <a:off x="5892290" y="5139774"/>
            <a:ext cx="678516" cy="7200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3881951"/>
            <a:ext cx="1850398" cy="2515646"/>
          </a:xfrm>
          <a:prstGeom prst="rect">
            <a:avLst/>
          </a:prstGeom>
          <a:ln w="28575">
            <a:solidFill>
              <a:srgbClr val="FF0000"/>
            </a:solidFill>
          </a:ln>
        </p:spPr>
      </p:pic>
      <p:cxnSp>
        <p:nvCxnSpPr>
          <p:cNvPr id="8" name="Straight Connector 7"/>
          <p:cNvCxnSpPr/>
          <p:nvPr/>
        </p:nvCxnSpPr>
        <p:spPr>
          <a:xfrm>
            <a:off x="2677982" y="3881951"/>
            <a:ext cx="3892824" cy="1257823"/>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677982" y="5859854"/>
            <a:ext cx="3214308" cy="537744"/>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44844" y="3394349"/>
            <a:ext cx="3024336" cy="461665"/>
          </a:xfrm>
          <a:prstGeom prst="rect">
            <a:avLst/>
          </a:prstGeom>
          <a:noFill/>
        </p:spPr>
        <p:txBody>
          <a:bodyPr wrap="square" rtlCol="0">
            <a:spAutoFit/>
          </a:bodyPr>
          <a:lstStyle/>
          <a:p>
            <a:pPr algn="ctr"/>
            <a:r>
              <a:rPr lang="en-GB" b="1" dirty="0" smtClean="0">
                <a:solidFill>
                  <a:schemeClr val="accent5">
                    <a:lumMod val="75000"/>
                  </a:schemeClr>
                </a:solidFill>
              </a:rPr>
              <a:t>Proteasome cluster</a:t>
            </a:r>
            <a:endParaRPr lang="en-GB" b="1" dirty="0">
              <a:solidFill>
                <a:schemeClr val="accent5">
                  <a:lumMod val="75000"/>
                </a:schemeClr>
              </a:solidFill>
            </a:endParaRPr>
          </a:p>
        </p:txBody>
      </p:sp>
    </p:spTree>
    <p:extLst>
      <p:ext uri="{BB962C8B-B14F-4D97-AF65-F5344CB8AC3E}">
        <p14:creationId xmlns:p14="http://schemas.microsoft.com/office/powerpoint/2010/main" val="205711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animEffect transition="in" filter="fade">
                                      <p:cBhvr>
                                        <p:cTn id="7" dur="500"/>
                                        <p:tgtEl>
                                          <p:spTgt spid="922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right)">
                                      <p:cBhvr>
                                        <p:cTn id="28" dur="500"/>
                                        <p:tgtEl>
                                          <p:spTgt spid="5"/>
                                        </p:tgtEl>
                                      </p:cBhvr>
                                    </p:animEffect>
                                  </p:childTnLst>
                                </p:cTn>
                              </p:par>
                              <p:par>
                                <p:cTn id="29" presetID="22" presetClass="entr" presetSubtype="2"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right)">
                                      <p:cBhvr>
                                        <p:cTn id="31" dur="500"/>
                                        <p:tgtEl>
                                          <p:spTgt spid="8"/>
                                        </p:tgtEl>
                                      </p:cBhvr>
                                    </p:animEffect>
                                  </p:childTnLst>
                                </p:cTn>
                              </p:par>
                              <p:par>
                                <p:cTn id="32" presetID="22" presetClass="entr" presetSubtype="2"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right)">
                                      <p:cBhvr>
                                        <p:cTn id="34" dur="500"/>
                                        <p:tgtEl>
                                          <p:spTgt spid="12"/>
                                        </p:tgtEl>
                                      </p:cBhvr>
                                    </p:animEffect>
                                  </p:childTnLst>
                                </p:cTn>
                              </p:par>
                              <p:par>
                                <p:cTn id="35" presetID="22" presetClass="entr" presetSubtype="2"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right)">
                                      <p:cBhvr>
                                        <p:cTn id="37" dur="500"/>
                                        <p:tgtEl>
                                          <p:spTgt spid="6"/>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right)">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uild="p"/>
      <p:bldP spid="3" grpId="0" build="p"/>
      <p:bldP spid="4" grpId="0"/>
      <p:bldP spid="5" grpId="0" animBg="1"/>
      <p:bldP spid="19"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7992566" cy="1077218"/>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Network topological analysis: </a:t>
            </a:r>
            <a:r>
              <a:rPr lang="en-GB" dirty="0" smtClean="0"/>
              <a:t>clustering methods</a:t>
            </a:r>
            <a:endParaRPr lang="en-GB" dirty="0"/>
          </a:p>
        </p:txBody>
      </p:sp>
      <p:sp>
        <p:nvSpPr>
          <p:cNvPr id="9" name="Rectangle 8"/>
          <p:cNvSpPr/>
          <p:nvPr/>
        </p:nvSpPr>
        <p:spPr>
          <a:xfrm>
            <a:off x="323850" y="1544300"/>
            <a:ext cx="8424936" cy="4909036"/>
          </a:xfrm>
          <a:prstGeom prst="rect">
            <a:avLst/>
          </a:prstGeom>
        </p:spPr>
        <p:txBody>
          <a:bodyPr wrap="square">
            <a:spAutoFit/>
          </a:bodyPr>
          <a:lstStyle/>
          <a:p>
            <a:pPr marL="342900" indent="-342900">
              <a:spcAft>
                <a:spcPts val="600"/>
              </a:spcAft>
              <a:buFont typeface="Arial" panose="020B0604020202020204" pitchFamily="34" charset="0"/>
              <a:buChar char="•"/>
            </a:pPr>
            <a:r>
              <a:rPr lang="en-GB" sz="1800" b="1" dirty="0" err="1" smtClean="0"/>
              <a:t>Glay</a:t>
            </a:r>
            <a:r>
              <a:rPr lang="en-GB" sz="1800" b="1" dirty="0" smtClean="0"/>
              <a:t> community clustering</a:t>
            </a:r>
          </a:p>
          <a:p>
            <a:pPr marL="800100" lvl="1" indent="-342900">
              <a:spcAft>
                <a:spcPts val="600"/>
              </a:spcAft>
              <a:buFont typeface="Courier New" panose="02070309020205020404" pitchFamily="49" charset="0"/>
              <a:buChar char="o"/>
            </a:pPr>
            <a:r>
              <a:rPr lang="en-GB" sz="1800" dirty="0" smtClean="0"/>
              <a:t>Implementation </a:t>
            </a:r>
            <a:r>
              <a:rPr lang="en-GB" sz="1800" dirty="0"/>
              <a:t>of the Newman-Girvan fast greedy algorithm. </a:t>
            </a:r>
            <a:endParaRPr lang="en-GB" sz="1800" dirty="0" smtClean="0"/>
          </a:p>
          <a:p>
            <a:pPr marL="800100" lvl="1" indent="-342900">
              <a:spcAft>
                <a:spcPts val="600"/>
              </a:spcAft>
              <a:buFont typeface="Courier New" panose="02070309020205020404" pitchFamily="49" charset="0"/>
              <a:buChar char="o"/>
            </a:pPr>
            <a:r>
              <a:rPr lang="en-GB" sz="1800" dirty="0" smtClean="0"/>
              <a:t>The </a:t>
            </a:r>
            <a:r>
              <a:rPr lang="en-GB" sz="1800" dirty="0"/>
              <a:t>algorithm identifies clusters by iteratively removing edges from the network and then checking to see which nodes are still connected</a:t>
            </a:r>
            <a:r>
              <a:rPr lang="en-GB" sz="1800" dirty="0" smtClean="0"/>
              <a:t>.</a:t>
            </a:r>
          </a:p>
          <a:p>
            <a:pPr marL="342900" indent="-342900">
              <a:spcAft>
                <a:spcPts val="600"/>
              </a:spcAft>
              <a:buFont typeface="Arial" panose="020B0604020202020204" pitchFamily="34" charset="0"/>
              <a:buChar char="•"/>
            </a:pPr>
            <a:r>
              <a:rPr lang="en-GB" sz="1800" b="1" dirty="0" smtClean="0"/>
              <a:t>MCODE</a:t>
            </a:r>
          </a:p>
          <a:p>
            <a:pPr marL="800100" lvl="1" indent="-342900">
              <a:spcAft>
                <a:spcPts val="600"/>
              </a:spcAft>
              <a:buFont typeface="Courier New" panose="02070309020205020404" pitchFamily="49" charset="0"/>
              <a:buChar char="o"/>
            </a:pPr>
            <a:r>
              <a:rPr lang="en-GB" sz="1800" dirty="0" smtClean="0"/>
              <a:t>Finds highly </a:t>
            </a:r>
            <a:r>
              <a:rPr lang="en-GB" sz="1800" dirty="0"/>
              <a:t>interconnected regions in a network. The algorithm uses a three-stage process: </a:t>
            </a:r>
          </a:p>
          <a:p>
            <a:pPr marL="1257300" lvl="2" indent="-342900">
              <a:spcAft>
                <a:spcPts val="0"/>
              </a:spcAft>
              <a:buFont typeface="Wingdings" panose="05000000000000000000" pitchFamily="2" charset="2"/>
              <a:buChar char="ü"/>
            </a:pPr>
            <a:r>
              <a:rPr lang="en-GB" sz="1600" dirty="0"/>
              <a:t>W</a:t>
            </a:r>
            <a:r>
              <a:rPr lang="en-GB" sz="1600" dirty="0" smtClean="0"/>
              <a:t>eighting: gives a higher score to those nodes whose neighbours are more interconnected. </a:t>
            </a:r>
            <a:endParaRPr lang="en-GB" sz="1600" dirty="0"/>
          </a:p>
          <a:p>
            <a:pPr marL="1257300" lvl="2" indent="-342900">
              <a:spcAft>
                <a:spcPts val="0"/>
              </a:spcAft>
              <a:buFont typeface="Wingdings" panose="05000000000000000000" pitchFamily="2" charset="2"/>
              <a:buChar char="ü"/>
            </a:pPr>
            <a:r>
              <a:rPr lang="en-GB" sz="1600" dirty="0"/>
              <a:t>Molecular complex </a:t>
            </a:r>
            <a:r>
              <a:rPr lang="en-GB" sz="1600" dirty="0" smtClean="0"/>
              <a:t>prediction: starting </a:t>
            </a:r>
            <a:r>
              <a:rPr lang="en-GB" sz="1600" dirty="0"/>
              <a:t>with the highest-weighted </a:t>
            </a:r>
            <a:r>
              <a:rPr lang="en-GB" sz="1600" dirty="0" smtClean="0"/>
              <a:t>node (seed), </a:t>
            </a:r>
            <a:r>
              <a:rPr lang="en-GB" sz="1600" dirty="0"/>
              <a:t>recursively move </a:t>
            </a:r>
            <a:r>
              <a:rPr lang="en-GB" sz="1600" dirty="0" smtClean="0"/>
              <a:t>out, </a:t>
            </a:r>
            <a:r>
              <a:rPr lang="en-GB" sz="1600" dirty="0"/>
              <a:t>adding nodes to the complex that are above a given threshold.</a:t>
            </a:r>
          </a:p>
          <a:p>
            <a:pPr marL="1257300" lvl="2" indent="-342900">
              <a:spcAft>
                <a:spcPts val="0"/>
              </a:spcAft>
              <a:buFont typeface="Wingdings" panose="05000000000000000000" pitchFamily="2" charset="2"/>
              <a:buChar char="ü"/>
            </a:pPr>
            <a:r>
              <a:rPr lang="en-GB" sz="1600" dirty="0"/>
              <a:t>Post-processing, which applies filters to improve the cluster </a:t>
            </a:r>
            <a:r>
              <a:rPr lang="en-GB" sz="1600" dirty="0" smtClean="0"/>
              <a:t>quality (haircut and fluff).</a:t>
            </a:r>
          </a:p>
          <a:p>
            <a:pPr marL="1257300" lvl="2" indent="-342900">
              <a:spcAft>
                <a:spcPts val="0"/>
              </a:spcAft>
              <a:buFont typeface="Wingdings" panose="05000000000000000000" pitchFamily="2" charset="2"/>
              <a:buChar char="ü"/>
            </a:pPr>
            <a:r>
              <a:rPr lang="en-GB" sz="1600" dirty="0"/>
              <a:t>Check </a:t>
            </a:r>
            <a:r>
              <a:rPr lang="en-GB" sz="1600" dirty="0">
                <a:hlinkClick r:id="rId2"/>
              </a:rPr>
              <a:t>http://</a:t>
            </a:r>
            <a:r>
              <a:rPr lang="en-GB" sz="1600" dirty="0" smtClean="0">
                <a:hlinkClick r:id="rId2"/>
              </a:rPr>
              <a:t>www.youtube.com/watch?v=7wA4ZEoFGl8</a:t>
            </a:r>
            <a:r>
              <a:rPr lang="en-GB" sz="1600" dirty="0"/>
              <a:t> and </a:t>
            </a:r>
            <a:r>
              <a:rPr lang="en-GB" sz="1600" dirty="0">
                <a:hlinkClick r:id="rId3"/>
              </a:rPr>
              <a:t>http://</a:t>
            </a:r>
            <a:r>
              <a:rPr lang="en-GB" sz="1600" dirty="0" smtClean="0">
                <a:hlinkClick r:id="rId3"/>
              </a:rPr>
              <a:t>www.cgl.ucsf.edu/cytoscape/cluster/clusterMaker.html#mcode</a:t>
            </a:r>
            <a:r>
              <a:rPr lang="en-GB" sz="1600" dirty="0" smtClean="0"/>
              <a:t>. </a:t>
            </a:r>
            <a:endParaRPr lang="en-GB" sz="1600" dirty="0"/>
          </a:p>
          <a:p>
            <a:pPr marL="800100" lvl="1" indent="-342900">
              <a:spcAft>
                <a:spcPts val="600"/>
              </a:spcAft>
              <a:buFont typeface="Arial" panose="020B0604020202020204" pitchFamily="34" charset="0"/>
              <a:buChar char="•"/>
            </a:pPr>
            <a:endParaRPr lang="en-GB" sz="1800" dirty="0"/>
          </a:p>
        </p:txBody>
      </p:sp>
    </p:spTree>
    <p:extLst>
      <p:ext uri="{BB962C8B-B14F-4D97-AF65-F5344CB8AC3E}">
        <p14:creationId xmlns:p14="http://schemas.microsoft.com/office/powerpoint/2010/main" val="272895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75656" y="793132"/>
            <a:ext cx="6883077" cy="5479066"/>
          </a:xfrm>
          <a:prstGeom prst="rect">
            <a:avLst/>
          </a:prstGeom>
        </p:spPr>
      </p:pic>
      <p:sp>
        <p:nvSpPr>
          <p:cNvPr id="5" name="TextBox 4"/>
          <p:cNvSpPr txBox="1"/>
          <p:nvPr/>
        </p:nvSpPr>
        <p:spPr>
          <a:xfrm>
            <a:off x="199673" y="6237312"/>
            <a:ext cx="8003232" cy="461665"/>
          </a:xfrm>
          <a:prstGeom prst="rect">
            <a:avLst/>
          </a:prstGeom>
          <a:noFill/>
          <a:ln>
            <a:noFill/>
          </a:ln>
        </p:spPr>
        <p:txBody>
          <a:bodyPr wrap="square">
            <a:spAutoFit/>
          </a:bodyPr>
          <a:lstStyle>
            <a:defPPr>
              <a:defRPr lang="de-DE"/>
            </a:defPPr>
            <a:lvl1pPr>
              <a:defRPr>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smtClean="0"/>
              <a:t>Apps </a:t>
            </a:r>
            <a:r>
              <a:rPr lang="en-US" dirty="0">
                <a:sym typeface="Wingdings"/>
              </a:rPr>
              <a:t> </a:t>
            </a:r>
            <a:r>
              <a:rPr lang="en-US" dirty="0" err="1" smtClean="0">
                <a:sym typeface="Wingdings"/>
              </a:rPr>
              <a:t>clusterMaker</a:t>
            </a:r>
            <a:r>
              <a:rPr lang="en-US" dirty="0" smtClean="0">
                <a:sym typeface="Wingdings"/>
              </a:rPr>
              <a:t> </a:t>
            </a:r>
            <a:r>
              <a:rPr lang="en-US" dirty="0">
                <a:sym typeface="Wingdings"/>
              </a:rPr>
              <a:t> Community cluster (</a:t>
            </a:r>
            <a:r>
              <a:rPr lang="en-US" dirty="0" err="1">
                <a:sym typeface="Wingdings"/>
              </a:rPr>
              <a:t>GLay</a:t>
            </a:r>
            <a:r>
              <a:rPr lang="en-US" dirty="0">
                <a:sym typeface="Wingdings"/>
              </a:rPr>
              <a:t>)</a:t>
            </a:r>
            <a:endParaRPr lang="en-US" dirty="0"/>
          </a:p>
        </p:txBody>
      </p:sp>
      <p:sp>
        <p:nvSpPr>
          <p:cNvPr id="6" name="Oval 5"/>
          <p:cNvSpPr/>
          <p:nvPr/>
        </p:nvSpPr>
        <p:spPr>
          <a:xfrm>
            <a:off x="4788024" y="3532665"/>
            <a:ext cx="1440160" cy="28803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err="1" smtClean="0"/>
              <a:t>clusterMaker</a:t>
            </a:r>
            <a:r>
              <a:rPr lang="en-GB" dirty="0" smtClean="0"/>
              <a:t>: selecting the algorithm</a:t>
            </a:r>
            <a:endParaRPr lang="en-GB" dirty="0"/>
          </a:p>
        </p:txBody>
      </p:sp>
      <p:cxnSp>
        <p:nvCxnSpPr>
          <p:cNvPr id="8" name="Straight Arrow Connector 7"/>
          <p:cNvCxnSpPr/>
          <p:nvPr/>
        </p:nvCxnSpPr>
        <p:spPr>
          <a:xfrm flipV="1">
            <a:off x="2483768" y="1861897"/>
            <a:ext cx="520700" cy="346075"/>
          </a:xfrm>
          <a:prstGeom prst="straightConnector1">
            <a:avLst/>
          </a:prstGeom>
          <a:ln w="635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483768" y="1240202"/>
            <a:ext cx="520700" cy="347663"/>
          </a:xfrm>
          <a:prstGeom prst="straightConnector1">
            <a:avLst/>
          </a:prstGeom>
          <a:ln w="63500">
            <a:solidFill>
              <a:srgbClr val="00B0F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071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74714" y="1556792"/>
            <a:ext cx="4257686" cy="3943697"/>
          </a:xfrm>
          <a:prstGeom prst="rect">
            <a:avLst/>
          </a:prstGeom>
        </p:spPr>
      </p:pic>
      <p:sp>
        <p:nvSpPr>
          <p:cNvPr id="5" name="Oval 4"/>
          <p:cNvSpPr/>
          <p:nvPr/>
        </p:nvSpPr>
        <p:spPr>
          <a:xfrm>
            <a:off x="3781354" y="4896746"/>
            <a:ext cx="809324" cy="552227"/>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clusterMaker2: creating the clusters</a:t>
            </a:r>
            <a:endParaRPr lang="en-GB" dirty="0"/>
          </a:p>
        </p:txBody>
      </p:sp>
    </p:spTree>
    <p:extLst>
      <p:ext uri="{BB962C8B-B14F-4D97-AF65-F5344CB8AC3E}">
        <p14:creationId xmlns:p14="http://schemas.microsoft.com/office/powerpoint/2010/main" val="333333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clusterMaker2: visualizing the clusters</a:t>
            </a:r>
            <a:endParaRPr lang="en-GB" dirty="0"/>
          </a:p>
        </p:txBody>
      </p:sp>
      <p:pic>
        <p:nvPicPr>
          <p:cNvPr id="2" name="Picture 1"/>
          <p:cNvPicPr>
            <a:picLocks noChangeAspect="1"/>
          </p:cNvPicPr>
          <p:nvPr/>
        </p:nvPicPr>
        <p:blipFill>
          <a:blip r:embed="rId3"/>
          <a:stretch>
            <a:fillRect/>
          </a:stretch>
        </p:blipFill>
        <p:spPr>
          <a:xfrm>
            <a:off x="1259632" y="700088"/>
            <a:ext cx="6709370" cy="5365827"/>
          </a:xfrm>
          <a:prstGeom prst="rect">
            <a:avLst/>
          </a:prstGeom>
        </p:spPr>
      </p:pic>
      <p:sp>
        <p:nvSpPr>
          <p:cNvPr id="6" name="TextBox 5"/>
          <p:cNvSpPr txBox="1"/>
          <p:nvPr/>
        </p:nvSpPr>
        <p:spPr>
          <a:xfrm>
            <a:off x="169218" y="6065915"/>
            <a:ext cx="8003232" cy="830997"/>
          </a:xfrm>
          <a:prstGeom prst="rect">
            <a:avLst/>
          </a:prstGeom>
          <a:noFill/>
          <a:ln>
            <a:noFill/>
          </a:ln>
        </p:spPr>
        <p:txBody>
          <a:bodyPr wrap="square">
            <a:spAutoFit/>
          </a:bodyPr>
          <a:lstStyle>
            <a:defPPr>
              <a:defRPr lang="de-DE"/>
            </a:defPPr>
            <a:lvl1pPr>
              <a:defRPr>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smtClean="0"/>
              <a:t>Apps </a:t>
            </a:r>
            <a:r>
              <a:rPr lang="en-US" dirty="0">
                <a:sym typeface="Wingdings"/>
              </a:rPr>
              <a:t> </a:t>
            </a:r>
            <a:r>
              <a:rPr lang="en-US" dirty="0" err="1" smtClean="0">
                <a:sym typeface="Wingdings"/>
              </a:rPr>
              <a:t>clusterMaker</a:t>
            </a:r>
            <a:r>
              <a:rPr lang="en-US" dirty="0" smtClean="0">
                <a:sym typeface="Wingdings"/>
              </a:rPr>
              <a:t> Visualizations Create New network from Clusters</a:t>
            </a:r>
            <a:endParaRPr lang="en-US" dirty="0"/>
          </a:p>
        </p:txBody>
      </p:sp>
      <p:sp>
        <p:nvSpPr>
          <p:cNvPr id="7" name="Oval 6"/>
          <p:cNvSpPr/>
          <p:nvPr/>
        </p:nvSpPr>
        <p:spPr>
          <a:xfrm>
            <a:off x="4499992" y="1893859"/>
            <a:ext cx="1800200" cy="28803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2483768" y="1861897"/>
            <a:ext cx="520700" cy="346075"/>
          </a:xfrm>
          <a:prstGeom prst="straightConnector1">
            <a:avLst/>
          </a:prstGeom>
          <a:ln w="635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223418" y="1050276"/>
            <a:ext cx="520700" cy="347663"/>
          </a:xfrm>
          <a:prstGeom prst="straightConnector1">
            <a:avLst/>
          </a:prstGeom>
          <a:ln w="63500">
            <a:solidFill>
              <a:srgbClr val="00B0F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627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clusterMaker2: visualizing the clusters</a:t>
            </a:r>
            <a:endParaRPr lang="en-GB" dirty="0"/>
          </a:p>
        </p:txBody>
      </p:sp>
      <p:pic>
        <p:nvPicPr>
          <p:cNvPr id="2" name="Picture 1"/>
          <p:cNvPicPr>
            <a:picLocks noChangeAspect="1"/>
          </p:cNvPicPr>
          <p:nvPr/>
        </p:nvPicPr>
        <p:blipFill>
          <a:blip r:embed="rId3"/>
          <a:stretch>
            <a:fillRect/>
          </a:stretch>
        </p:blipFill>
        <p:spPr>
          <a:xfrm>
            <a:off x="323850" y="908720"/>
            <a:ext cx="8496943" cy="5688632"/>
          </a:xfrm>
          <a:prstGeom prst="rect">
            <a:avLst/>
          </a:prstGeom>
        </p:spPr>
      </p:pic>
    </p:spTree>
    <p:extLst>
      <p:ext uri="{BB962C8B-B14F-4D97-AF65-F5344CB8AC3E}">
        <p14:creationId xmlns:p14="http://schemas.microsoft.com/office/powerpoint/2010/main" val="381099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8786" y="692696"/>
            <a:ext cx="1246427" cy="1245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10"/>
          <p:cNvSpPr txBox="1"/>
          <p:nvPr/>
        </p:nvSpPr>
        <p:spPr>
          <a:xfrm>
            <a:off x="755576" y="2636912"/>
            <a:ext cx="7629334" cy="3416320"/>
          </a:xfrm>
          <a:prstGeom prst="rect">
            <a:avLst/>
          </a:prstGeom>
          <a:noFill/>
        </p:spPr>
        <p:txBody>
          <a:bodyPr wrap="square" rtlCol="0">
            <a:spAutoFit/>
          </a:bodyPr>
          <a:lstStyle/>
          <a:p>
            <a:pPr algn="ctr"/>
            <a:endParaRPr lang="en-GB" dirty="0">
              <a:ea typeface="Times New Roman"/>
              <a:cs typeface="Arial" panose="020B0604020202020204" pitchFamily="34" charset="0"/>
            </a:endParaRPr>
          </a:p>
          <a:p>
            <a:pPr algn="ctr"/>
            <a:r>
              <a:rPr lang="en-GB" dirty="0" smtClean="0">
                <a:ea typeface="Times New Roman"/>
                <a:cs typeface="Arial" panose="020B0604020202020204" pitchFamily="34" charset="0"/>
              </a:rPr>
              <a:t>Try to repeat the clustering search using MCODE this time.</a:t>
            </a:r>
          </a:p>
          <a:p>
            <a:pPr algn="ctr"/>
            <a:endParaRPr lang="en-GB" dirty="0" smtClean="0">
              <a:ea typeface="Times New Roman"/>
              <a:cs typeface="Arial" panose="020B0604020202020204" pitchFamily="34" charset="0"/>
            </a:endParaRPr>
          </a:p>
          <a:p>
            <a:pPr algn="ctr"/>
            <a:r>
              <a:rPr lang="en-GB" dirty="0" smtClean="0">
                <a:ea typeface="Times New Roman"/>
                <a:cs typeface="Arial" panose="020B0604020202020204" pitchFamily="34" charset="0"/>
              </a:rPr>
              <a:t>What is the main difference to </a:t>
            </a:r>
            <a:r>
              <a:rPr lang="en-GB" dirty="0" err="1" smtClean="0">
                <a:ea typeface="Times New Roman"/>
                <a:cs typeface="Arial" panose="020B0604020202020204" pitchFamily="34" charset="0"/>
              </a:rPr>
              <a:t>Glay</a:t>
            </a:r>
            <a:r>
              <a:rPr lang="en-GB" dirty="0" smtClean="0">
                <a:ea typeface="Times New Roman"/>
                <a:cs typeface="Arial" panose="020B0604020202020204" pitchFamily="34" charset="0"/>
              </a:rPr>
              <a:t>?</a:t>
            </a:r>
          </a:p>
          <a:p>
            <a:pPr algn="ctr"/>
            <a:endParaRPr lang="en-GB" dirty="0">
              <a:ea typeface="Times New Roman"/>
              <a:cs typeface="Arial" panose="020B0604020202020204" pitchFamily="34" charset="0"/>
            </a:endParaRPr>
          </a:p>
          <a:p>
            <a:pPr algn="ctr"/>
            <a:r>
              <a:rPr lang="en-GB" dirty="0" smtClean="0">
                <a:ea typeface="Times New Roman"/>
                <a:cs typeface="Arial" panose="020B0604020202020204" pitchFamily="34" charset="0"/>
              </a:rPr>
              <a:t>Try different values for the advanced parameters in MCODE and see how that affects your results.</a:t>
            </a:r>
            <a:endParaRPr lang="en-GB" dirty="0">
              <a:ea typeface="Times New Roman"/>
              <a:cs typeface="Arial" panose="020B0604020202020204" pitchFamily="34" charset="0"/>
            </a:endParaRPr>
          </a:p>
          <a:p>
            <a:pPr algn="ctr"/>
            <a:endParaRPr lang="en-GB" dirty="0">
              <a:effectLst/>
              <a:ea typeface="Times New Roman"/>
              <a:cs typeface="Arial" panose="020B0604020202020204" pitchFamily="34" charset="0"/>
            </a:endParaRPr>
          </a:p>
        </p:txBody>
      </p:sp>
    </p:spTree>
    <p:extLst>
      <p:ext uri="{BB962C8B-B14F-4D97-AF65-F5344CB8AC3E}">
        <p14:creationId xmlns:p14="http://schemas.microsoft.com/office/powerpoint/2010/main" val="393839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 Box 4"/>
          <p:cNvSpPr txBox="1">
            <a:spLocks noChangeArrowheads="1"/>
          </p:cNvSpPr>
          <p:nvPr/>
        </p:nvSpPr>
        <p:spPr bwMode="auto">
          <a:xfrm>
            <a:off x="468313" y="1308100"/>
            <a:ext cx="792003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itchFamily="34" charset="0"/>
                <a:ea typeface="Geneva"/>
                <a:cs typeface="Geneva"/>
              </a:defRPr>
            </a:lvl1pPr>
            <a:lvl2pPr marL="914400" indent="-45720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eaLnBrk="1" hangingPunct="1">
              <a:buFontTx/>
              <a:buChar char="•"/>
            </a:pPr>
            <a:r>
              <a:rPr lang="en-GB" sz="2000" b="1" dirty="0" smtClean="0">
                <a:solidFill>
                  <a:srgbClr val="00336C"/>
                </a:solidFill>
                <a:latin typeface="HelveticaNeueLT Pro 45 Lt" pitchFamily="34" charset="0"/>
                <a:cs typeface="Arial" pitchFamily="34" charset="0"/>
              </a:rPr>
              <a:t>Some experimental methods generate complex data: </a:t>
            </a:r>
            <a:r>
              <a:rPr lang="en-US" sz="2000" b="1" dirty="0" smtClean="0">
                <a:solidFill>
                  <a:schemeClr val="hlink"/>
                </a:solidFill>
                <a:latin typeface="HelveticaNeueLT Pro 45 Lt" pitchFamily="34" charset="0"/>
                <a:cs typeface="Arial" pitchFamily="34" charset="0"/>
              </a:rPr>
              <a:t>E. g.  Tandem affinity purification </a:t>
            </a:r>
            <a:r>
              <a:rPr lang="en-US" sz="2000" b="1" dirty="0">
                <a:solidFill>
                  <a:schemeClr val="hlink"/>
                </a:solidFill>
                <a:latin typeface="HelveticaNeueLT Pro 45 Lt" pitchFamily="34" charset="0"/>
                <a:cs typeface="Arial" pitchFamily="34" charset="0"/>
              </a:rPr>
              <a:t>(TAP) </a:t>
            </a:r>
          </a:p>
          <a:p>
            <a:pPr lvl="1" eaLnBrk="1" hangingPunct="1">
              <a:buFontTx/>
              <a:buChar char="•"/>
            </a:pPr>
            <a:endParaRPr lang="en-US" sz="2000" b="1" dirty="0">
              <a:solidFill>
                <a:schemeClr val="hlink"/>
              </a:solidFill>
              <a:latin typeface="HelveticaNeueLT Pro 45 Lt" pitchFamily="34" charset="0"/>
              <a:cs typeface="Arial" pitchFamily="34" charset="0"/>
            </a:endParaRPr>
          </a:p>
          <a:p>
            <a:pPr eaLnBrk="1" hangingPunct="1">
              <a:buFontTx/>
              <a:buChar char="•"/>
            </a:pPr>
            <a:r>
              <a:rPr lang="en-GB" sz="2000" b="1" dirty="0" smtClean="0">
                <a:solidFill>
                  <a:srgbClr val="00336C"/>
                </a:solidFill>
                <a:latin typeface="HelveticaNeueLT Pro 45 Lt" pitchFamily="34" charset="0"/>
                <a:cs typeface="Arial" pitchFamily="34" charset="0"/>
              </a:rPr>
              <a:t>There are two algorithms to transform this information into binary data:</a:t>
            </a:r>
            <a:endParaRPr lang="en-GB" sz="2000" b="1" dirty="0">
              <a:solidFill>
                <a:srgbClr val="00336C"/>
              </a:solidFill>
              <a:latin typeface="HelveticaNeueLT Pro 45 Lt" pitchFamily="34" charset="0"/>
              <a:cs typeface="Arial" pitchFamily="34" charset="0"/>
            </a:endParaRPr>
          </a:p>
        </p:txBody>
      </p:sp>
      <p:pic>
        <p:nvPicPr>
          <p:cNvPr id="8196" name="Picture 5" descr="matrix-spok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996952"/>
            <a:ext cx="8424862"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323850" y="115888"/>
            <a:ext cx="7848600" cy="1077912"/>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Representing PPIs: </a:t>
            </a:r>
          </a:p>
          <a:p>
            <a:r>
              <a:rPr lang="en-GB" dirty="0"/>
              <a:t>The problem with complexes</a:t>
            </a:r>
          </a:p>
        </p:txBody>
      </p:sp>
    </p:spTree>
    <p:custDataLst>
      <p:tags r:id="rId1"/>
    </p:custDataLst>
    <p:extLst>
      <p:ext uri="{BB962C8B-B14F-4D97-AF65-F5344CB8AC3E}">
        <p14:creationId xmlns:p14="http://schemas.microsoft.com/office/powerpoint/2010/main" val="260093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115888"/>
            <a:ext cx="8229600" cy="1143000"/>
          </a:xfrm>
        </p:spPr>
        <p:txBody>
          <a:bodyPr/>
          <a:lstStyle/>
          <a:p>
            <a:pPr eaLnBrk="1" hangingPunct="1"/>
            <a:r>
              <a:rPr lang="en-US" dirty="0" smtClean="0">
                <a:latin typeface="Arial" panose="020B0604020202020204" pitchFamily="34" charset="0"/>
                <a:cs typeface="Arial" panose="020B0604020202020204" pitchFamily="34" charset="0"/>
              </a:rPr>
              <a:t>Workflow</a:t>
            </a:r>
          </a:p>
        </p:txBody>
      </p:sp>
      <p:sp>
        <p:nvSpPr>
          <p:cNvPr id="3" name="Content Placeholder 2"/>
          <p:cNvSpPr>
            <a:spLocks noGrp="1"/>
          </p:cNvSpPr>
          <p:nvPr>
            <p:ph idx="1"/>
          </p:nvPr>
        </p:nvSpPr>
        <p:spPr>
          <a:xfrm>
            <a:off x="457200" y="1348380"/>
            <a:ext cx="8229600" cy="4525963"/>
          </a:xfrm>
        </p:spPr>
        <p:txBody>
          <a:bodyPr rtlCol="0">
            <a:noAutofit/>
          </a:bodyPr>
          <a:lstStyle/>
          <a:p>
            <a:pPr eaLnBrk="1" fontAlgn="auto" hangingPunct="1">
              <a:lnSpc>
                <a:spcPct val="120000"/>
              </a:lnSpc>
              <a:spcAft>
                <a:spcPts val="0"/>
              </a:spcAft>
              <a:defRPr/>
            </a:pPr>
            <a:r>
              <a:rPr lang="en-US" sz="2000" dirty="0">
                <a:latin typeface="Arial" panose="020B0604020202020204" pitchFamily="34" charset="0"/>
                <a:cs typeface="Arial" panose="020B0604020202020204" pitchFamily="34" charset="0"/>
              </a:rPr>
              <a:t>Obtain protein-protein interactions</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PSICQUIC-based interaction import client in </a:t>
            </a: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a:latin typeface="Arial" panose="020B0604020202020204" pitchFamily="34" charset="0"/>
                <a:cs typeface="Arial" panose="020B0604020202020204" pitchFamily="34" charset="0"/>
              </a:rPr>
              <a:t>Visualize network</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a:latin typeface="Arial" panose="020B0604020202020204" pitchFamily="34" charset="0"/>
                <a:cs typeface="Arial" panose="020B0604020202020204" pitchFamily="34" charset="0"/>
              </a:rPr>
              <a:t>Basic network analysis</a:t>
            </a:r>
          </a:p>
          <a:p>
            <a:pPr lvl="1" fontAlgn="auto">
              <a:lnSpc>
                <a:spcPct val="120000"/>
              </a:lnSpc>
              <a:spcAft>
                <a:spcPts val="0"/>
              </a:spcAft>
              <a:defRPr/>
            </a:pPr>
            <a:r>
              <a:rPr lang="en-US" sz="1800" dirty="0">
                <a:latin typeface="Arial" panose="020B0604020202020204" pitchFamily="34" charset="0"/>
                <a:cs typeface="Arial" panose="020B0604020202020204" pitchFamily="34" charset="0"/>
              </a:rPr>
              <a:t>Filtering your network based on columns</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r>
              <a:rPr lang="en-US" sz="1600" dirty="0">
                <a:latin typeface="Arial" panose="020B0604020202020204" pitchFamily="34" charset="0"/>
                <a:cs typeface="Arial" panose="020B0604020202020204" pitchFamily="34" charset="0"/>
              </a:rPr>
              <a:t>: Using filters</a:t>
            </a:r>
          </a:p>
          <a:p>
            <a:pPr lvl="1" fontAlgn="auto">
              <a:lnSpc>
                <a:spcPct val="120000"/>
              </a:lnSpc>
              <a:spcAft>
                <a:spcPts val="0"/>
              </a:spcAft>
              <a:defRPr/>
            </a:pPr>
            <a:r>
              <a:rPr lang="en-US" sz="1800" dirty="0">
                <a:latin typeface="Arial" panose="020B0604020202020204" pitchFamily="34" charset="0"/>
                <a:cs typeface="Arial" panose="020B0604020202020204" pitchFamily="34" charset="0"/>
              </a:rPr>
              <a:t>Integrate quantitative proteomics information in the network</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r>
              <a:rPr lang="en-US" sz="1600" dirty="0">
                <a:latin typeface="Arial" panose="020B0604020202020204" pitchFamily="34" charset="0"/>
                <a:cs typeface="Arial" panose="020B0604020202020204" pitchFamily="34" charset="0"/>
              </a:rPr>
              <a:t>: Load columns</a:t>
            </a:r>
          </a:p>
          <a:p>
            <a:pPr fontAlgn="auto">
              <a:lnSpc>
                <a:spcPct val="120000"/>
              </a:lnSpc>
              <a:spcAft>
                <a:spcPts val="0"/>
              </a:spcAft>
              <a:defRPr/>
            </a:pPr>
            <a:r>
              <a:rPr lang="en-US" sz="2000" dirty="0">
                <a:latin typeface="Arial" panose="020B0604020202020204" pitchFamily="34" charset="0"/>
                <a:cs typeface="Arial" panose="020B0604020202020204" pitchFamily="34" charset="0"/>
              </a:rPr>
              <a:t>Identify heavily connected sub-networks</a:t>
            </a:r>
          </a:p>
          <a:p>
            <a:pPr lvl="2" fontAlgn="auto">
              <a:lnSpc>
                <a:spcPct val="120000"/>
              </a:lnSpc>
              <a:spcAft>
                <a:spcPts val="0"/>
              </a:spcAft>
              <a:buFont typeface="Wingdings" pitchFamily="2" charset="2"/>
              <a:buChar char="ü"/>
              <a:defRPr/>
            </a:pPr>
            <a:r>
              <a:rPr lang="en-US" sz="1600" dirty="0" err="1">
                <a:solidFill>
                  <a:prstClr val="black"/>
                </a:solidFill>
                <a:latin typeface="Arial" panose="020B0604020202020204" pitchFamily="34" charset="0"/>
                <a:cs typeface="Arial" panose="020B0604020202020204" pitchFamily="34" charset="0"/>
              </a:rPr>
              <a:t>Cytoscape</a:t>
            </a:r>
            <a:r>
              <a:rPr lang="en-US" sz="1600" dirty="0">
                <a:solidFill>
                  <a:prstClr val="black"/>
                </a:solidFill>
                <a:latin typeface="Arial" panose="020B0604020202020204" pitchFamily="34" charset="0"/>
                <a:cs typeface="Arial" panose="020B0604020202020204" pitchFamily="34" charset="0"/>
              </a:rPr>
              <a:t>: clusterMaker2 </a:t>
            </a:r>
            <a:r>
              <a:rPr lang="en-US" sz="1600" dirty="0" smtClean="0">
                <a:solidFill>
                  <a:prstClr val="black"/>
                </a:solidFill>
                <a:latin typeface="Arial" panose="020B0604020202020204" pitchFamily="34" charset="0"/>
                <a:cs typeface="Arial" panose="020B0604020202020204" pitchFamily="34" charset="0"/>
              </a:rPr>
              <a:t>app</a:t>
            </a:r>
            <a:endParaRPr lang="en-US" sz="1200" dirty="0">
              <a:latin typeface="Arial" panose="020B0604020202020204" pitchFamily="34" charset="0"/>
              <a:cs typeface="Arial" panose="020B0604020202020204" pitchFamily="34" charset="0"/>
            </a:endParaRPr>
          </a:p>
          <a:p>
            <a:pPr fontAlgn="auto">
              <a:lnSpc>
                <a:spcPct val="120000"/>
              </a:lnSpc>
              <a:spcAft>
                <a:spcPts val="0"/>
              </a:spcAft>
              <a:defRPr/>
            </a:pPr>
            <a:r>
              <a:rPr lang="en-US" sz="2000" dirty="0">
                <a:solidFill>
                  <a:srgbClr val="FF0000"/>
                </a:solidFill>
                <a:latin typeface="Arial" panose="020B0604020202020204" pitchFamily="34" charset="0"/>
                <a:cs typeface="Arial" panose="020B0604020202020204" pitchFamily="34" charset="0"/>
              </a:rPr>
              <a:t>Analyze meaningful GO annotation</a:t>
            </a:r>
          </a:p>
          <a:p>
            <a:pPr lvl="2" fontAlgn="auto">
              <a:lnSpc>
                <a:spcPct val="120000"/>
              </a:lnSpc>
              <a:spcAft>
                <a:spcPts val="0"/>
              </a:spcAft>
              <a:buFont typeface="Wingdings" pitchFamily="2" charset="2"/>
              <a:buChar char="ü"/>
              <a:defRPr/>
            </a:pPr>
            <a:r>
              <a:rPr lang="en-US" sz="1600" dirty="0" err="1">
                <a:solidFill>
                  <a:srgbClr val="FF0000"/>
                </a:solidFill>
                <a:latin typeface="Arial" panose="020B0604020202020204" pitchFamily="34" charset="0"/>
                <a:cs typeface="Arial" panose="020B0604020202020204" pitchFamily="34" charset="0"/>
              </a:rPr>
              <a:t>Cytoscape</a:t>
            </a:r>
            <a:r>
              <a:rPr lang="en-US" sz="1600" dirty="0">
                <a:solidFill>
                  <a:srgbClr val="FF0000"/>
                </a:solidFill>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BiNGO</a:t>
            </a:r>
            <a:r>
              <a:rPr lang="en-US" sz="1600" dirty="0">
                <a:solidFill>
                  <a:srgbClr val="FF0000"/>
                </a:solidFill>
                <a:latin typeface="Arial" panose="020B0604020202020204" pitchFamily="34" charset="0"/>
                <a:cs typeface="Arial" panose="020B0604020202020204" pitchFamily="34" charset="0"/>
              </a:rPr>
              <a:t> </a:t>
            </a:r>
            <a:r>
              <a:rPr lang="en-US" sz="1600" dirty="0" smtClean="0">
                <a:solidFill>
                  <a:srgbClr val="FF0000"/>
                </a:solidFill>
                <a:latin typeface="Arial" panose="020B0604020202020204" pitchFamily="34" charset="0"/>
                <a:cs typeface="Arial" panose="020B0604020202020204" pitchFamily="34" charset="0"/>
              </a:rPr>
              <a:t>app</a:t>
            </a:r>
            <a:endParaRPr lang="en-US" sz="1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130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457200" y="116632"/>
            <a:ext cx="8229600" cy="584775"/>
          </a:xfrm>
          <a:noFill/>
          <a:ln>
            <a:noFill/>
          </a:ln>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Gene ontology</a:t>
            </a:r>
          </a:p>
        </p:txBody>
      </p:sp>
      <p:sp>
        <p:nvSpPr>
          <p:cNvPr id="3" name="Content Placeholder 2"/>
          <p:cNvSpPr>
            <a:spLocks noGrp="1"/>
          </p:cNvSpPr>
          <p:nvPr>
            <p:ph idx="1"/>
          </p:nvPr>
        </p:nvSpPr>
        <p:spPr>
          <a:xfrm>
            <a:off x="179388" y="1628775"/>
            <a:ext cx="4867275" cy="1571625"/>
          </a:xfrm>
        </p:spPr>
        <p:txBody>
          <a:bodyPr rtlCol="0">
            <a:normAutofit fontScale="77500" lnSpcReduction="20000"/>
          </a:bodyPr>
          <a:lstStyle/>
          <a:p>
            <a:pPr eaLnBrk="1" fontAlgn="auto" hangingPunct="1">
              <a:spcAft>
                <a:spcPts val="0"/>
              </a:spcAft>
              <a:defRPr/>
            </a:pPr>
            <a:r>
              <a:rPr lang="en-US" dirty="0" smtClean="0">
                <a:latin typeface="Arial" panose="020B0604020202020204" pitchFamily="34" charset="0"/>
                <a:cs typeface="Arial" panose="020B0604020202020204" pitchFamily="34" charset="0"/>
              </a:rPr>
              <a:t>What is the gene ontology?</a:t>
            </a:r>
          </a:p>
          <a:p>
            <a:pPr lvl="1" eaLnBrk="1" fontAlgn="auto" hangingPunct="1">
              <a:spcAft>
                <a:spcPts val="0"/>
              </a:spcAft>
              <a:defRPr/>
            </a:pPr>
            <a:r>
              <a:rPr lang="en-US" dirty="0" smtClean="0">
                <a:latin typeface="Arial" panose="020B0604020202020204" pitchFamily="34" charset="0"/>
                <a:cs typeface="Arial" panose="020B0604020202020204" pitchFamily="34" charset="0"/>
              </a:rPr>
              <a:t>Organized, controlled vocabulary of terms that describe gene products characteristics.</a:t>
            </a:r>
          </a:p>
        </p:txBody>
      </p:sp>
      <p:pic>
        <p:nvPicPr>
          <p:cNvPr id="4403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3240088"/>
            <a:ext cx="19431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9813" y="1765300"/>
            <a:ext cx="2025650" cy="490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8963" y="622300"/>
            <a:ext cx="2025650" cy="6046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9"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5589588"/>
            <a:ext cx="2087563" cy="70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40" name="Content Placeholder 2"/>
          <p:cNvSpPr txBox="1">
            <a:spLocks/>
          </p:cNvSpPr>
          <p:nvPr/>
        </p:nvSpPr>
        <p:spPr bwMode="auto">
          <a:xfrm>
            <a:off x="179388" y="3370263"/>
            <a:ext cx="2405062"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eaLnBrk="1" hangingPunct="1">
              <a:spcBef>
                <a:spcPct val="20000"/>
              </a:spcBef>
              <a:buFont typeface="Arial" pitchFamily="34" charset="0"/>
              <a:buChar char="•"/>
            </a:pPr>
            <a:r>
              <a:rPr lang="en-US" dirty="0">
                <a:cs typeface="Arial" panose="020B0604020202020204" pitchFamily="34" charset="0"/>
              </a:rPr>
              <a:t>Example:</a:t>
            </a:r>
          </a:p>
          <a:p>
            <a:pPr lvl="1" eaLnBrk="1" hangingPunct="1">
              <a:spcBef>
                <a:spcPct val="20000"/>
              </a:spcBef>
              <a:buFont typeface="Arial" pitchFamily="34" charset="0"/>
              <a:buChar char="–"/>
            </a:pPr>
            <a:r>
              <a:rPr lang="en-US" sz="2000" dirty="0">
                <a:cs typeface="Arial" panose="020B0604020202020204" pitchFamily="34" charset="0"/>
              </a:rPr>
              <a:t>GO terms for Caspase 9</a:t>
            </a:r>
          </a:p>
        </p:txBody>
      </p:sp>
      <p:sp>
        <p:nvSpPr>
          <p:cNvPr id="2" name="TextBox 1"/>
          <p:cNvSpPr txBox="1"/>
          <p:nvPr/>
        </p:nvSpPr>
        <p:spPr>
          <a:xfrm>
            <a:off x="827518" y="836712"/>
            <a:ext cx="4572790" cy="584775"/>
          </a:xfrm>
          <a:prstGeom prst="rect">
            <a:avLst/>
          </a:prstGeom>
          <a:noFill/>
        </p:spPr>
        <p:txBody>
          <a:bodyPr wrap="none" rtlCol="0">
            <a:spAutoFit/>
          </a:bodyPr>
          <a:lstStyle/>
          <a:p>
            <a:pPr marL="0" lvl="1"/>
            <a:r>
              <a:rPr lang="en-US" sz="3200" dirty="0">
                <a:cs typeface="Arial" panose="020B0604020202020204" pitchFamily="34" charset="0"/>
                <a:hlinkClick r:id="rId7"/>
              </a:rPr>
              <a:t>http://geneontology.org/</a:t>
            </a:r>
            <a:r>
              <a:rPr lang="en-US" sz="3200" dirty="0">
                <a:cs typeface="Arial" panose="020B0604020202020204" pitchFamily="34" charset="0"/>
              </a:rPr>
              <a:t> </a:t>
            </a:r>
          </a:p>
        </p:txBody>
      </p:sp>
    </p:spTree>
    <p:extLst>
      <p:ext uri="{BB962C8B-B14F-4D97-AF65-F5344CB8AC3E}">
        <p14:creationId xmlns:p14="http://schemas.microsoft.com/office/powerpoint/2010/main" val="14670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44624"/>
            <a:ext cx="8229600" cy="584775"/>
          </a:xfrm>
          <a:noFill/>
          <a:ln>
            <a:noFill/>
          </a:ln>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itchFamily="34" charset="0"/>
                <a:cs typeface="Arial" pitchFamily="34" charset="0"/>
              </a:rPr>
              <a:t>Gene ontology enrichment analysis</a:t>
            </a:r>
          </a:p>
        </p:txBody>
      </p:sp>
      <p:pic>
        <p:nvPicPr>
          <p:cNvPr id="4505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13" y="1052736"/>
            <a:ext cx="802957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2781523"/>
            <a:ext cx="3424237" cy="2665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688" y="4480148"/>
            <a:ext cx="6200775" cy="19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750" y="2781523"/>
            <a:ext cx="4646613" cy="141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032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44624"/>
            <a:ext cx="8229600" cy="584775"/>
          </a:xfrm>
          <a:noFill/>
          <a:ln>
            <a:noFill/>
          </a:ln>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Gene ontology enrichment analysis</a:t>
            </a:r>
          </a:p>
        </p:txBody>
      </p:sp>
      <p:pic>
        <p:nvPicPr>
          <p:cNvPr id="4505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9398" y="1074706"/>
            <a:ext cx="5670972" cy="1130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09050" y="2543413"/>
            <a:ext cx="8522852" cy="3785652"/>
          </a:xfrm>
          <a:prstGeom prst="rect">
            <a:avLst/>
          </a:prstGeom>
          <a:noFill/>
        </p:spPr>
        <p:txBody>
          <a:bodyPr wrap="square" rtlCol="0">
            <a:spAutoFit/>
          </a:bodyPr>
          <a:lstStyle/>
          <a:p>
            <a:pPr marL="342900" indent="-342900" algn="just">
              <a:spcAft>
                <a:spcPts val="1200"/>
              </a:spcAft>
              <a:buFont typeface="Arial" pitchFamily="34" charset="0"/>
              <a:buChar char="•"/>
            </a:pPr>
            <a:r>
              <a:rPr lang="en-GB" sz="2000" dirty="0" err="1" smtClean="0">
                <a:cs typeface="Arial" panose="020B0604020202020204" pitchFamily="34" charset="0"/>
              </a:rPr>
              <a:t>BiNGO</a:t>
            </a:r>
            <a:r>
              <a:rPr lang="en-GB" sz="2000" dirty="0" smtClean="0">
                <a:cs typeface="Arial" panose="020B0604020202020204" pitchFamily="34" charset="0"/>
              </a:rPr>
              <a:t> performs a </a:t>
            </a:r>
            <a:r>
              <a:rPr lang="en-GB" sz="2000" dirty="0" err="1">
                <a:cs typeface="Arial" panose="020B0604020202020204" pitchFamily="34" charset="0"/>
              </a:rPr>
              <a:t>h</a:t>
            </a:r>
            <a:r>
              <a:rPr lang="en-GB" sz="2000" dirty="0" err="1" smtClean="0">
                <a:cs typeface="Arial" panose="020B0604020202020204" pitchFamily="34" charset="0"/>
              </a:rPr>
              <a:t>ypergeometric</a:t>
            </a:r>
            <a:r>
              <a:rPr lang="en-GB" sz="2000" dirty="0" smtClean="0">
                <a:cs typeface="Arial" panose="020B0604020202020204" pitchFamily="34" charset="0"/>
              </a:rPr>
              <a:t> test to find out which functional categories are over- or under-represented in our dataset and which proteins are annotated with such categories, giving a table of results as an output. The test can be referenced to the whole ontology or to the network itself. </a:t>
            </a:r>
          </a:p>
          <a:p>
            <a:pPr marL="342900" indent="-342900" algn="just">
              <a:spcAft>
                <a:spcPts val="1200"/>
              </a:spcAft>
              <a:buFont typeface="Arial" pitchFamily="34" charset="0"/>
              <a:buChar char="•"/>
            </a:pPr>
            <a:r>
              <a:rPr lang="en-GB" sz="2000" dirty="0" smtClean="0">
                <a:cs typeface="Arial" panose="020B0604020202020204" pitchFamily="34" charset="0"/>
              </a:rPr>
              <a:t>Additionally, </a:t>
            </a:r>
            <a:r>
              <a:rPr lang="en-GB" sz="2000" dirty="0" err="1" smtClean="0">
                <a:cs typeface="Arial" panose="020B0604020202020204" pitchFamily="34" charset="0"/>
              </a:rPr>
              <a:t>BiNGO</a:t>
            </a:r>
            <a:r>
              <a:rPr lang="en-GB" sz="2000" dirty="0" smtClean="0">
                <a:cs typeface="Arial" panose="020B0604020202020204" pitchFamily="34" charset="0"/>
              </a:rPr>
              <a:t> draws the over-represented categories as a Cytoscape graph, in which the relationships between different terms is depicted. </a:t>
            </a:r>
          </a:p>
          <a:p>
            <a:pPr marL="342900" indent="-342900" algn="just">
              <a:spcAft>
                <a:spcPts val="1200"/>
              </a:spcAft>
              <a:buFont typeface="Arial" pitchFamily="34" charset="0"/>
              <a:buChar char="•"/>
            </a:pPr>
            <a:r>
              <a:rPr lang="en-GB" sz="2000" dirty="0" err="1" smtClean="0">
                <a:cs typeface="Arial" panose="020B0604020202020204" pitchFamily="34" charset="0"/>
              </a:rPr>
              <a:t>BiNGO</a:t>
            </a:r>
            <a:r>
              <a:rPr lang="en-GB" sz="2000" dirty="0" smtClean="0">
                <a:cs typeface="Arial" panose="020B0604020202020204" pitchFamily="34" charset="0"/>
              </a:rPr>
              <a:t> can be used with lists of genes/proteins, whole networks or network sub-sections, making it easy to combine with other Cytoscape functionalities. </a:t>
            </a:r>
          </a:p>
        </p:txBody>
      </p:sp>
    </p:spTree>
    <p:extLst>
      <p:ext uri="{BB962C8B-B14F-4D97-AF65-F5344CB8AC3E}">
        <p14:creationId xmlns:p14="http://schemas.microsoft.com/office/powerpoint/2010/main" val="369279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5" y="836712"/>
            <a:ext cx="7270031"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2" name="Title 1"/>
          <p:cNvSpPr>
            <a:spLocks noGrp="1"/>
          </p:cNvSpPr>
          <p:nvPr>
            <p:ph type="title"/>
          </p:nvPr>
        </p:nvSpPr>
        <p:spPr>
          <a:xfrm>
            <a:off x="457200" y="44624"/>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itchFamily="34" charset="0"/>
                <a:cs typeface="Arial" pitchFamily="34" charset="0"/>
              </a:rPr>
              <a:t>Gene ontology enrichment analysis</a:t>
            </a:r>
          </a:p>
        </p:txBody>
      </p:sp>
      <p:sp>
        <p:nvSpPr>
          <p:cNvPr id="46083" name="TextBox 4"/>
          <p:cNvSpPr txBox="1">
            <a:spLocks noChangeArrowheads="1"/>
          </p:cNvSpPr>
          <p:nvPr/>
        </p:nvSpPr>
        <p:spPr bwMode="auto">
          <a:xfrm>
            <a:off x="457200" y="6207125"/>
            <a:ext cx="74088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sz="2400">
                <a:solidFill>
                  <a:schemeClr val="tx1"/>
                </a:solidFill>
                <a:latin typeface="Arial" pitchFamily="34" charset="0"/>
                <a:ea typeface="Geneva"/>
                <a:cs typeface="Geneva"/>
              </a:defRPr>
            </a:lvl1pPr>
            <a:lvl2pPr marL="742950" indent="-285750" defTabSz="457200" eaLnBrk="0" hangingPunct="0">
              <a:defRPr sz="2400">
                <a:solidFill>
                  <a:schemeClr val="tx1"/>
                </a:solidFill>
                <a:latin typeface="Arial" pitchFamily="34" charset="0"/>
                <a:ea typeface="Geneva"/>
                <a:cs typeface="Geneva"/>
              </a:defRPr>
            </a:lvl2pPr>
            <a:lvl3pPr marL="1143000" indent="-228600" defTabSz="457200" eaLnBrk="0" hangingPunct="0">
              <a:defRPr sz="2400">
                <a:solidFill>
                  <a:schemeClr val="tx1"/>
                </a:solidFill>
                <a:latin typeface="Arial" pitchFamily="34" charset="0"/>
                <a:ea typeface="Geneva"/>
                <a:cs typeface="Geneva"/>
              </a:defRPr>
            </a:lvl3pPr>
            <a:lvl4pPr marL="1600200" indent="-228600" defTabSz="457200" eaLnBrk="0" hangingPunct="0">
              <a:defRPr sz="2400">
                <a:solidFill>
                  <a:schemeClr val="tx1"/>
                </a:solidFill>
                <a:latin typeface="Arial" pitchFamily="34" charset="0"/>
                <a:ea typeface="Geneva"/>
                <a:cs typeface="Geneva"/>
              </a:defRPr>
            </a:lvl4pPr>
            <a:lvl5pPr marL="2057400" indent="-228600" defTabSz="457200" eaLnBrk="0" hangingPunct="0">
              <a:defRPr sz="2400">
                <a:solidFill>
                  <a:schemeClr val="tx1"/>
                </a:solidFill>
                <a:latin typeface="Arial" pitchFamily="34" charset="0"/>
                <a:ea typeface="Geneva"/>
                <a:cs typeface="Geneva"/>
              </a:defRPr>
            </a:lvl5pPr>
            <a:lvl6pPr marL="2514600" indent="-228600" defTabSz="4572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defTabSz="4572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defTabSz="4572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defTabSz="457200" eaLnBrk="0" fontAlgn="base" hangingPunct="0">
              <a:spcBef>
                <a:spcPct val="0"/>
              </a:spcBef>
              <a:spcAft>
                <a:spcPct val="0"/>
              </a:spcAft>
              <a:defRPr sz="2400">
                <a:solidFill>
                  <a:schemeClr val="tx1"/>
                </a:solidFill>
                <a:latin typeface="Arial" pitchFamily="34" charset="0"/>
                <a:ea typeface="Geneva"/>
                <a:cs typeface="Geneva"/>
              </a:defRPr>
            </a:lvl9pPr>
          </a:lstStyle>
          <a:p>
            <a:pPr eaLnBrk="1" hangingPunct="1"/>
            <a:r>
              <a:rPr lang="en-US" dirty="0" smtClean="0">
                <a:cs typeface="Arial" panose="020B0604020202020204" pitchFamily="34" charset="0"/>
              </a:rPr>
              <a:t>Apps </a:t>
            </a:r>
            <a:r>
              <a:rPr lang="en-US" dirty="0">
                <a:cs typeface="Arial" panose="020B0604020202020204" pitchFamily="34" charset="0"/>
                <a:sym typeface="Wingdings" pitchFamily="2" charset="2"/>
              </a:rPr>
              <a:t> </a:t>
            </a:r>
            <a:r>
              <a:rPr lang="en-US" dirty="0" err="1" smtClean="0">
                <a:cs typeface="Arial" panose="020B0604020202020204" pitchFamily="34" charset="0"/>
                <a:sym typeface="Wingdings" pitchFamily="2" charset="2"/>
              </a:rPr>
              <a:t>BiNGO</a:t>
            </a:r>
            <a:endParaRPr lang="en-US" dirty="0">
              <a:cs typeface="Arial" panose="020B0604020202020204" pitchFamily="34" charset="0"/>
            </a:endParaRPr>
          </a:p>
        </p:txBody>
      </p:sp>
      <p:cxnSp>
        <p:nvCxnSpPr>
          <p:cNvPr id="8" name="Straight Arrow Connector 7"/>
          <p:cNvCxnSpPr/>
          <p:nvPr/>
        </p:nvCxnSpPr>
        <p:spPr>
          <a:xfrm flipV="1">
            <a:off x="1872471" y="2359111"/>
            <a:ext cx="520700" cy="346075"/>
          </a:xfrm>
          <a:prstGeom prst="straightConnector1">
            <a:avLst/>
          </a:prstGeom>
          <a:ln w="635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1763688" y="1205235"/>
            <a:ext cx="520700" cy="347663"/>
          </a:xfrm>
          <a:prstGeom prst="straightConnector1">
            <a:avLst/>
          </a:prstGeom>
          <a:ln w="63500">
            <a:solidFill>
              <a:srgbClr val="00B0F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8267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1850" y="836712"/>
            <a:ext cx="5472113" cy="544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07" name="Title 1"/>
          <p:cNvSpPr>
            <a:spLocks noGrp="1"/>
          </p:cNvSpPr>
          <p:nvPr>
            <p:ph type="title"/>
          </p:nvPr>
        </p:nvSpPr>
        <p:spPr>
          <a:xfrm>
            <a:off x="457200" y="44624"/>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itchFamily="34" charset="0"/>
                <a:cs typeface="Arial" pitchFamily="34" charset="0"/>
              </a:rPr>
              <a:t>Gene ontology enrichment analysis</a:t>
            </a:r>
          </a:p>
        </p:txBody>
      </p:sp>
      <p:grpSp>
        <p:nvGrpSpPr>
          <p:cNvPr id="2" name="Group 1"/>
          <p:cNvGrpSpPr/>
          <p:nvPr/>
        </p:nvGrpSpPr>
        <p:grpSpPr>
          <a:xfrm>
            <a:off x="1771650" y="1562200"/>
            <a:ext cx="1398588" cy="460375"/>
            <a:chOff x="1771650" y="1562200"/>
            <a:chExt cx="1398588" cy="460375"/>
          </a:xfrm>
        </p:grpSpPr>
        <p:sp>
          <p:nvSpPr>
            <p:cNvPr id="5" name="Oval 4"/>
            <p:cNvSpPr/>
            <p:nvPr/>
          </p:nvSpPr>
          <p:spPr>
            <a:xfrm>
              <a:off x="2184400" y="1584425"/>
              <a:ext cx="985838" cy="374650"/>
            </a:xfrm>
            <a:prstGeom prst="ellipse">
              <a:avLst/>
            </a:prstGeom>
            <a:noFill/>
            <a:ln w="381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a:p>
          </p:txBody>
        </p:sp>
        <p:sp>
          <p:nvSpPr>
            <p:cNvPr id="47109" name="TextBox 5"/>
            <p:cNvSpPr txBox="1">
              <a:spLocks noChangeArrowheads="1"/>
            </p:cNvSpPr>
            <p:nvPr/>
          </p:nvSpPr>
          <p:spPr bwMode="auto">
            <a:xfrm>
              <a:off x="1771650" y="1562200"/>
              <a:ext cx="295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b="1" dirty="0">
                  <a:solidFill>
                    <a:srgbClr val="FF0000"/>
                  </a:solidFill>
                  <a:latin typeface="HelveticaNeueLT Pro 45 Lt" pitchFamily="34" charset="0"/>
                </a:rPr>
                <a:t>1</a:t>
              </a:r>
            </a:p>
          </p:txBody>
        </p:sp>
      </p:grpSp>
      <p:grpSp>
        <p:nvGrpSpPr>
          <p:cNvPr id="3" name="Group 2"/>
          <p:cNvGrpSpPr/>
          <p:nvPr/>
        </p:nvGrpSpPr>
        <p:grpSpPr>
          <a:xfrm>
            <a:off x="1774825" y="4526062"/>
            <a:ext cx="5173663" cy="461963"/>
            <a:chOff x="1774825" y="4526062"/>
            <a:chExt cx="5173663" cy="461963"/>
          </a:xfrm>
        </p:grpSpPr>
        <p:sp>
          <p:nvSpPr>
            <p:cNvPr id="8" name="Oval 7"/>
            <p:cNvSpPr/>
            <p:nvPr/>
          </p:nvSpPr>
          <p:spPr>
            <a:xfrm>
              <a:off x="2227263" y="4592737"/>
              <a:ext cx="4721225" cy="374650"/>
            </a:xfrm>
            <a:prstGeom prst="ellipse">
              <a:avLst/>
            </a:prstGeom>
            <a:noFill/>
            <a:ln w="381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a:p>
          </p:txBody>
        </p:sp>
        <p:sp>
          <p:nvSpPr>
            <p:cNvPr id="47111" name="TextBox 8"/>
            <p:cNvSpPr txBox="1">
              <a:spLocks noChangeArrowheads="1"/>
            </p:cNvSpPr>
            <p:nvPr/>
          </p:nvSpPr>
          <p:spPr bwMode="auto">
            <a:xfrm>
              <a:off x="1774825" y="4526062"/>
              <a:ext cx="393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b="1" dirty="0">
                  <a:solidFill>
                    <a:srgbClr val="FF0000"/>
                  </a:solidFill>
                  <a:latin typeface="HelveticaNeueLT Pro 45 Lt" pitchFamily="34" charset="0"/>
                </a:rPr>
                <a:t>2</a:t>
              </a:r>
            </a:p>
          </p:txBody>
        </p:sp>
      </p:grpSp>
      <p:grpSp>
        <p:nvGrpSpPr>
          <p:cNvPr id="4" name="Group 3"/>
          <p:cNvGrpSpPr/>
          <p:nvPr/>
        </p:nvGrpSpPr>
        <p:grpSpPr>
          <a:xfrm>
            <a:off x="1768475" y="4843562"/>
            <a:ext cx="1370013" cy="461963"/>
            <a:chOff x="1768475" y="4843562"/>
            <a:chExt cx="1370013" cy="461963"/>
          </a:xfrm>
        </p:grpSpPr>
        <p:sp>
          <p:nvSpPr>
            <p:cNvPr id="10" name="Oval 9"/>
            <p:cNvSpPr/>
            <p:nvPr/>
          </p:nvSpPr>
          <p:spPr>
            <a:xfrm>
              <a:off x="2225675" y="4948337"/>
              <a:ext cx="912813" cy="231775"/>
            </a:xfrm>
            <a:prstGeom prst="ellipse">
              <a:avLst/>
            </a:prstGeom>
            <a:noFill/>
            <a:ln w="381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a:p>
          </p:txBody>
        </p:sp>
        <p:sp>
          <p:nvSpPr>
            <p:cNvPr id="47113" name="TextBox 10"/>
            <p:cNvSpPr txBox="1">
              <a:spLocks noChangeArrowheads="1"/>
            </p:cNvSpPr>
            <p:nvPr/>
          </p:nvSpPr>
          <p:spPr bwMode="auto">
            <a:xfrm>
              <a:off x="1768475" y="4843562"/>
              <a:ext cx="3444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b="1">
                  <a:solidFill>
                    <a:srgbClr val="FF0000"/>
                  </a:solidFill>
                  <a:latin typeface="HelveticaNeueLT Pro 45 Lt" pitchFamily="34" charset="0"/>
                </a:rPr>
                <a:t>3</a:t>
              </a:r>
            </a:p>
          </p:txBody>
        </p:sp>
      </p:grpSp>
      <p:grpSp>
        <p:nvGrpSpPr>
          <p:cNvPr id="6" name="Group 5"/>
          <p:cNvGrpSpPr/>
          <p:nvPr/>
        </p:nvGrpSpPr>
        <p:grpSpPr>
          <a:xfrm>
            <a:off x="1768475" y="5130900"/>
            <a:ext cx="1208088" cy="461962"/>
            <a:chOff x="1768475" y="5130900"/>
            <a:chExt cx="1208088" cy="461962"/>
          </a:xfrm>
        </p:grpSpPr>
        <p:sp>
          <p:nvSpPr>
            <p:cNvPr id="12" name="Oval 11"/>
            <p:cNvSpPr/>
            <p:nvPr/>
          </p:nvSpPr>
          <p:spPr>
            <a:xfrm>
              <a:off x="2239963" y="5226150"/>
              <a:ext cx="736600" cy="230187"/>
            </a:xfrm>
            <a:prstGeom prst="ellipse">
              <a:avLst/>
            </a:prstGeom>
            <a:noFill/>
            <a:ln w="381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a:p>
          </p:txBody>
        </p:sp>
        <p:sp>
          <p:nvSpPr>
            <p:cNvPr id="47115" name="TextBox 12"/>
            <p:cNvSpPr txBox="1">
              <a:spLocks noChangeArrowheads="1"/>
            </p:cNvSpPr>
            <p:nvPr/>
          </p:nvSpPr>
          <p:spPr bwMode="auto">
            <a:xfrm>
              <a:off x="1768475" y="5130900"/>
              <a:ext cx="3444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b="1">
                  <a:solidFill>
                    <a:srgbClr val="FF0000"/>
                  </a:solidFill>
                  <a:latin typeface="HelveticaNeueLT Pro 45 Lt" pitchFamily="34" charset="0"/>
                </a:rPr>
                <a:t>4</a:t>
              </a:r>
            </a:p>
          </p:txBody>
        </p:sp>
      </p:grpSp>
    </p:spTree>
    <p:extLst>
      <p:ext uri="{BB962C8B-B14F-4D97-AF65-F5344CB8AC3E}">
        <p14:creationId xmlns:p14="http://schemas.microsoft.com/office/powerpoint/2010/main" val="4606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374" y="620688"/>
            <a:ext cx="5281613"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1" name="Title 1"/>
          <p:cNvSpPr>
            <a:spLocks noGrp="1"/>
          </p:cNvSpPr>
          <p:nvPr>
            <p:ph type="title"/>
          </p:nvPr>
        </p:nvSpPr>
        <p:spPr>
          <a:xfrm>
            <a:off x="457200" y="44624"/>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itchFamily="34" charset="0"/>
                <a:cs typeface="Arial" pitchFamily="34" charset="0"/>
              </a:rPr>
              <a:t>Gene ontology enrichment analysis</a:t>
            </a:r>
          </a:p>
        </p:txBody>
      </p:sp>
      <p:pic>
        <p:nvPicPr>
          <p:cNvPr id="4813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3717032"/>
            <a:ext cx="7935913" cy="2586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2447925"/>
            <a:ext cx="2233612"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835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935633"/>
            <a:ext cx="8890000" cy="96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5" name="Title 1"/>
          <p:cNvSpPr>
            <a:spLocks noGrp="1"/>
          </p:cNvSpPr>
          <p:nvPr>
            <p:ph type="title"/>
          </p:nvPr>
        </p:nvSpPr>
        <p:spPr>
          <a:xfrm>
            <a:off x="457200" y="35913"/>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Gene ontology enrichment analysis</a:t>
            </a:r>
          </a:p>
        </p:txBody>
      </p:sp>
      <p:sp>
        <p:nvSpPr>
          <p:cNvPr id="5" name="Rectangle 4"/>
          <p:cNvSpPr/>
          <p:nvPr/>
        </p:nvSpPr>
        <p:spPr>
          <a:xfrm>
            <a:off x="3276600" y="1008658"/>
            <a:ext cx="1008063" cy="752475"/>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GB">
              <a:latin typeface="Arial" panose="020B0604020202020204" pitchFamily="34" charset="0"/>
              <a:cs typeface="Arial" panose="020B0604020202020204" pitchFamily="34" charset="0"/>
            </a:endParaRPr>
          </a:p>
        </p:txBody>
      </p:sp>
      <p:cxnSp>
        <p:nvCxnSpPr>
          <p:cNvPr id="9" name="Straight Connector 8"/>
          <p:cNvCxnSpPr/>
          <p:nvPr/>
        </p:nvCxnSpPr>
        <p:spPr>
          <a:xfrm flipH="1">
            <a:off x="2700338" y="1761133"/>
            <a:ext cx="576262" cy="50482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284663" y="1761133"/>
            <a:ext cx="3975100" cy="50482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4915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2265958"/>
            <a:ext cx="5559425" cy="404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60" name="TextBox 2"/>
          <p:cNvSpPr txBox="1">
            <a:spLocks noChangeArrowheads="1"/>
          </p:cNvSpPr>
          <p:nvPr/>
        </p:nvSpPr>
        <p:spPr bwMode="auto">
          <a:xfrm>
            <a:off x="323850" y="610841"/>
            <a:ext cx="8280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sz="1800" dirty="0">
                <a:cs typeface="Arial" panose="020B0604020202020204" pitchFamily="34" charset="0"/>
              </a:rPr>
              <a:t>Choose Layouts </a:t>
            </a:r>
            <a:r>
              <a:rPr lang="en-US" sz="1800" dirty="0">
                <a:cs typeface="Arial" panose="020B0604020202020204" pitchFamily="34" charset="0"/>
                <a:sym typeface="Wingdings" pitchFamily="2" charset="2"/>
              </a:rPr>
              <a:t> Cytoscape Layouts  Hierarchical layout</a:t>
            </a:r>
            <a:endParaRPr lang="en-US" sz="1800" dirty="0">
              <a:cs typeface="Arial" panose="020B0604020202020204" pitchFamily="34" charset="0"/>
            </a:endParaRPr>
          </a:p>
        </p:txBody>
      </p:sp>
      <p:cxnSp>
        <p:nvCxnSpPr>
          <p:cNvPr id="7" name="Straight Arrow Connector 6"/>
          <p:cNvCxnSpPr/>
          <p:nvPr/>
        </p:nvCxnSpPr>
        <p:spPr>
          <a:xfrm flipV="1">
            <a:off x="2484438" y="2664420"/>
            <a:ext cx="0" cy="3455988"/>
          </a:xfrm>
          <a:prstGeom prst="straightConnector1">
            <a:avLst/>
          </a:prstGeom>
          <a:ln w="38100">
            <a:solidFill>
              <a:srgbClr val="92D050"/>
            </a:solidFill>
            <a:tailEnd type="arrow" w="lg" len="lg"/>
          </a:ln>
        </p:spPr>
        <p:style>
          <a:lnRef idx="1">
            <a:schemeClr val="accent1"/>
          </a:lnRef>
          <a:fillRef idx="0">
            <a:schemeClr val="accent1"/>
          </a:fillRef>
          <a:effectRef idx="0">
            <a:schemeClr val="accent1"/>
          </a:effectRef>
          <a:fontRef idx="minor">
            <a:schemeClr val="tx1"/>
          </a:fontRef>
        </p:style>
      </p:cxnSp>
      <p:sp>
        <p:nvSpPr>
          <p:cNvPr id="49162" name="TextBox 9"/>
          <p:cNvSpPr txBox="1">
            <a:spLocks noChangeArrowheads="1"/>
          </p:cNvSpPr>
          <p:nvPr/>
        </p:nvSpPr>
        <p:spPr bwMode="auto">
          <a:xfrm rot="-5400000">
            <a:off x="1293010" y="4206031"/>
            <a:ext cx="17748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GB" b="1">
                <a:solidFill>
                  <a:srgbClr val="92D050"/>
                </a:solidFill>
                <a:cs typeface="Arial" panose="020B0604020202020204" pitchFamily="34" charset="0"/>
              </a:rPr>
              <a:t>granularity</a:t>
            </a:r>
          </a:p>
        </p:txBody>
      </p:sp>
      <p:sp>
        <p:nvSpPr>
          <p:cNvPr id="49163" name="TextBox 11"/>
          <p:cNvSpPr txBox="1">
            <a:spLocks noChangeArrowheads="1"/>
          </p:cNvSpPr>
          <p:nvPr/>
        </p:nvSpPr>
        <p:spPr bwMode="auto">
          <a:xfrm>
            <a:off x="49371" y="5802908"/>
            <a:ext cx="20681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algn="ctr"/>
            <a:r>
              <a:rPr lang="en-GB" b="1">
                <a:solidFill>
                  <a:srgbClr val="92D050"/>
                </a:solidFill>
                <a:cs typeface="Arial" panose="020B0604020202020204" pitchFamily="34" charset="0"/>
              </a:rPr>
              <a:t>Parent terms</a:t>
            </a:r>
          </a:p>
        </p:txBody>
      </p:sp>
      <p:sp>
        <p:nvSpPr>
          <p:cNvPr id="49164" name="TextBox 12"/>
          <p:cNvSpPr txBox="1">
            <a:spLocks noChangeArrowheads="1"/>
          </p:cNvSpPr>
          <p:nvPr/>
        </p:nvSpPr>
        <p:spPr bwMode="auto">
          <a:xfrm>
            <a:off x="145544" y="2519958"/>
            <a:ext cx="1877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algn="ctr"/>
            <a:r>
              <a:rPr lang="en-GB" b="1" dirty="0">
                <a:solidFill>
                  <a:srgbClr val="92D050"/>
                </a:solidFill>
                <a:cs typeface="Arial" panose="020B0604020202020204" pitchFamily="34" charset="0"/>
              </a:rPr>
              <a:t>Child terms</a:t>
            </a:r>
          </a:p>
        </p:txBody>
      </p:sp>
      <p:sp>
        <p:nvSpPr>
          <p:cNvPr id="14" name="Oval 13"/>
          <p:cNvSpPr/>
          <p:nvPr/>
        </p:nvSpPr>
        <p:spPr>
          <a:xfrm>
            <a:off x="3265488" y="2497733"/>
            <a:ext cx="358775" cy="36036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GB">
              <a:latin typeface="Arial" panose="020B0604020202020204" pitchFamily="34" charset="0"/>
              <a:cs typeface="Arial" panose="020B0604020202020204" pitchFamily="34" charset="0"/>
            </a:endParaRPr>
          </a:p>
        </p:txBody>
      </p:sp>
      <p:sp>
        <p:nvSpPr>
          <p:cNvPr id="17" name="Oval 16"/>
          <p:cNvSpPr/>
          <p:nvPr/>
        </p:nvSpPr>
        <p:spPr>
          <a:xfrm>
            <a:off x="3341688" y="5206008"/>
            <a:ext cx="360362" cy="36036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GB">
              <a:latin typeface="Arial" panose="020B0604020202020204" pitchFamily="34" charset="0"/>
              <a:cs typeface="Arial" panose="020B0604020202020204" pitchFamily="34" charset="0"/>
            </a:endParaRPr>
          </a:p>
        </p:txBody>
      </p:sp>
      <p:sp>
        <p:nvSpPr>
          <p:cNvPr id="49167" name="TextBox 14"/>
          <p:cNvSpPr txBox="1">
            <a:spLocks noChangeArrowheads="1"/>
          </p:cNvSpPr>
          <p:nvPr/>
        </p:nvSpPr>
        <p:spPr bwMode="auto">
          <a:xfrm>
            <a:off x="398463" y="2951758"/>
            <a:ext cx="1436687"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algn="r"/>
            <a:r>
              <a:rPr lang="en-GB" sz="1600">
                <a:cs typeface="Arial" panose="020B0604020202020204" pitchFamily="34" charset="0"/>
              </a:rPr>
              <a:t>negative regulation of transcription from RNA polymerase II promoter</a:t>
            </a:r>
          </a:p>
        </p:txBody>
      </p:sp>
      <p:sp>
        <p:nvSpPr>
          <p:cNvPr id="49168" name="TextBox 18"/>
          <p:cNvSpPr txBox="1">
            <a:spLocks noChangeArrowheads="1"/>
          </p:cNvSpPr>
          <p:nvPr/>
        </p:nvSpPr>
        <p:spPr bwMode="auto">
          <a:xfrm>
            <a:off x="177800" y="4704358"/>
            <a:ext cx="165735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algn="r"/>
            <a:r>
              <a:rPr lang="en-GB" sz="1600">
                <a:cs typeface="Arial" panose="020B0604020202020204" pitchFamily="34" charset="0"/>
              </a:rPr>
              <a:t>regulation of macromolecule metabolic process</a:t>
            </a:r>
          </a:p>
        </p:txBody>
      </p:sp>
      <p:cxnSp>
        <p:nvCxnSpPr>
          <p:cNvPr id="18" name="Straight Connector 17"/>
          <p:cNvCxnSpPr>
            <a:stCxn id="14" idx="3"/>
            <a:endCxn id="49167" idx="3"/>
          </p:cNvCxnSpPr>
          <p:nvPr/>
        </p:nvCxnSpPr>
        <p:spPr>
          <a:xfrm flipH="1">
            <a:off x="1835150" y="2805708"/>
            <a:ext cx="1482725" cy="9318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7" idx="2"/>
            <a:endCxn id="49168" idx="3"/>
          </p:cNvCxnSpPr>
          <p:nvPr/>
        </p:nvCxnSpPr>
        <p:spPr>
          <a:xfrm flipH="1" flipV="1">
            <a:off x="1835150" y="5244108"/>
            <a:ext cx="1506538" cy="1428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835150" y="2981920"/>
            <a:ext cx="0" cy="15398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835150" y="4825008"/>
            <a:ext cx="0" cy="8636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677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116632"/>
            <a:ext cx="1246427" cy="1245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10"/>
          <p:cNvSpPr txBox="1"/>
          <p:nvPr/>
        </p:nvSpPr>
        <p:spPr>
          <a:xfrm>
            <a:off x="323528" y="1628800"/>
            <a:ext cx="8496944" cy="4770537"/>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ea typeface="Times New Roman"/>
                <a:cs typeface="Arial" panose="020B0604020202020204" pitchFamily="34" charset="0"/>
              </a:rPr>
              <a:t>The </a:t>
            </a:r>
            <a:r>
              <a:rPr lang="en-GB" sz="1600" dirty="0">
                <a:ea typeface="Times New Roman"/>
                <a:cs typeface="Arial" panose="020B0604020202020204" pitchFamily="34" charset="0"/>
              </a:rPr>
              <a:t>output of the analysis as we have performed it is terribly complicated. Try to repeat it using the generic </a:t>
            </a:r>
            <a:r>
              <a:rPr lang="en-GB" sz="1600" dirty="0" err="1">
                <a:ea typeface="Times New Roman"/>
                <a:cs typeface="Arial" panose="020B0604020202020204" pitchFamily="34" charset="0"/>
              </a:rPr>
              <a:t>GOSlim</a:t>
            </a:r>
            <a:r>
              <a:rPr lang="en-GB" sz="1600" dirty="0">
                <a:ea typeface="Times New Roman"/>
                <a:cs typeface="Arial" panose="020B0604020202020204" pitchFamily="34" charset="0"/>
              </a:rPr>
              <a:t> ontology that is provided in the file ‘</a:t>
            </a:r>
            <a:r>
              <a:rPr lang="en-GB" sz="1600" dirty="0" err="1">
                <a:ea typeface="Times New Roman"/>
                <a:cs typeface="Arial" panose="020B0604020202020204" pitchFamily="34" charset="0"/>
              </a:rPr>
              <a:t>goslim_generic.obo</a:t>
            </a:r>
            <a:r>
              <a:rPr lang="en-GB" sz="1600" dirty="0">
                <a:ea typeface="Times New Roman"/>
                <a:cs typeface="Arial" panose="020B0604020202020204" pitchFamily="34" charset="0"/>
              </a:rPr>
              <a:t>’. </a:t>
            </a:r>
            <a:endParaRPr lang="en-GB" sz="1600" dirty="0" smtClean="0">
              <a:ea typeface="Times New Roman"/>
              <a:cs typeface="Arial" panose="020B0604020202020204" pitchFamily="34" charset="0"/>
            </a:endParaRPr>
          </a:p>
          <a:p>
            <a:pPr marL="285750" indent="-285750">
              <a:buFont typeface="Arial" panose="020B0604020202020204" pitchFamily="34" charset="0"/>
              <a:buChar char="•"/>
            </a:pPr>
            <a:endParaRPr lang="en-GB" sz="1600" dirty="0" smtClean="0">
              <a:ea typeface="Times New Roman"/>
              <a:cs typeface="Arial" panose="020B0604020202020204" pitchFamily="34" charset="0"/>
            </a:endParaRPr>
          </a:p>
          <a:p>
            <a:pPr marL="742950" lvl="1" indent="-285750">
              <a:buFont typeface="Courier New" panose="02070309020205020404" pitchFamily="49" charset="0"/>
              <a:buChar char="o"/>
            </a:pPr>
            <a:r>
              <a:rPr lang="en-GB" sz="1600" dirty="0" smtClean="0">
                <a:ea typeface="Times New Roman"/>
                <a:cs typeface="Arial" panose="020B0604020202020204" pitchFamily="34" charset="0"/>
              </a:rPr>
              <a:t>How </a:t>
            </a:r>
            <a:r>
              <a:rPr lang="en-GB" sz="1600" dirty="0">
                <a:ea typeface="Times New Roman"/>
                <a:cs typeface="Arial" panose="020B0604020202020204" pitchFamily="34" charset="0"/>
              </a:rPr>
              <a:t>does the analysis look like now</a:t>
            </a:r>
            <a:r>
              <a:rPr lang="en-GB" sz="1600" dirty="0" smtClean="0">
                <a:ea typeface="Times New Roman"/>
                <a:cs typeface="Arial" panose="020B0604020202020204" pitchFamily="34" charset="0"/>
              </a:rPr>
              <a:t>?</a:t>
            </a:r>
          </a:p>
          <a:p>
            <a:pPr marL="742950" lvl="1" indent="-285750">
              <a:buFont typeface="Arial" panose="020B0604020202020204" pitchFamily="34" charset="0"/>
              <a:buChar char="•"/>
            </a:pPr>
            <a:endParaRPr lang="en-GB" sz="1600" dirty="0">
              <a:ea typeface="Times New Roman"/>
              <a:cs typeface="Arial" panose="020B0604020202020204" pitchFamily="34" charset="0"/>
            </a:endParaRPr>
          </a:p>
          <a:p>
            <a:pPr marL="285750" indent="-285750">
              <a:buFont typeface="Arial" panose="020B0604020202020204" pitchFamily="34" charset="0"/>
              <a:buChar char="•"/>
            </a:pPr>
            <a:r>
              <a:rPr lang="en-GB" sz="1600" dirty="0" smtClean="0">
                <a:ea typeface="Times New Roman"/>
                <a:cs typeface="Arial" panose="020B0604020202020204" pitchFamily="34" charset="0"/>
              </a:rPr>
              <a:t>Which </a:t>
            </a:r>
            <a:r>
              <a:rPr lang="en-GB" sz="1600" dirty="0">
                <a:ea typeface="Times New Roman"/>
                <a:cs typeface="Arial" panose="020B0604020202020204" pitchFamily="34" charset="0"/>
              </a:rPr>
              <a:t>processes are specifically over-represented in those proteins over-represented proteins in cells exposed to 30 µg/mL of MWCNTs in the 12 hours time point</a:t>
            </a:r>
            <a:r>
              <a:rPr lang="en-GB" sz="1600" dirty="0" smtClean="0">
                <a:ea typeface="Times New Roman"/>
                <a:cs typeface="Arial" panose="020B0604020202020204" pitchFamily="34" charset="0"/>
              </a:rPr>
              <a:t>?</a:t>
            </a:r>
          </a:p>
          <a:p>
            <a:pPr marL="285750" indent="-285750">
              <a:buFont typeface="Arial" panose="020B0604020202020204" pitchFamily="34" charset="0"/>
              <a:buChar char="•"/>
            </a:pPr>
            <a:endParaRPr lang="en-GB" sz="1600" dirty="0">
              <a:ea typeface="Times New Roman"/>
              <a:cs typeface="Arial" panose="020B0604020202020204" pitchFamily="34" charset="0"/>
            </a:endParaRPr>
          </a:p>
          <a:p>
            <a:pPr marL="742950" lvl="1" indent="-285750">
              <a:buFont typeface="Courier New" panose="02070309020205020404" pitchFamily="49" charset="0"/>
              <a:buChar char="o"/>
            </a:pPr>
            <a:r>
              <a:rPr lang="en-GB" sz="1600" dirty="0" smtClean="0">
                <a:ea typeface="Times New Roman"/>
                <a:cs typeface="Arial" panose="020B0604020202020204" pitchFamily="34" charset="0"/>
              </a:rPr>
              <a:t>Repeat </a:t>
            </a:r>
            <a:r>
              <a:rPr lang="en-GB" sz="1600" dirty="0">
                <a:ea typeface="Times New Roman"/>
                <a:cs typeface="Arial" panose="020B0604020202020204" pitchFamily="34" charset="0"/>
              </a:rPr>
              <a:t>the </a:t>
            </a:r>
            <a:r>
              <a:rPr lang="en-GB" sz="1600" dirty="0" err="1">
                <a:ea typeface="Times New Roman"/>
                <a:cs typeface="Arial" panose="020B0604020202020204" pitchFamily="34" charset="0"/>
              </a:rPr>
              <a:t>BiNGO</a:t>
            </a:r>
            <a:r>
              <a:rPr lang="en-GB" sz="1600" dirty="0">
                <a:ea typeface="Times New Roman"/>
                <a:cs typeface="Arial" panose="020B0604020202020204" pitchFamily="34" charset="0"/>
              </a:rPr>
              <a:t> analysis and find out which processes are involving proteins connected to over-represented proteins in cells exposed to 30 µg/mL of MWCNTs in the 12 hours time point. </a:t>
            </a:r>
            <a:endParaRPr lang="en-GB" sz="1600" dirty="0" smtClean="0">
              <a:ea typeface="Times New Roman"/>
              <a:cs typeface="Arial" panose="020B0604020202020204" pitchFamily="34" charset="0"/>
            </a:endParaRPr>
          </a:p>
          <a:p>
            <a:pPr marL="742950" lvl="1" indent="-285750">
              <a:buFont typeface="Arial" panose="020B0604020202020204" pitchFamily="34" charset="0"/>
              <a:buChar char="•"/>
            </a:pPr>
            <a:endParaRPr lang="en-GB" sz="1600" dirty="0">
              <a:ea typeface="Times New Roman"/>
              <a:cs typeface="Arial" panose="020B0604020202020204" pitchFamily="34" charset="0"/>
            </a:endParaRPr>
          </a:p>
          <a:p>
            <a:pPr marL="1200150" lvl="2" indent="-285750">
              <a:buFont typeface="Wingdings" panose="05000000000000000000" pitchFamily="2" charset="2"/>
              <a:buChar char="q"/>
            </a:pPr>
            <a:r>
              <a:rPr lang="en-GB" sz="1600" dirty="0" smtClean="0">
                <a:ea typeface="Times New Roman"/>
                <a:cs typeface="Arial" panose="020B0604020202020204" pitchFamily="34" charset="0"/>
              </a:rPr>
              <a:t>What </a:t>
            </a:r>
            <a:r>
              <a:rPr lang="en-GB" sz="1600" dirty="0">
                <a:ea typeface="Times New Roman"/>
                <a:cs typeface="Arial" panose="020B0604020202020204" pitchFamily="34" charset="0"/>
              </a:rPr>
              <a:t>is the difference between the results of these two analysis</a:t>
            </a:r>
            <a:r>
              <a:rPr lang="en-GB" sz="1600" dirty="0" smtClean="0">
                <a:ea typeface="Times New Roman"/>
                <a:cs typeface="Arial" panose="020B0604020202020204" pitchFamily="34" charset="0"/>
              </a:rPr>
              <a:t>?</a:t>
            </a:r>
          </a:p>
          <a:p>
            <a:pPr marL="1200150" lvl="2" indent="-285750">
              <a:buFont typeface="Arial" panose="020B0604020202020204" pitchFamily="34" charset="0"/>
              <a:buChar char="•"/>
            </a:pPr>
            <a:endParaRPr lang="en-GB" sz="1600" dirty="0">
              <a:ea typeface="Times New Roman"/>
              <a:cs typeface="Arial" panose="020B0604020202020204" pitchFamily="34" charset="0"/>
            </a:endParaRPr>
          </a:p>
          <a:p>
            <a:pPr marL="285750" indent="-285750">
              <a:buFont typeface="Arial" panose="020B0604020202020204" pitchFamily="34" charset="0"/>
              <a:buChar char="•"/>
            </a:pPr>
            <a:r>
              <a:rPr lang="en-GB" sz="1600" dirty="0" smtClean="0">
                <a:ea typeface="Times New Roman"/>
                <a:cs typeface="Arial" panose="020B0604020202020204" pitchFamily="34" charset="0"/>
              </a:rPr>
              <a:t>Combine </a:t>
            </a:r>
            <a:r>
              <a:rPr lang="en-GB" sz="1600" dirty="0">
                <a:ea typeface="Times New Roman"/>
                <a:cs typeface="Arial" panose="020B0604020202020204" pitchFamily="34" charset="0"/>
              </a:rPr>
              <a:t>the ontology enrichment and the cluster analysis to try to figure out the functionality behind the different topological clusters found by clusterMaker2. Check for clusters where over/under-represented proteins are especially prominent to find functional modules potentially different cells exposed to different doses of MWCNTs at different time points.</a:t>
            </a:r>
          </a:p>
        </p:txBody>
      </p:sp>
      <p:sp>
        <p:nvSpPr>
          <p:cNvPr id="5" name="Rectangle 4"/>
          <p:cNvSpPr/>
          <p:nvPr/>
        </p:nvSpPr>
        <p:spPr>
          <a:xfrm>
            <a:off x="3275856" y="277569"/>
            <a:ext cx="3223961" cy="923330"/>
          </a:xfrm>
          <a:prstGeom prst="rect">
            <a:avLst/>
          </a:prstGeom>
          <a:noFill/>
        </p:spPr>
        <p:txBody>
          <a:bodyPr wrap="none" lIns="91440" tIns="45720" rIns="91440" bIns="45720">
            <a:spAutoFit/>
          </a:bodyPr>
          <a:lstStyle/>
          <a:p>
            <a:pPr algn="ctr"/>
            <a:r>
              <a:rPr lang="en-US"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Arial" panose="020B0604020202020204" pitchFamily="34" charset="0"/>
              </a:rPr>
              <a:t>Final test</a:t>
            </a:r>
            <a:endPar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Arial" panose="020B0604020202020204" pitchFamily="34" charset="0"/>
            </a:endParaRPr>
          </a:p>
        </p:txBody>
      </p:sp>
    </p:spTree>
    <p:extLst>
      <p:ext uri="{BB962C8B-B14F-4D97-AF65-F5344CB8AC3E}">
        <p14:creationId xmlns:p14="http://schemas.microsoft.com/office/powerpoint/2010/main" val="46562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908720"/>
            <a:ext cx="3419690"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Acknowledgements</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836712"/>
            <a:ext cx="2906236" cy="1508337"/>
          </a:xfrm>
          <a:prstGeom prst="rect">
            <a:avLst/>
          </a:prstGeom>
        </p:spPr>
      </p:pic>
      <p:grpSp>
        <p:nvGrpSpPr>
          <p:cNvPr id="16" name="Group 15"/>
          <p:cNvGrpSpPr/>
          <p:nvPr/>
        </p:nvGrpSpPr>
        <p:grpSpPr>
          <a:xfrm>
            <a:off x="2418006" y="2441710"/>
            <a:ext cx="1721946" cy="1871131"/>
            <a:chOff x="1307774" y="4558268"/>
            <a:chExt cx="1721946" cy="1871131"/>
          </a:xfrm>
        </p:grpSpPr>
        <p:sp>
          <p:nvSpPr>
            <p:cNvPr id="21" name="TextBox 20"/>
            <p:cNvSpPr txBox="1"/>
            <p:nvPr/>
          </p:nvSpPr>
          <p:spPr>
            <a:xfrm>
              <a:off x="1509534" y="6121622"/>
              <a:ext cx="1308469" cy="307777"/>
            </a:xfrm>
            <a:prstGeom prst="rect">
              <a:avLst/>
            </a:prstGeom>
            <a:noFill/>
          </p:spPr>
          <p:txBody>
            <a:bodyPr wrap="square" rtlCol="0">
              <a:spAutoFit/>
            </a:bodyPr>
            <a:lstStyle/>
            <a:p>
              <a:pPr algn="ctr"/>
              <a:r>
                <a:rPr lang="en-GB" sz="1400" dirty="0" smtClean="0">
                  <a:solidFill>
                    <a:schemeClr val="bg1">
                      <a:lumMod val="50000"/>
                    </a:schemeClr>
                  </a:solidFill>
                </a:rPr>
                <a:t>Max Koch</a:t>
              </a:r>
              <a:r>
                <a:rPr lang="en-GB" sz="1400" dirty="0">
                  <a:solidFill>
                    <a:schemeClr val="bg1">
                      <a:lumMod val="50000"/>
                    </a:schemeClr>
                  </a:solidFill>
                </a:rPr>
                <a:t> </a:t>
              </a:r>
            </a:p>
          </p:txBody>
        </p:sp>
        <p:sp>
          <p:nvSpPr>
            <p:cNvPr id="32" name="TextBox 31"/>
            <p:cNvSpPr txBox="1"/>
            <p:nvPr/>
          </p:nvSpPr>
          <p:spPr>
            <a:xfrm>
              <a:off x="1307774" y="4558268"/>
              <a:ext cx="1721946" cy="338554"/>
            </a:xfrm>
            <a:prstGeom prst="rect">
              <a:avLst/>
            </a:prstGeom>
            <a:noFill/>
          </p:spPr>
          <p:txBody>
            <a:bodyPr wrap="none" rtlCol="0">
              <a:spAutoFit/>
            </a:bodyPr>
            <a:lstStyle/>
            <a:p>
              <a:pPr algn="ctr"/>
              <a:r>
                <a:rPr lang="en-GB" sz="1600" dirty="0" smtClean="0">
                  <a:solidFill>
                    <a:schemeClr val="accent1"/>
                  </a:solidFill>
                </a:rPr>
                <a:t>Developing team</a:t>
              </a:r>
              <a:endParaRPr lang="en-GB" sz="1600" dirty="0">
                <a:solidFill>
                  <a:schemeClr val="accent1"/>
                </a:solidFill>
              </a:endParaRPr>
            </a:p>
          </p:txBody>
        </p:sp>
      </p:grpSp>
      <p:sp>
        <p:nvSpPr>
          <p:cNvPr id="17" name="TextBox 16"/>
          <p:cNvSpPr txBox="1"/>
          <p:nvPr/>
        </p:nvSpPr>
        <p:spPr>
          <a:xfrm>
            <a:off x="765282" y="3913892"/>
            <a:ext cx="1137546" cy="523220"/>
          </a:xfrm>
          <a:prstGeom prst="rect">
            <a:avLst/>
          </a:prstGeom>
          <a:noFill/>
        </p:spPr>
        <p:txBody>
          <a:bodyPr wrap="square" rtlCol="0">
            <a:spAutoFit/>
          </a:bodyPr>
          <a:lstStyle/>
          <a:p>
            <a:pPr algn="ctr"/>
            <a:r>
              <a:rPr lang="en-GB" sz="1400" dirty="0" smtClean="0">
                <a:solidFill>
                  <a:schemeClr val="bg1">
                    <a:lumMod val="50000"/>
                  </a:schemeClr>
                </a:solidFill>
              </a:rPr>
              <a:t>Sandra Orchard</a:t>
            </a:r>
            <a:endParaRPr lang="en-GB" sz="1400" dirty="0">
              <a:solidFill>
                <a:schemeClr val="bg1">
                  <a:lumMod val="50000"/>
                </a:schemeClr>
              </a:solidFill>
            </a:endParaRPr>
          </a:p>
        </p:txBody>
      </p:sp>
      <p:sp>
        <p:nvSpPr>
          <p:cNvPr id="31" name="TextBox 30"/>
          <p:cNvSpPr txBox="1"/>
          <p:nvPr/>
        </p:nvSpPr>
        <p:spPr>
          <a:xfrm>
            <a:off x="1538295" y="4509120"/>
            <a:ext cx="1473480" cy="338554"/>
          </a:xfrm>
          <a:prstGeom prst="rect">
            <a:avLst/>
          </a:prstGeom>
          <a:noFill/>
        </p:spPr>
        <p:txBody>
          <a:bodyPr wrap="none" rtlCol="0">
            <a:spAutoFit/>
          </a:bodyPr>
          <a:lstStyle/>
          <a:p>
            <a:pPr algn="ctr"/>
            <a:r>
              <a:rPr lang="en-GB" sz="1600" dirty="0" smtClean="0">
                <a:solidFill>
                  <a:schemeClr val="accent1"/>
                </a:solidFill>
              </a:rPr>
              <a:t>Curation team</a:t>
            </a:r>
            <a:endParaRPr lang="en-GB" sz="1600" dirty="0">
              <a:solidFill>
                <a:schemeClr val="accent1"/>
              </a:solidFill>
            </a:endParaRPr>
          </a:p>
        </p:txBody>
      </p:sp>
      <p:sp>
        <p:nvSpPr>
          <p:cNvPr id="33" name="TextBox 32"/>
          <p:cNvSpPr txBox="1"/>
          <p:nvPr/>
        </p:nvSpPr>
        <p:spPr>
          <a:xfrm>
            <a:off x="536401" y="2420888"/>
            <a:ext cx="1595309" cy="338554"/>
          </a:xfrm>
          <a:prstGeom prst="rect">
            <a:avLst/>
          </a:prstGeom>
          <a:noFill/>
        </p:spPr>
        <p:txBody>
          <a:bodyPr wrap="none" rtlCol="0">
            <a:spAutoFit/>
          </a:bodyPr>
          <a:lstStyle/>
          <a:p>
            <a:pPr algn="ctr"/>
            <a:r>
              <a:rPr lang="en-GB" sz="1600" dirty="0" smtClean="0">
                <a:solidFill>
                  <a:schemeClr val="accent1"/>
                </a:solidFill>
              </a:rPr>
              <a:t>MI Team leader</a:t>
            </a:r>
            <a:endParaRPr lang="en-GB" sz="1600" dirty="0">
              <a:solidFill>
                <a:schemeClr val="accent1"/>
              </a:solidFill>
            </a:endParaRPr>
          </a:p>
        </p:txBody>
      </p:sp>
      <p:pic>
        <p:nvPicPr>
          <p:cNvPr id="22" name="Picture 21"/>
          <p:cNvPicPr>
            <a:picLocks noChangeAspect="1"/>
          </p:cNvPicPr>
          <p:nvPr/>
        </p:nvPicPr>
        <p:blipFill>
          <a:blip r:embed="rId4"/>
          <a:stretch>
            <a:fillRect/>
          </a:stretch>
        </p:blipFill>
        <p:spPr>
          <a:xfrm>
            <a:off x="723151" y="2740095"/>
            <a:ext cx="1221809" cy="1221809"/>
          </a:xfrm>
          <a:prstGeom prst="rect">
            <a:avLst/>
          </a:prstGeom>
        </p:spPr>
      </p:pic>
      <p:pic>
        <p:nvPicPr>
          <p:cNvPr id="23" name="Picture 22"/>
          <p:cNvPicPr>
            <a:picLocks noChangeAspect="1"/>
          </p:cNvPicPr>
          <p:nvPr/>
        </p:nvPicPr>
        <p:blipFill>
          <a:blip r:embed="rId5"/>
          <a:stretch>
            <a:fillRect/>
          </a:stretch>
        </p:blipFill>
        <p:spPr>
          <a:xfrm>
            <a:off x="2682954" y="2801750"/>
            <a:ext cx="1180976" cy="1180976"/>
          </a:xfrm>
          <a:prstGeom prst="rect">
            <a:avLst/>
          </a:prstGeom>
        </p:spPr>
      </p:pic>
      <p:grpSp>
        <p:nvGrpSpPr>
          <p:cNvPr id="6" name="Group 5"/>
          <p:cNvGrpSpPr/>
          <p:nvPr/>
        </p:nvGrpSpPr>
        <p:grpSpPr>
          <a:xfrm>
            <a:off x="338110" y="4957234"/>
            <a:ext cx="3873850" cy="1664771"/>
            <a:chOff x="179512" y="4957234"/>
            <a:chExt cx="3873850" cy="1664771"/>
          </a:xfrm>
        </p:grpSpPr>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026" y="5002765"/>
              <a:ext cx="1051338" cy="1135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179512" y="6098785"/>
              <a:ext cx="1137546" cy="523220"/>
            </a:xfrm>
            <a:prstGeom prst="rect">
              <a:avLst/>
            </a:prstGeom>
            <a:noFill/>
          </p:spPr>
          <p:txBody>
            <a:bodyPr wrap="square" rtlCol="0">
              <a:spAutoFit/>
            </a:bodyPr>
            <a:lstStyle/>
            <a:p>
              <a:pPr algn="ctr"/>
              <a:r>
                <a:rPr lang="en-GB" sz="1400" dirty="0" smtClean="0">
                  <a:solidFill>
                    <a:schemeClr val="bg1">
                      <a:lumMod val="50000"/>
                    </a:schemeClr>
                  </a:solidFill>
                </a:rPr>
                <a:t>Margaret </a:t>
              </a:r>
              <a:r>
                <a:rPr lang="en-GB" sz="1400" dirty="0" err="1" smtClean="0">
                  <a:solidFill>
                    <a:schemeClr val="bg1">
                      <a:lumMod val="50000"/>
                    </a:schemeClr>
                  </a:solidFill>
                </a:rPr>
                <a:t>Duesbury</a:t>
              </a:r>
              <a:endParaRPr lang="en-GB" sz="1400" dirty="0">
                <a:solidFill>
                  <a:schemeClr val="bg1">
                    <a:lumMod val="50000"/>
                  </a:schemeClr>
                </a:solidFill>
              </a:endParaRPr>
            </a:p>
          </p:txBody>
        </p:sp>
        <p:sp>
          <p:nvSpPr>
            <p:cNvPr id="19" name="TextBox 18"/>
            <p:cNvSpPr txBox="1"/>
            <p:nvPr/>
          </p:nvSpPr>
          <p:spPr>
            <a:xfrm>
              <a:off x="1547664" y="6098785"/>
              <a:ext cx="1137546" cy="523220"/>
            </a:xfrm>
            <a:prstGeom prst="rect">
              <a:avLst/>
            </a:prstGeom>
            <a:noFill/>
          </p:spPr>
          <p:txBody>
            <a:bodyPr wrap="square" rtlCol="0">
              <a:spAutoFit/>
            </a:bodyPr>
            <a:lstStyle/>
            <a:p>
              <a:pPr algn="ctr"/>
              <a:r>
                <a:rPr lang="en-GB" sz="1400" dirty="0" smtClean="0">
                  <a:solidFill>
                    <a:schemeClr val="bg1">
                      <a:lumMod val="50000"/>
                    </a:schemeClr>
                  </a:solidFill>
                </a:rPr>
                <a:t>Birgit </a:t>
              </a:r>
              <a:r>
                <a:rPr lang="en-GB" sz="1400" dirty="0" err="1" smtClean="0">
                  <a:solidFill>
                    <a:schemeClr val="bg1">
                      <a:lumMod val="50000"/>
                    </a:schemeClr>
                  </a:solidFill>
                </a:rPr>
                <a:t>Meldal</a:t>
              </a:r>
              <a:endParaRPr lang="en-GB" sz="1400" dirty="0">
                <a:solidFill>
                  <a:schemeClr val="bg1">
                    <a:lumMod val="50000"/>
                  </a:schemeClr>
                </a:solidFill>
              </a:endParaRPr>
            </a:p>
          </p:txBody>
        </p:sp>
        <p:pic>
          <p:nvPicPr>
            <p:cNvPr id="4" name="Picture 3"/>
            <p:cNvPicPr>
              <a:picLocks noChangeAspect="1"/>
            </p:cNvPicPr>
            <p:nvPr/>
          </p:nvPicPr>
          <p:blipFill>
            <a:blip r:embed="rId7"/>
            <a:stretch>
              <a:fillRect/>
            </a:stretch>
          </p:blipFill>
          <p:spPr>
            <a:xfrm>
              <a:off x="2875038" y="5058090"/>
              <a:ext cx="1080120" cy="1080120"/>
            </a:xfrm>
            <a:prstGeom prst="rect">
              <a:avLst/>
            </a:prstGeom>
          </p:spPr>
        </p:pic>
        <p:pic>
          <p:nvPicPr>
            <p:cNvPr id="5" name="Picture 4"/>
            <p:cNvPicPr>
              <a:picLocks noChangeAspect="1"/>
            </p:cNvPicPr>
            <p:nvPr/>
          </p:nvPicPr>
          <p:blipFill>
            <a:blip r:embed="rId8"/>
            <a:stretch>
              <a:fillRect/>
            </a:stretch>
          </p:blipFill>
          <p:spPr>
            <a:xfrm>
              <a:off x="1474794" y="4957234"/>
              <a:ext cx="1180976" cy="1180976"/>
            </a:xfrm>
            <a:prstGeom prst="rect">
              <a:avLst/>
            </a:prstGeom>
          </p:spPr>
        </p:pic>
        <p:sp>
          <p:nvSpPr>
            <p:cNvPr id="24" name="TextBox 23"/>
            <p:cNvSpPr txBox="1"/>
            <p:nvPr/>
          </p:nvSpPr>
          <p:spPr>
            <a:xfrm>
              <a:off x="2915816" y="6098785"/>
              <a:ext cx="1137546" cy="523220"/>
            </a:xfrm>
            <a:prstGeom prst="rect">
              <a:avLst/>
            </a:prstGeom>
            <a:noFill/>
          </p:spPr>
          <p:txBody>
            <a:bodyPr wrap="square" rtlCol="0">
              <a:spAutoFit/>
            </a:bodyPr>
            <a:lstStyle/>
            <a:p>
              <a:pPr algn="ctr"/>
              <a:r>
                <a:rPr lang="en-GB" sz="1400" dirty="0" err="1" smtClean="0">
                  <a:solidFill>
                    <a:schemeClr val="bg1">
                      <a:lumMod val="50000"/>
                    </a:schemeClr>
                  </a:solidFill>
                </a:rPr>
                <a:t>Mariaestela</a:t>
              </a:r>
              <a:r>
                <a:rPr lang="en-GB" sz="1400" dirty="0" smtClean="0">
                  <a:solidFill>
                    <a:schemeClr val="bg1">
                      <a:lumMod val="50000"/>
                    </a:schemeClr>
                  </a:solidFill>
                </a:rPr>
                <a:t> Ortiz</a:t>
              </a:r>
              <a:endParaRPr lang="en-GB" sz="1400" dirty="0">
                <a:solidFill>
                  <a:schemeClr val="bg1">
                    <a:lumMod val="50000"/>
                  </a:schemeClr>
                </a:solidFill>
              </a:endParaRPr>
            </a:p>
          </p:txBody>
        </p:sp>
      </p:grpSp>
      <p:sp>
        <p:nvSpPr>
          <p:cNvPr id="20" name="TextBox 19"/>
          <p:cNvSpPr txBox="1"/>
          <p:nvPr/>
        </p:nvSpPr>
        <p:spPr>
          <a:xfrm>
            <a:off x="4716016" y="5157192"/>
            <a:ext cx="4311519" cy="646331"/>
          </a:xfrm>
          <a:prstGeom prst="rect">
            <a:avLst/>
          </a:prstGeom>
          <a:noFill/>
        </p:spPr>
        <p:txBody>
          <a:bodyPr wrap="square" rtlCol="0">
            <a:spAutoFit/>
          </a:bodyPr>
          <a:lstStyle/>
          <a:p>
            <a:pPr algn="ctr"/>
            <a:r>
              <a:rPr lang="en-GB" sz="1200" dirty="0" smtClean="0"/>
              <a:t>All files accessible at</a:t>
            </a:r>
          </a:p>
          <a:p>
            <a:pPr algn="ctr"/>
            <a:r>
              <a:rPr lang="en-GB" sz="1200" dirty="0" smtClean="0">
                <a:hlinkClick r:id="rId9"/>
              </a:rPr>
              <a:t>www.ebi.ac.uk</a:t>
            </a:r>
            <a:r>
              <a:rPr lang="en-GB" sz="1200" dirty="0">
                <a:hlinkClick r:id="rId9"/>
              </a:rPr>
              <a:t>/~pporras/teaching_materials/</a:t>
            </a:r>
            <a:r>
              <a:rPr lang="en-GB" sz="1200" dirty="0" smtClean="0">
                <a:hlinkClick r:id="rId9"/>
              </a:rPr>
              <a:t>network_analysis_liv_2015.zip</a:t>
            </a:r>
            <a:endParaRPr lang="en-GB" sz="1200" dirty="0" smtClean="0"/>
          </a:p>
        </p:txBody>
      </p:sp>
    </p:spTree>
    <p:extLst>
      <p:ext uri="{BB962C8B-B14F-4D97-AF65-F5344CB8AC3E}">
        <p14:creationId xmlns:p14="http://schemas.microsoft.com/office/powerpoint/2010/main" val="418666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fade">
                                      <p:cBhvr>
                                        <p:cTn id="7" dur="500"/>
                                        <p:tgtEl>
                                          <p:spTgt spid="19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07504" y="2193032"/>
            <a:ext cx="8887958" cy="4424065"/>
            <a:chOff x="107504" y="2193032"/>
            <a:chExt cx="8887958" cy="4424065"/>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193032"/>
              <a:ext cx="8887958" cy="3972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82803" y="6309320"/>
              <a:ext cx="6661941" cy="307777"/>
            </a:xfrm>
            <a:prstGeom prst="rect">
              <a:avLst/>
            </a:prstGeom>
            <a:noFill/>
          </p:spPr>
          <p:txBody>
            <a:bodyPr wrap="square" rtlCol="0">
              <a:spAutoFit/>
            </a:bodyPr>
            <a:lstStyle/>
            <a:p>
              <a:r>
                <a:rPr lang="en-GB" sz="1400" dirty="0" smtClean="0">
                  <a:solidFill>
                    <a:schemeClr val="accent1"/>
                  </a:solidFill>
                </a:rPr>
                <a:t>De Las Rivas &amp; </a:t>
              </a:r>
              <a:r>
                <a:rPr lang="en-GB" sz="1400" dirty="0" err="1" smtClean="0">
                  <a:solidFill>
                    <a:schemeClr val="accent1"/>
                  </a:solidFill>
                </a:rPr>
                <a:t>Fontanillo</a:t>
              </a:r>
              <a:r>
                <a:rPr lang="en-GB" sz="1400" dirty="0" smtClean="0">
                  <a:solidFill>
                    <a:schemeClr val="accent1"/>
                  </a:solidFill>
                </a:rPr>
                <a:t>, </a:t>
              </a:r>
              <a:r>
                <a:rPr lang="en-GB" sz="1400" dirty="0" err="1" smtClean="0">
                  <a:solidFill>
                    <a:schemeClr val="accent1"/>
                  </a:solidFill>
                </a:rPr>
                <a:t>PLoS</a:t>
              </a:r>
              <a:r>
                <a:rPr lang="en-GB" sz="1400" dirty="0" smtClean="0">
                  <a:solidFill>
                    <a:schemeClr val="accent1"/>
                  </a:solidFill>
                </a:rPr>
                <a:t> Computational biology</a:t>
              </a:r>
              <a:r>
                <a:rPr lang="en-GB" sz="1400" dirty="0">
                  <a:solidFill>
                    <a:schemeClr val="accent1"/>
                  </a:solidFill>
                </a:rPr>
                <a:t>, PMID: 20589078. </a:t>
              </a:r>
            </a:p>
          </p:txBody>
        </p:sp>
      </p:grpSp>
      <p:sp>
        <p:nvSpPr>
          <p:cNvPr id="4" name="TextBox 3"/>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Interactions databases: types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70" y="862735"/>
            <a:ext cx="996463" cy="517164"/>
          </a:xfrm>
          <a:prstGeom prst="rect">
            <a:avLst/>
          </a:prstGeom>
        </p:spPr>
      </p:pic>
      <p:grpSp>
        <p:nvGrpSpPr>
          <p:cNvPr id="6" name="Group 5"/>
          <p:cNvGrpSpPr>
            <a:grpSpLocks noChangeAspect="1"/>
          </p:cNvGrpSpPr>
          <p:nvPr/>
        </p:nvGrpSpPr>
        <p:grpSpPr>
          <a:xfrm>
            <a:off x="1139402" y="1616808"/>
            <a:ext cx="1332196" cy="368602"/>
            <a:chOff x="1403648" y="2217318"/>
            <a:chExt cx="1397496" cy="386670"/>
          </a:xfrm>
        </p:grpSpPr>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4344" y="2222988"/>
              <a:ext cx="1066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648" y="2217318"/>
              <a:ext cx="381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9"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7122" y="851209"/>
            <a:ext cx="463492" cy="46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5828" y="1652472"/>
            <a:ext cx="679788" cy="308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36230" y="984143"/>
            <a:ext cx="821797" cy="373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11"/>
          <p:cNvGrpSpPr>
            <a:grpSpLocks noChangeAspect="1"/>
          </p:cNvGrpSpPr>
          <p:nvPr/>
        </p:nvGrpSpPr>
        <p:grpSpPr>
          <a:xfrm>
            <a:off x="7382100" y="1538581"/>
            <a:ext cx="1320351" cy="268388"/>
            <a:chOff x="941999" y="4288780"/>
            <a:chExt cx="1615166" cy="328315"/>
          </a:xfrm>
        </p:grpSpPr>
        <p:pic>
          <p:nvPicPr>
            <p:cNvPr id="13"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1999" y="4289822"/>
              <a:ext cx="326231" cy="326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63218" y="4288780"/>
              <a:ext cx="1293947" cy="328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5"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69855" y="903911"/>
            <a:ext cx="956589" cy="43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72200" y="958793"/>
            <a:ext cx="735040" cy="24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50294" y="1582110"/>
            <a:ext cx="1390475" cy="432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3171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50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323850" y="115888"/>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Databases: curation levels</a:t>
            </a:r>
          </a:p>
        </p:txBody>
      </p:sp>
      <p:grpSp>
        <p:nvGrpSpPr>
          <p:cNvPr id="5" name="Group 4"/>
          <p:cNvGrpSpPr/>
          <p:nvPr/>
        </p:nvGrpSpPr>
        <p:grpSpPr>
          <a:xfrm>
            <a:off x="467867" y="1931606"/>
            <a:ext cx="8208589" cy="3369602"/>
            <a:chOff x="323851" y="1978353"/>
            <a:chExt cx="8208589" cy="3369602"/>
          </a:xfrm>
        </p:grpSpPr>
        <p:sp>
          <p:nvSpPr>
            <p:cNvPr id="5142" name="TextBox 33"/>
            <p:cNvSpPr txBox="1">
              <a:spLocks noChangeArrowheads="1"/>
            </p:cNvSpPr>
            <p:nvPr/>
          </p:nvSpPr>
          <p:spPr bwMode="auto">
            <a:xfrm>
              <a:off x="503710" y="5086345"/>
              <a:ext cx="17276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GB" sz="1100" b="1" dirty="0" smtClean="0">
                  <a:solidFill>
                    <a:srgbClr val="007E82"/>
                  </a:solidFill>
                  <a:latin typeface="Arial Black" pitchFamily="34" charset="0"/>
                </a:rPr>
                <a:t>DEEP CURATION</a:t>
              </a:r>
              <a:endParaRPr lang="en-GB" sz="1100" b="1" dirty="0">
                <a:solidFill>
                  <a:srgbClr val="007E82"/>
                </a:solidFill>
                <a:latin typeface="Arial Black" pitchFamily="34" charset="0"/>
              </a:endParaRPr>
            </a:p>
          </p:txBody>
        </p:sp>
        <p:sp>
          <p:nvSpPr>
            <p:cNvPr id="5143" name="TextBox 34"/>
            <p:cNvSpPr txBox="1">
              <a:spLocks noChangeArrowheads="1"/>
            </p:cNvSpPr>
            <p:nvPr/>
          </p:nvSpPr>
          <p:spPr bwMode="auto">
            <a:xfrm>
              <a:off x="323851" y="1978353"/>
              <a:ext cx="208733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GB" sz="1100" b="1" dirty="0" smtClean="0">
                  <a:solidFill>
                    <a:srgbClr val="007E82"/>
                  </a:solidFill>
                  <a:latin typeface="Arial Black" pitchFamily="34" charset="0"/>
                </a:rPr>
                <a:t>SHALLOW </a:t>
              </a:r>
            </a:p>
            <a:p>
              <a:pPr algn="ctr" eaLnBrk="1" hangingPunct="1"/>
              <a:r>
                <a:rPr lang="en-GB" sz="1100" b="1" dirty="0" smtClean="0">
                  <a:solidFill>
                    <a:srgbClr val="007E82"/>
                  </a:solidFill>
                  <a:latin typeface="Arial Black" pitchFamily="34" charset="0"/>
                </a:rPr>
                <a:t>CURATION</a:t>
              </a:r>
              <a:endParaRPr lang="en-GB" sz="1100" b="1" dirty="0">
                <a:solidFill>
                  <a:srgbClr val="007E82"/>
                </a:solidFill>
                <a:latin typeface="Arial Black" pitchFamily="34" charset="0"/>
              </a:endParaRPr>
            </a:p>
          </p:txBody>
        </p:sp>
        <p:cxnSp>
          <p:nvCxnSpPr>
            <p:cNvPr id="37" name="Straight Arrow Connector 36"/>
            <p:cNvCxnSpPr/>
            <p:nvPr/>
          </p:nvCxnSpPr>
          <p:spPr bwMode="auto">
            <a:xfrm>
              <a:off x="1367518" y="2452841"/>
              <a:ext cx="0" cy="2519363"/>
            </a:xfrm>
            <a:prstGeom prst="straightConnector1">
              <a:avLst/>
            </a:prstGeom>
            <a:ln w="158750">
              <a:gradFill>
                <a:gsLst>
                  <a:gs pos="0">
                    <a:schemeClr val="bg1"/>
                  </a:gs>
                  <a:gs pos="16000">
                    <a:schemeClr val="accent1">
                      <a:tint val="44500"/>
                      <a:satMod val="160000"/>
                    </a:schemeClr>
                  </a:gs>
                  <a:gs pos="100000">
                    <a:srgbClr val="007E82"/>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2339603" y="2092479"/>
              <a:ext cx="6192837" cy="3240087"/>
              <a:chOff x="2339603" y="2679030"/>
              <a:chExt cx="6192837" cy="3240087"/>
            </a:xfrm>
          </p:grpSpPr>
          <p:sp>
            <p:nvSpPr>
              <p:cNvPr id="28" name="Rectangle 27"/>
              <p:cNvSpPr/>
              <p:nvPr/>
            </p:nvSpPr>
            <p:spPr bwMode="auto">
              <a:xfrm>
                <a:off x="2339603" y="2679030"/>
                <a:ext cx="6192837" cy="3240087"/>
              </a:xfrm>
              <a:prstGeom prst="rect">
                <a:avLst/>
              </a:prstGeom>
              <a:gradFill flip="none" rotWithShape="1">
                <a:gsLst>
                  <a:gs pos="0">
                    <a:schemeClr val="bg1"/>
                  </a:gs>
                  <a:gs pos="99000">
                    <a:srgbClr val="007E82"/>
                  </a:gs>
                  <a:gs pos="80000">
                    <a:srgbClr val="006666"/>
                  </a:gs>
                </a:gsLst>
                <a:lin ang="5640000" scaled="0"/>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pic>
            <p:nvPicPr>
              <p:cNvPr id="5124" name="Picture 2" descr="http://www.imexconsortium.org/sites/imexconsortium.org/themes/inove/images/imex_dip_s.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9823" y="5257051"/>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3" descr="http://www.imexconsortium.org/sites/imexconsortium.org/themes/inove/images/imex_intact_s.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1701" y="5257051"/>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4" descr="http://www.imexconsortium.org/sites/imexconsortium.org/themes/inove/images/imex_mint_s.pn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6311" y="5257051"/>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5" descr="http://www.imexconsortium.org/sites/imexconsortium.org/themes/inove/images/imex_mpact_s.png">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8189" y="5257051"/>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6" descr="http://www.imexconsortium.org/sites/imexconsortium.org/themes/inove/images/imex_matrixdb_s.png">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55214" y="5257051"/>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 name="Picture 7" descr="http://www.imexconsortium.org/sites/imexconsortium.org/themes/inove/images/imex_mpidb_s.png">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08189" y="3672922"/>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8" descr="http://www.imexconsortium.org/sites/imexconsortium.org/themes/inove/images/imex_biogrid_s.png">
                <a:hlinkClick r:id="rId14"/>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421" y="2880787"/>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Picture 9" descr="http://www.imexconsortium.org/sites/imexconsortium.org/themes/inove/images/imex_innatedb_s.png">
                <a:hlinkClick r:id="rId16"/>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15657" y="2880787"/>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Picture 13" descr="aphid.PN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555214" y="4468326"/>
                <a:ext cx="1080222" cy="428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 name="Picture 15" descr="chembl_logo.png"/>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7308189" y="4464963"/>
                <a:ext cx="1030533" cy="45636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134" name="Picture 16" descr="BiO-logo-icon-pms-border.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7380204" y="2880787"/>
                <a:ext cx="936192" cy="50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5" name="Picture 17" descr="bindingdb.gif"/>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5651849" y="3600921"/>
                <a:ext cx="1115253" cy="576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6" name="Picture 19" descr="reactome.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5723864" y="4464963"/>
                <a:ext cx="1080222" cy="462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7" name="Picture 21" descr="virus.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2555214" y="3600921"/>
                <a:ext cx="1234539" cy="576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9"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867893" y="2880787"/>
                <a:ext cx="1381774" cy="504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0" name="Picture 30" descr="I2D.PNG"/>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2555214" y="2880787"/>
                <a:ext cx="864177" cy="476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1" name="Picture 10" descr="http://www.imexconsortium.org/sites/imexconsortium.org/themes/inove/images/imex_mconnections_s.png">
                <a:hlinkClick r:id="rId26"/>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139539" y="4464963"/>
                <a:ext cx="1008207" cy="43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9"/>
              <p:cNvGrpSpPr>
                <a:grpSpLocks noChangeAspect="1"/>
              </p:cNvGrpSpPr>
              <p:nvPr/>
            </p:nvGrpSpPr>
            <p:grpSpPr>
              <a:xfrm>
                <a:off x="4087345" y="3754732"/>
                <a:ext cx="1320351" cy="268388"/>
                <a:chOff x="941999" y="4288780"/>
                <a:chExt cx="1615166" cy="328315"/>
              </a:xfrm>
            </p:grpSpPr>
            <p:pic>
              <p:nvPicPr>
                <p:cNvPr id="31" name="Picture 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41999" y="4289822"/>
                  <a:ext cx="326231" cy="326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8"/>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263218" y="4288780"/>
                  <a:ext cx="1293947" cy="328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spTree>
    <p:extLst>
      <p:ext uri="{BB962C8B-B14F-4D97-AF65-F5344CB8AC3E}">
        <p14:creationId xmlns:p14="http://schemas.microsoft.com/office/powerpoint/2010/main" val="49586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4283968" y="980728"/>
            <a:ext cx="4176464" cy="792088"/>
          </a:xfrm>
          <a:prstGeom prst="roundRect">
            <a:avLst>
              <a:gd name="adj" fmla="val 12284"/>
            </a:avLst>
          </a:prstGeom>
          <a:solidFill>
            <a:schemeClr val="bg1"/>
          </a:solidFill>
          <a:ln w="5715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ounded Rectangle 13"/>
          <p:cNvSpPr/>
          <p:nvPr/>
        </p:nvSpPr>
        <p:spPr>
          <a:xfrm>
            <a:off x="251520" y="620688"/>
            <a:ext cx="4464496" cy="3312368"/>
          </a:xfrm>
          <a:prstGeom prst="roundRect">
            <a:avLst>
              <a:gd name="adj" fmla="val 12284"/>
            </a:avLst>
          </a:prstGeom>
          <a:solidFill>
            <a:schemeClr val="bg1"/>
          </a:solidFill>
          <a:ln w="5715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ounded Rectangle 10"/>
          <p:cNvSpPr/>
          <p:nvPr/>
        </p:nvSpPr>
        <p:spPr>
          <a:xfrm>
            <a:off x="1043608" y="4748028"/>
            <a:ext cx="4896544" cy="1008112"/>
          </a:xfrm>
          <a:prstGeom prst="roundRect">
            <a:avLst>
              <a:gd name="adj" fmla="val 12284"/>
            </a:avLst>
          </a:prstGeom>
          <a:solidFill>
            <a:schemeClr val="bg1"/>
          </a:solidFill>
          <a:ln w="57150" cmpd="sng">
            <a:solidFill>
              <a:srgbClr val="72AD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le 5"/>
          <p:cNvSpPr/>
          <p:nvPr/>
        </p:nvSpPr>
        <p:spPr>
          <a:xfrm>
            <a:off x="4848591" y="1916832"/>
            <a:ext cx="4176464" cy="4320480"/>
          </a:xfrm>
          <a:prstGeom prst="roundRect">
            <a:avLst>
              <a:gd name="adj" fmla="val 12284"/>
            </a:avLst>
          </a:prstGeom>
          <a:solidFill>
            <a:schemeClr val="bg1"/>
          </a:solidFill>
          <a:ln w="57150" cmpd="sng">
            <a:solidFill>
              <a:srgbClr val="72AD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p:cNvSpPr txBox="1"/>
          <p:nvPr/>
        </p:nvSpPr>
        <p:spPr>
          <a:xfrm>
            <a:off x="323850" y="-27384"/>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Primary databases: </a:t>
            </a:r>
            <a:r>
              <a:rPr lang="en-GB" dirty="0" smtClean="0"/>
              <a:t>coverage and biases</a:t>
            </a:r>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692696"/>
            <a:ext cx="3960440" cy="307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70299" y="6362164"/>
            <a:ext cx="6661941" cy="523220"/>
          </a:xfrm>
          <a:prstGeom prst="rect">
            <a:avLst/>
          </a:prstGeom>
          <a:noFill/>
        </p:spPr>
        <p:txBody>
          <a:bodyPr wrap="square" rtlCol="0">
            <a:spAutoFit/>
          </a:bodyPr>
          <a:lstStyle/>
          <a:p>
            <a:r>
              <a:rPr lang="en-GB" sz="1400" dirty="0" smtClean="0">
                <a:solidFill>
                  <a:schemeClr val="accent1"/>
                </a:solidFill>
              </a:rPr>
              <a:t>Roland et al., Cell, PMID: 25416956. </a:t>
            </a:r>
          </a:p>
          <a:p>
            <a:r>
              <a:rPr lang="en-GB" sz="1400" dirty="0">
                <a:solidFill>
                  <a:schemeClr val="accent1"/>
                </a:solidFill>
              </a:rPr>
              <a:t>De Las Rivas &amp; </a:t>
            </a:r>
            <a:r>
              <a:rPr lang="en-GB" sz="1400" dirty="0" err="1">
                <a:solidFill>
                  <a:schemeClr val="accent1"/>
                </a:solidFill>
              </a:rPr>
              <a:t>Fontanillo</a:t>
            </a:r>
            <a:r>
              <a:rPr lang="en-GB" sz="1400" dirty="0">
                <a:solidFill>
                  <a:schemeClr val="accent1"/>
                </a:solidFill>
              </a:rPr>
              <a:t>, </a:t>
            </a:r>
            <a:r>
              <a:rPr lang="en-GB" sz="1400" dirty="0" err="1">
                <a:solidFill>
                  <a:schemeClr val="accent1"/>
                </a:solidFill>
              </a:rPr>
              <a:t>PLoS</a:t>
            </a:r>
            <a:r>
              <a:rPr lang="en-GB" sz="1400" dirty="0">
                <a:solidFill>
                  <a:schemeClr val="accent1"/>
                </a:solidFill>
              </a:rPr>
              <a:t> Computational biology, PMID: 20589078.</a:t>
            </a:r>
          </a:p>
        </p:txBody>
      </p:sp>
      <p:sp>
        <p:nvSpPr>
          <p:cNvPr id="3" name="TextBox 2"/>
          <p:cNvSpPr txBox="1"/>
          <p:nvPr/>
        </p:nvSpPr>
        <p:spPr>
          <a:xfrm>
            <a:off x="5004048" y="980728"/>
            <a:ext cx="3960440" cy="769441"/>
          </a:xfrm>
          <a:prstGeom prst="rect">
            <a:avLst/>
          </a:prstGeom>
          <a:noFill/>
        </p:spPr>
        <p:txBody>
          <a:bodyPr wrap="square" rtlCol="0">
            <a:spAutoFit/>
          </a:bodyPr>
          <a:lstStyle/>
          <a:p>
            <a:r>
              <a:rPr lang="en-GB" sz="1600" b="1" dirty="0" smtClean="0">
                <a:solidFill>
                  <a:srgbClr val="007E82"/>
                </a:solidFill>
                <a:latin typeface="HelveticaNeueLT Pro 45 Lt" pitchFamily="34" charset="0"/>
              </a:rPr>
              <a:t>Human PPIs coverage in the main public primary databases</a:t>
            </a:r>
          </a:p>
          <a:p>
            <a:r>
              <a:rPr lang="en-GB" sz="1200" b="1" dirty="0" smtClean="0">
                <a:solidFill>
                  <a:srgbClr val="007E82"/>
                </a:solidFill>
                <a:latin typeface="HelveticaNeueLT Pro 45 Lt" pitchFamily="34" charset="0"/>
              </a:rPr>
              <a:t>(Dec 2009)</a:t>
            </a:r>
            <a:endParaRPr lang="en-GB" sz="1200" b="1" dirty="0">
              <a:solidFill>
                <a:srgbClr val="007E82"/>
              </a:solidFill>
              <a:latin typeface="HelveticaNeueLT Pro 45 Lt" pitchFamily="34" charset="0"/>
            </a:endParaRPr>
          </a:p>
        </p:txBody>
      </p:sp>
      <p:pic>
        <p:nvPicPr>
          <p:cNvPr id="5" name="Picture 4"/>
          <p:cNvPicPr>
            <a:picLocks noChangeAspect="1"/>
          </p:cNvPicPr>
          <p:nvPr/>
        </p:nvPicPr>
        <p:blipFill>
          <a:blip r:embed="rId3"/>
          <a:stretch>
            <a:fillRect/>
          </a:stretch>
        </p:blipFill>
        <p:spPr>
          <a:xfrm>
            <a:off x="5076056" y="2083732"/>
            <a:ext cx="3729173" cy="3960440"/>
          </a:xfrm>
          <a:prstGeom prst="rect">
            <a:avLst/>
          </a:prstGeom>
        </p:spPr>
      </p:pic>
      <p:sp>
        <p:nvSpPr>
          <p:cNvPr id="9" name="TextBox 8"/>
          <p:cNvSpPr txBox="1"/>
          <p:nvPr/>
        </p:nvSpPr>
        <p:spPr>
          <a:xfrm>
            <a:off x="755576" y="4820036"/>
            <a:ext cx="3960440" cy="769441"/>
          </a:xfrm>
          <a:prstGeom prst="rect">
            <a:avLst/>
          </a:prstGeom>
          <a:noFill/>
        </p:spPr>
        <p:txBody>
          <a:bodyPr wrap="square" rtlCol="0">
            <a:spAutoFit/>
          </a:bodyPr>
          <a:lstStyle/>
          <a:p>
            <a:pPr algn="r"/>
            <a:r>
              <a:rPr lang="en-GB" sz="1600" b="1" dirty="0" smtClean="0">
                <a:solidFill>
                  <a:srgbClr val="007E82"/>
                </a:solidFill>
                <a:latin typeface="HelveticaNeueLT Pro 45 Lt" pitchFamily="34" charset="0"/>
              </a:rPr>
              <a:t>Popularity bias in publicly available databases </a:t>
            </a:r>
          </a:p>
          <a:p>
            <a:pPr algn="r"/>
            <a:r>
              <a:rPr lang="en-GB" sz="1200" b="1" dirty="0" smtClean="0">
                <a:solidFill>
                  <a:srgbClr val="007E82"/>
                </a:solidFill>
                <a:latin typeface="HelveticaNeueLT Pro 45 Lt" pitchFamily="34" charset="0"/>
              </a:rPr>
              <a:t>(2013)</a:t>
            </a:r>
            <a:endParaRPr lang="en-GB" sz="1050" b="1" dirty="0">
              <a:solidFill>
                <a:srgbClr val="007E82"/>
              </a:solidFill>
              <a:latin typeface="HelveticaNeueLT Pro 45 Lt" pitchFamily="34" charset="0"/>
            </a:endParaRPr>
          </a:p>
        </p:txBody>
      </p:sp>
      <p:sp>
        <p:nvSpPr>
          <p:cNvPr id="7" name="Rectangle 6"/>
          <p:cNvSpPr/>
          <p:nvPr/>
        </p:nvSpPr>
        <p:spPr>
          <a:xfrm>
            <a:off x="4788024" y="4777658"/>
            <a:ext cx="216024" cy="947525"/>
          </a:xfrm>
          <a:prstGeom prst="rect">
            <a:avLst/>
          </a:prstGeom>
          <a:solidFill>
            <a:srgbClr val="FFFFF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565650" y="1009651"/>
            <a:ext cx="216024" cy="733424"/>
          </a:xfrm>
          <a:prstGeom prst="rect">
            <a:avLst/>
          </a:prstGeom>
          <a:solidFill>
            <a:srgbClr val="FFFFF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284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ctrTitle"/>
          </p:nvPr>
        </p:nvSpPr>
        <p:spPr>
          <a:xfrm>
            <a:off x="533401" y="1040419"/>
            <a:ext cx="7772400" cy="685718"/>
          </a:xfrm>
        </p:spPr>
        <p:txBody>
          <a:bodyPr rtlCol="0">
            <a:noAutofit/>
          </a:bodyPr>
          <a:lstStyle/>
          <a:p>
            <a:pPr algn="r" fontAlgn="auto">
              <a:spcAft>
                <a:spcPts val="0"/>
              </a:spcAft>
              <a:defRPr/>
            </a:pPr>
            <a:r>
              <a:rPr lang="en-GB" sz="3600" dirty="0" smtClean="0">
                <a:latin typeface="HelveticaNeueLT Pro 45 Lt" pitchFamily="34" charset="0"/>
                <a:cs typeface="Arial" pitchFamily="34" charset="0"/>
              </a:rPr>
              <a:t>IntAct: </a:t>
            </a:r>
            <a:br>
              <a:rPr lang="en-GB" sz="3600" dirty="0" smtClean="0">
                <a:latin typeface="HelveticaNeueLT Pro 45 Lt" pitchFamily="34" charset="0"/>
                <a:cs typeface="Arial" pitchFamily="34" charset="0"/>
              </a:rPr>
            </a:br>
            <a:r>
              <a:rPr lang="en-GB" sz="3600" dirty="0" smtClean="0">
                <a:latin typeface="HelveticaNeueLT Pro 45 Lt" pitchFamily="34" charset="0"/>
                <a:cs typeface="Arial" pitchFamily="34" charset="0"/>
              </a:rPr>
              <a:t>The molecular interactions database at the EBI</a:t>
            </a:r>
            <a:endParaRPr lang="de-DE" sz="3600" dirty="0" smtClean="0">
              <a:latin typeface="HelveticaNeueLT Pro 45 Lt" pitchFamily="34" charset="0"/>
              <a:cs typeface="Arial" pitchFamily="34" charset="0"/>
            </a:endParaRPr>
          </a:p>
        </p:txBody>
      </p:sp>
      <p:pic>
        <p:nvPicPr>
          <p:cNvPr id="5" name="Picture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2132856"/>
            <a:ext cx="4023568" cy="2088232"/>
          </a:xfrm>
          <a:prstGeom prst="rect">
            <a:avLst/>
          </a:prstGeom>
        </p:spPr>
      </p:pic>
    </p:spTree>
    <p:extLst>
      <p:ext uri="{BB962C8B-B14F-4D97-AF65-F5344CB8AC3E}">
        <p14:creationId xmlns:p14="http://schemas.microsoft.com/office/powerpoint/2010/main" val="2961072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ext Box 2"/>
          <p:cNvSpPr txBox="1">
            <a:spLocks noChangeArrowheads="1"/>
          </p:cNvSpPr>
          <p:nvPr/>
        </p:nvSpPr>
        <p:spPr bwMode="auto">
          <a:xfrm>
            <a:off x="323528" y="1700808"/>
            <a:ext cx="8175252"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342900">
              <a:buFont typeface="Arial" pitchFamily="34" charset="0"/>
              <a:buChar char="•"/>
              <a:defRPr sz="2000">
                <a:latin typeface="HelveticaNeueLT Pro 45 Lt" pitchFamily="34" charset="0"/>
              </a:defRPr>
            </a:lvl1pPr>
            <a:lvl2pPr marL="742950" indent="-285750">
              <a:spcBef>
                <a:spcPct val="20000"/>
              </a:spcBef>
              <a:buFont typeface="Arial" pitchFamily="34" charset="0"/>
              <a:buChar char="–"/>
              <a:defRPr sz="2800">
                <a:latin typeface="+mn-lt"/>
                <a:ea typeface="+mn-ea"/>
                <a:cs typeface="+mn-cs"/>
              </a:defRPr>
            </a:lvl2pPr>
            <a:lvl3pPr marL="1143000" indent="-228600">
              <a:spcBef>
                <a:spcPct val="20000"/>
              </a:spcBef>
              <a:buFont typeface="Arial" pitchFamily="34" charset="0"/>
              <a:buChar char="•"/>
              <a:defRPr>
                <a:latin typeface="+mn-lt"/>
                <a:ea typeface="+mn-ea"/>
                <a:cs typeface="+mn-cs"/>
              </a:defRPr>
            </a:lvl3pPr>
            <a:lvl4pPr marL="1600200" indent="-228600">
              <a:spcBef>
                <a:spcPct val="20000"/>
              </a:spcBef>
              <a:buFont typeface="Arial" pitchFamily="34" charset="0"/>
              <a:buChar char="–"/>
              <a:defRPr sz="2000">
                <a:latin typeface="+mn-lt"/>
                <a:ea typeface="+mn-ea"/>
                <a:cs typeface="+mn-cs"/>
              </a:defRPr>
            </a:lvl4pPr>
            <a:lvl5pPr marL="2057400" indent="-228600">
              <a:spcBef>
                <a:spcPct val="20000"/>
              </a:spcBef>
              <a:buFont typeface="Arial" pitchFamily="34" charset="0"/>
              <a:buChar char="»"/>
              <a:defRPr sz="2000">
                <a:latin typeface="+mn-lt"/>
                <a:ea typeface="+mn-ea"/>
                <a:cs typeface="+mn-cs"/>
              </a:defRPr>
            </a:lvl5pPr>
            <a:lvl6pPr marL="2514600" indent="-228600">
              <a:spcBef>
                <a:spcPct val="20000"/>
              </a:spcBef>
              <a:buFont typeface="Arial" pitchFamily="34" charset="0"/>
              <a:buChar char="•"/>
              <a:defRPr sz="2000">
                <a:latin typeface="+mn-lt"/>
                <a:ea typeface="+mn-ea"/>
                <a:cs typeface="+mn-cs"/>
              </a:defRPr>
            </a:lvl6pPr>
            <a:lvl7pPr marL="2971800" indent="-228600">
              <a:spcBef>
                <a:spcPct val="20000"/>
              </a:spcBef>
              <a:buFont typeface="Arial" pitchFamily="34" charset="0"/>
              <a:buChar char="•"/>
              <a:defRPr sz="2000">
                <a:latin typeface="+mn-lt"/>
                <a:ea typeface="+mn-ea"/>
                <a:cs typeface="+mn-cs"/>
              </a:defRPr>
            </a:lvl7pPr>
            <a:lvl8pPr marL="3429000" indent="-228600">
              <a:spcBef>
                <a:spcPct val="20000"/>
              </a:spcBef>
              <a:buFont typeface="Arial" pitchFamily="34" charset="0"/>
              <a:buChar char="•"/>
              <a:defRPr sz="2000">
                <a:latin typeface="+mn-lt"/>
                <a:ea typeface="+mn-ea"/>
                <a:cs typeface="+mn-cs"/>
              </a:defRPr>
            </a:lvl8pPr>
            <a:lvl9pPr marL="3886200" indent="-228600">
              <a:spcBef>
                <a:spcPct val="20000"/>
              </a:spcBef>
              <a:buFont typeface="Arial" pitchFamily="34" charset="0"/>
              <a:buChar char="•"/>
              <a:defRPr sz="2000">
                <a:latin typeface="+mn-lt"/>
                <a:ea typeface="+mn-ea"/>
                <a:cs typeface="+mn-cs"/>
              </a:defRPr>
            </a:lvl9pPr>
          </a:lstStyle>
          <a:p>
            <a:pPr marL="457200" indent="-457200">
              <a:buFont typeface="+mj-lt"/>
              <a:buAutoNum type="arabicPeriod"/>
            </a:pPr>
            <a:r>
              <a:rPr lang="en-GB" dirty="0">
                <a:latin typeface="Arial" panose="020B0604020202020204" pitchFamily="34" charset="0"/>
                <a:cs typeface="Arial" panose="020B0604020202020204" pitchFamily="34" charset="0"/>
              </a:rPr>
              <a:t>Publicly available repository of molecular interactions (mainly PPIs) - </a:t>
            </a:r>
            <a:r>
              <a:rPr lang="en-GB" dirty="0" smtClean="0">
                <a:latin typeface="Arial" panose="020B0604020202020204" pitchFamily="34" charset="0"/>
                <a:cs typeface="Arial" panose="020B0604020202020204" pitchFamily="34" charset="0"/>
              </a:rPr>
              <a:t>&gt;560K </a:t>
            </a:r>
            <a:r>
              <a:rPr lang="en-GB" dirty="0">
                <a:latin typeface="Arial" panose="020B0604020202020204" pitchFamily="34" charset="0"/>
                <a:cs typeface="Arial" panose="020B0604020202020204" pitchFamily="34" charset="0"/>
              </a:rPr>
              <a:t>binary </a:t>
            </a:r>
            <a:r>
              <a:rPr lang="en-GB" dirty="0" smtClean="0">
                <a:latin typeface="Arial" panose="020B0604020202020204" pitchFamily="34" charset="0"/>
                <a:cs typeface="Arial" panose="020B0604020202020204" pitchFamily="34" charset="0"/>
              </a:rPr>
              <a:t>interaction evidences </a:t>
            </a:r>
            <a:r>
              <a:rPr lang="en-GB" dirty="0">
                <a:latin typeface="Arial" panose="020B0604020202020204" pitchFamily="34" charset="0"/>
                <a:cs typeface="Arial" panose="020B0604020202020204" pitchFamily="34" charset="0"/>
              </a:rPr>
              <a:t>taken from </a:t>
            </a:r>
            <a:r>
              <a:rPr lang="en-GB" dirty="0" smtClean="0">
                <a:latin typeface="Arial" panose="020B0604020202020204" pitchFamily="34" charset="0"/>
                <a:cs typeface="Arial" panose="020B0604020202020204" pitchFamily="34" charset="0"/>
              </a:rPr>
              <a:t>&gt;13,800  </a:t>
            </a:r>
            <a:r>
              <a:rPr lang="en-GB" dirty="0">
                <a:latin typeface="Arial" panose="020B0604020202020204" pitchFamily="34" charset="0"/>
                <a:cs typeface="Arial" panose="020B0604020202020204" pitchFamily="34" charset="0"/>
              </a:rPr>
              <a:t>publications </a:t>
            </a:r>
            <a:r>
              <a:rPr lang="en-GB" dirty="0" smtClean="0">
                <a:latin typeface="Arial" panose="020B0604020202020204" pitchFamily="34" charset="0"/>
                <a:cs typeface="Arial" panose="020B0604020202020204" pitchFamily="34" charset="0"/>
              </a:rPr>
              <a:t>(November 2015)</a:t>
            </a:r>
            <a:r>
              <a:rPr lang="en-GB" dirty="0">
                <a:latin typeface="Arial" panose="020B0604020202020204" pitchFamily="34" charset="0"/>
                <a:cs typeface="Arial" panose="020B0604020202020204" pitchFamily="34" charset="0"/>
              </a:rPr>
              <a:t/>
            </a:r>
            <a:br>
              <a:rPr lang="en-GB" dirty="0">
                <a:latin typeface="Arial" panose="020B0604020202020204" pitchFamily="34" charset="0"/>
                <a:cs typeface="Arial" panose="020B0604020202020204" pitchFamily="34" charset="0"/>
              </a:rPr>
            </a:br>
            <a:endParaRPr lang="en-GB" dirty="0">
              <a:latin typeface="Arial" panose="020B0604020202020204" pitchFamily="34" charset="0"/>
              <a:cs typeface="Arial" panose="020B0604020202020204" pitchFamily="34" charset="0"/>
            </a:endParaRPr>
          </a:p>
          <a:p>
            <a:pPr marL="457200" indent="-457200">
              <a:buFont typeface="+mj-lt"/>
              <a:buAutoNum type="arabicPeriod"/>
            </a:pPr>
            <a:r>
              <a:rPr lang="en-GB" dirty="0" smtClean="0">
                <a:latin typeface="Arial" panose="020B0604020202020204" pitchFamily="34" charset="0"/>
                <a:cs typeface="Arial" panose="020B0604020202020204" pitchFamily="34" charset="0"/>
              </a:rPr>
              <a:t>Data is standards-compliant and available via our website, for download at our ftp site or via PSICQUIC</a:t>
            </a:r>
            <a:br>
              <a:rPr lang="en-GB" dirty="0" smtClean="0">
                <a:latin typeface="Arial" panose="020B0604020202020204" pitchFamily="34" charset="0"/>
                <a:cs typeface="Arial" panose="020B0604020202020204" pitchFamily="34" charset="0"/>
              </a:rPr>
            </a:br>
            <a:r>
              <a:rPr lang="en-GB"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hlinkClick r:id="rId3"/>
              </a:rPr>
              <a:t>www.ebi.ac.uk/intact</a:t>
            </a:r>
            <a:r>
              <a:rPr lang="en-GB" dirty="0" smtClean="0">
                <a:latin typeface="Arial" panose="020B0604020202020204" pitchFamily="34" charset="0"/>
                <a:cs typeface="Arial" panose="020B0604020202020204" pitchFamily="34" charset="0"/>
              </a:rPr>
              <a:t> </a:t>
            </a:r>
            <a:endParaRPr lang="en-GB" dirty="0">
              <a:latin typeface="Arial" panose="020B0604020202020204" pitchFamily="34" charset="0"/>
              <a:cs typeface="Arial" panose="020B0604020202020204" pitchFamily="34" charset="0"/>
            </a:endParaRPr>
          </a:p>
          <a:p>
            <a:pPr marL="0" indent="0">
              <a:buNone/>
            </a:pPr>
            <a:r>
              <a:rPr lang="en-GB"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hlinkClick r:id="rId4"/>
              </a:rPr>
              <a:t>ftp</a:t>
            </a:r>
            <a:r>
              <a:rPr lang="en-GB" dirty="0">
                <a:latin typeface="Arial" panose="020B0604020202020204" pitchFamily="34" charset="0"/>
                <a:cs typeface="Arial" panose="020B0604020202020204" pitchFamily="34" charset="0"/>
                <a:hlinkClick r:id="rId4"/>
              </a:rPr>
              <a:t>://ftp.ebi.ac.uk/pub/databases/intact</a:t>
            </a:r>
            <a:r>
              <a:rPr lang="en-GB" dirty="0">
                <a:latin typeface="Arial" panose="020B0604020202020204" pitchFamily="34" charset="0"/>
                <a:cs typeface="Arial" panose="020B0604020202020204" pitchFamily="34" charset="0"/>
              </a:rPr>
              <a:t> </a:t>
            </a:r>
          </a:p>
          <a:p>
            <a:pPr marL="0" indent="0">
              <a:buNone/>
            </a:pPr>
            <a:r>
              <a:rPr lang="en-GB"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hlinkClick r:id="rId5"/>
              </a:rPr>
              <a:t>www.ebi.ac.uk/Tools/webservices/psicquic/view/main.xhtml</a:t>
            </a:r>
            <a:r>
              <a:rPr lang="en-GB" dirty="0" smtClean="0">
                <a:latin typeface="Arial" panose="020B0604020202020204" pitchFamily="34" charset="0"/>
                <a:cs typeface="Arial" panose="020B0604020202020204" pitchFamily="34" charset="0"/>
              </a:rPr>
              <a:t> </a:t>
            </a:r>
          </a:p>
          <a:p>
            <a:pPr marL="0" indent="0">
              <a:buNone/>
            </a:pPr>
            <a:endParaRPr lang="en-GB" dirty="0">
              <a:latin typeface="Arial" panose="020B0604020202020204" pitchFamily="34" charset="0"/>
              <a:cs typeface="Arial" panose="020B0604020202020204" pitchFamily="34" charset="0"/>
            </a:endParaRPr>
          </a:p>
          <a:p>
            <a:pPr marL="457200" indent="-457200">
              <a:buFont typeface="+mj-lt"/>
              <a:buAutoNum type="arabicPeriod" startAt="3"/>
            </a:pPr>
            <a:r>
              <a:rPr lang="en-GB" dirty="0">
                <a:latin typeface="Arial" panose="020B0604020202020204" pitchFamily="34" charset="0"/>
                <a:cs typeface="Arial" panose="020B0604020202020204" pitchFamily="34" charset="0"/>
              </a:rPr>
              <a:t>Provide open-access versions of the software to allow installation of local </a:t>
            </a:r>
            <a:r>
              <a:rPr lang="en-GB" dirty="0" err="1">
                <a:latin typeface="Arial" panose="020B0604020202020204" pitchFamily="34" charset="0"/>
                <a:cs typeface="Arial" panose="020B0604020202020204" pitchFamily="34" charset="0"/>
              </a:rPr>
              <a:t>IntAct</a:t>
            </a:r>
            <a:r>
              <a:rPr lang="en-GB" dirty="0">
                <a:latin typeface="Arial" panose="020B0604020202020204" pitchFamily="34" charset="0"/>
                <a:cs typeface="Arial" panose="020B0604020202020204" pitchFamily="34" charset="0"/>
              </a:rPr>
              <a:t> nodes.</a:t>
            </a:r>
            <a:br>
              <a:rPr lang="en-GB" dirty="0">
                <a:latin typeface="Arial" panose="020B0604020202020204" pitchFamily="34" charset="0"/>
                <a:cs typeface="Arial" panose="020B0604020202020204" pitchFamily="34" charset="0"/>
              </a:rPr>
            </a:br>
            <a:endParaRPr lang="en-GB" dirty="0">
              <a:latin typeface="Arial" panose="020B0604020202020204" pitchFamily="34" charset="0"/>
              <a:cs typeface="Arial" panose="020B0604020202020204" pitchFamily="34" charset="0"/>
            </a:endParaRPr>
          </a:p>
        </p:txBody>
      </p:sp>
      <p:sp>
        <p:nvSpPr>
          <p:cNvPr id="167940" name="Text Box 4"/>
          <p:cNvSpPr txBox="1">
            <a:spLocks noChangeArrowheads="1"/>
          </p:cNvSpPr>
          <p:nvPr/>
        </p:nvSpPr>
        <p:spPr bwMode="auto">
          <a:xfrm>
            <a:off x="179388" y="188913"/>
            <a:ext cx="5843587" cy="5873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err="1"/>
              <a:t>IntAct</a:t>
            </a:r>
            <a:r>
              <a:rPr lang="en-GB" dirty="0"/>
              <a:t> goals &amp; achievements</a:t>
            </a:r>
          </a:p>
        </p:txBody>
      </p:sp>
      <p:pic>
        <p:nvPicPr>
          <p:cNvPr id="6" name="Picture 6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8304" y="26518"/>
            <a:ext cx="1804840" cy="9367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Straight Connector 79"/>
          <p:cNvCxnSpPr/>
          <p:nvPr/>
        </p:nvCxnSpPr>
        <p:spPr>
          <a:xfrm>
            <a:off x="431800" y="3468688"/>
            <a:ext cx="8424863"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31800" y="4581525"/>
            <a:ext cx="8424863"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431800" y="5661248"/>
            <a:ext cx="8424863"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431800" y="2348880"/>
            <a:ext cx="8424863"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grpSp>
        <p:nvGrpSpPr>
          <p:cNvPr id="9222" name="Group 68"/>
          <p:cNvGrpSpPr>
            <a:grpSpLocks/>
          </p:cNvGrpSpPr>
          <p:nvPr/>
        </p:nvGrpSpPr>
        <p:grpSpPr bwMode="auto">
          <a:xfrm>
            <a:off x="2486025" y="404813"/>
            <a:ext cx="6478588" cy="6118225"/>
            <a:chOff x="1162154" y="404664"/>
            <a:chExt cx="6479133" cy="6118937"/>
          </a:xfrm>
        </p:grpSpPr>
        <p:grpSp>
          <p:nvGrpSpPr>
            <p:cNvPr id="9233" name="Group 32"/>
            <p:cNvGrpSpPr>
              <a:grpSpLocks/>
            </p:cNvGrpSpPr>
            <p:nvPr/>
          </p:nvGrpSpPr>
          <p:grpSpPr bwMode="auto">
            <a:xfrm>
              <a:off x="1162154" y="404664"/>
              <a:ext cx="6479133" cy="6118937"/>
              <a:chOff x="1162154" y="404664"/>
              <a:chExt cx="6479133" cy="6118937"/>
            </a:xfrm>
          </p:grpSpPr>
          <p:sp>
            <p:nvSpPr>
              <p:cNvPr id="34" name="Freeform 33"/>
              <p:cNvSpPr/>
              <p:nvPr/>
            </p:nvSpPr>
            <p:spPr>
              <a:xfrm>
                <a:off x="6402933" y="3140244"/>
                <a:ext cx="685858" cy="633487"/>
              </a:xfrm>
              <a:custGeom>
                <a:avLst/>
                <a:gdLst/>
                <a:ahLst/>
                <a:cxnLst/>
                <a:rect l="0" t="0" r="0" b="0"/>
                <a:pathLst>
                  <a:path>
                    <a:moveTo>
                      <a:pt x="0" y="0"/>
                    </a:moveTo>
                    <a:lnTo>
                      <a:pt x="0" y="499646"/>
                    </a:lnTo>
                    <a:lnTo>
                      <a:pt x="685575" y="499646"/>
                    </a:lnTo>
                    <a:lnTo>
                      <a:pt x="685575" y="633059"/>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35" name="Freeform 34"/>
              <p:cNvSpPr/>
              <p:nvPr/>
            </p:nvSpPr>
            <p:spPr>
              <a:xfrm>
                <a:off x="5607528" y="3140244"/>
                <a:ext cx="795405" cy="633487"/>
              </a:xfrm>
              <a:custGeom>
                <a:avLst/>
                <a:gdLst/>
                <a:ahLst/>
                <a:cxnLst/>
                <a:rect l="0" t="0" r="0" b="0"/>
                <a:pathLst>
                  <a:path>
                    <a:moveTo>
                      <a:pt x="796007" y="0"/>
                    </a:moveTo>
                    <a:lnTo>
                      <a:pt x="796007" y="499646"/>
                    </a:lnTo>
                    <a:lnTo>
                      <a:pt x="0" y="499646"/>
                    </a:lnTo>
                    <a:lnTo>
                      <a:pt x="0" y="633059"/>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36" name="Freeform 35"/>
              <p:cNvSpPr/>
              <p:nvPr/>
            </p:nvSpPr>
            <p:spPr>
              <a:xfrm>
                <a:off x="4365999" y="1947894"/>
                <a:ext cx="2036934" cy="620784"/>
              </a:xfrm>
              <a:custGeom>
                <a:avLst/>
                <a:gdLst/>
                <a:ahLst/>
                <a:cxnLst/>
                <a:rect l="0" t="0" r="0" b="0"/>
                <a:pathLst>
                  <a:path>
                    <a:moveTo>
                      <a:pt x="0" y="0"/>
                    </a:moveTo>
                    <a:lnTo>
                      <a:pt x="0" y="487595"/>
                    </a:lnTo>
                    <a:lnTo>
                      <a:pt x="2037769" y="487595"/>
                    </a:lnTo>
                    <a:lnTo>
                      <a:pt x="2037769" y="621008"/>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37" name="Freeform 36"/>
              <p:cNvSpPr/>
              <p:nvPr/>
            </p:nvSpPr>
            <p:spPr>
              <a:xfrm>
                <a:off x="2989521" y="2984651"/>
                <a:ext cx="1136746" cy="673178"/>
              </a:xfrm>
              <a:custGeom>
                <a:avLst/>
                <a:gdLst/>
                <a:ahLst/>
                <a:cxnLst/>
                <a:rect l="0" t="0" r="0" b="0"/>
                <a:pathLst>
                  <a:path>
                    <a:moveTo>
                      <a:pt x="0" y="0"/>
                    </a:moveTo>
                    <a:lnTo>
                      <a:pt x="0" y="539335"/>
                    </a:lnTo>
                    <a:lnTo>
                      <a:pt x="1136193" y="539335"/>
                    </a:lnTo>
                    <a:lnTo>
                      <a:pt x="1136193" y="672748"/>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38" name="Freeform 37"/>
              <p:cNvSpPr/>
              <p:nvPr/>
            </p:nvSpPr>
            <p:spPr>
              <a:xfrm>
                <a:off x="3197500" y="5205823"/>
                <a:ext cx="141300" cy="496945"/>
              </a:xfrm>
              <a:custGeom>
                <a:avLst/>
                <a:gdLst/>
                <a:ahLst/>
                <a:cxnLst/>
                <a:rect l="0" t="0" r="0" b="0"/>
                <a:pathLst>
                  <a:path>
                    <a:moveTo>
                      <a:pt x="0" y="0"/>
                    </a:moveTo>
                    <a:lnTo>
                      <a:pt x="0" y="364043"/>
                    </a:lnTo>
                    <a:lnTo>
                      <a:pt x="140596" y="364043"/>
                    </a:lnTo>
                    <a:lnTo>
                      <a:pt x="140596" y="497456"/>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39" name="Freeform 38"/>
              <p:cNvSpPr/>
              <p:nvPr/>
            </p:nvSpPr>
            <p:spPr>
              <a:xfrm>
                <a:off x="2230632" y="4097619"/>
                <a:ext cx="966868" cy="536637"/>
              </a:xfrm>
              <a:custGeom>
                <a:avLst/>
                <a:gdLst/>
                <a:ahLst/>
                <a:cxnLst/>
                <a:rect l="0" t="0" r="0" b="0"/>
                <a:pathLst>
                  <a:path>
                    <a:moveTo>
                      <a:pt x="0" y="0"/>
                    </a:moveTo>
                    <a:lnTo>
                      <a:pt x="0" y="403413"/>
                    </a:lnTo>
                    <a:lnTo>
                      <a:pt x="967891" y="403413"/>
                    </a:lnTo>
                    <a:lnTo>
                      <a:pt x="967891" y="536826"/>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40" name="Freeform 39"/>
              <p:cNvSpPr/>
              <p:nvPr/>
            </p:nvSpPr>
            <p:spPr>
              <a:xfrm>
                <a:off x="1668610" y="5205823"/>
                <a:ext cx="166701" cy="671590"/>
              </a:xfrm>
              <a:custGeom>
                <a:avLst/>
                <a:gdLst/>
                <a:ahLst/>
                <a:cxnLst/>
                <a:rect l="0" t="0" r="0" b="0"/>
                <a:pathLst>
                  <a:path>
                    <a:moveTo>
                      <a:pt x="45720" y="0"/>
                    </a:moveTo>
                    <a:lnTo>
                      <a:pt x="45720" y="432820"/>
                    </a:lnTo>
                    <a:lnTo>
                      <a:pt x="83819" y="432820"/>
                    </a:lnTo>
                    <a:lnTo>
                      <a:pt x="83819" y="566233"/>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41" name="Freeform 40"/>
              <p:cNvSpPr/>
              <p:nvPr/>
            </p:nvSpPr>
            <p:spPr>
              <a:xfrm>
                <a:off x="1713063" y="4097619"/>
                <a:ext cx="517569" cy="536637"/>
              </a:xfrm>
              <a:custGeom>
                <a:avLst/>
                <a:gdLst/>
                <a:ahLst/>
                <a:cxnLst/>
                <a:rect l="0" t="0" r="0" b="0"/>
                <a:pathLst>
                  <a:path>
                    <a:moveTo>
                      <a:pt x="516662" y="0"/>
                    </a:moveTo>
                    <a:lnTo>
                      <a:pt x="516662" y="403413"/>
                    </a:lnTo>
                    <a:lnTo>
                      <a:pt x="0" y="403413"/>
                    </a:lnTo>
                    <a:lnTo>
                      <a:pt x="0" y="536826"/>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42" name="Freeform 41"/>
              <p:cNvSpPr/>
              <p:nvPr/>
            </p:nvSpPr>
            <p:spPr>
              <a:xfrm>
                <a:off x="2230632" y="2984651"/>
                <a:ext cx="758889" cy="539813"/>
              </a:xfrm>
              <a:custGeom>
                <a:avLst/>
                <a:gdLst/>
                <a:ahLst/>
                <a:cxnLst/>
                <a:rect l="0" t="0" r="0" b="0"/>
                <a:pathLst>
                  <a:path>
                    <a:moveTo>
                      <a:pt x="759445" y="0"/>
                    </a:moveTo>
                    <a:lnTo>
                      <a:pt x="759445" y="406570"/>
                    </a:lnTo>
                    <a:lnTo>
                      <a:pt x="0" y="406570"/>
                    </a:lnTo>
                    <a:lnTo>
                      <a:pt x="0" y="539983"/>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43" name="Freeform 42"/>
              <p:cNvSpPr/>
              <p:nvPr/>
            </p:nvSpPr>
            <p:spPr>
              <a:xfrm>
                <a:off x="2989521" y="1947894"/>
                <a:ext cx="1376478" cy="465191"/>
              </a:xfrm>
              <a:custGeom>
                <a:avLst/>
                <a:gdLst/>
                <a:ahLst/>
                <a:cxnLst/>
                <a:rect l="0" t="0" r="0" b="0"/>
                <a:pathLst>
                  <a:path>
                    <a:moveTo>
                      <a:pt x="1376014" y="0"/>
                    </a:moveTo>
                    <a:lnTo>
                      <a:pt x="1376014" y="332834"/>
                    </a:lnTo>
                    <a:lnTo>
                      <a:pt x="0" y="332834"/>
                    </a:lnTo>
                    <a:lnTo>
                      <a:pt x="0" y="466247"/>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44" name="Freeform 43"/>
              <p:cNvSpPr/>
              <p:nvPr/>
            </p:nvSpPr>
            <p:spPr>
              <a:xfrm>
                <a:off x="4200885" y="758717"/>
                <a:ext cx="165114" cy="616022"/>
              </a:xfrm>
              <a:custGeom>
                <a:avLst/>
                <a:gdLst/>
                <a:ahLst/>
                <a:cxnLst/>
                <a:rect l="0" t="0" r="0" b="0"/>
                <a:pathLst>
                  <a:path>
                    <a:moveTo>
                      <a:pt x="0" y="0"/>
                    </a:moveTo>
                    <a:lnTo>
                      <a:pt x="0" y="484110"/>
                    </a:lnTo>
                    <a:lnTo>
                      <a:pt x="165190" y="484110"/>
                    </a:lnTo>
                    <a:lnTo>
                      <a:pt x="165190" y="617523"/>
                    </a:lnTo>
                  </a:path>
                </a:pathLst>
              </a:custGeom>
              <a:noFill/>
            </p:spPr>
            <p:style>
              <a:lnRef idx="2">
                <a:schemeClr val="accent2">
                  <a:hueOff val="0"/>
                  <a:satOff val="0"/>
                  <a:lumOff val="0"/>
                  <a:alphaOff val="0"/>
                </a:schemeClr>
              </a:lnRef>
              <a:fillRef idx="0">
                <a:scrgbClr r="0" g="0" b="0"/>
              </a:fillRef>
              <a:effectRef idx="0">
                <a:schemeClr val="accent3">
                  <a:tint val="90000"/>
                  <a:hueOff val="0"/>
                  <a:satOff val="0"/>
                  <a:lumOff val="0"/>
                  <a:alphaOff val="0"/>
                </a:schemeClr>
              </a:effectRef>
              <a:fontRef idx="minor">
                <a:schemeClr val="tx1">
                  <a:hueOff val="0"/>
                  <a:satOff val="0"/>
                  <a:lumOff val="0"/>
                  <a:alphaOff val="0"/>
                </a:schemeClr>
              </a:fontRef>
            </p:style>
          </p:sp>
          <p:sp>
            <p:nvSpPr>
              <p:cNvPr id="45" name="Freeform 44"/>
              <p:cNvSpPr/>
              <p:nvPr/>
            </p:nvSpPr>
            <p:spPr>
              <a:xfrm>
                <a:off x="3846843" y="404664"/>
                <a:ext cx="708085" cy="354053"/>
              </a:xfrm>
              <a:custGeom>
                <a:avLst/>
                <a:gdLst>
                  <a:gd name="connsiteX0" fmla="*/ 0 w 707871"/>
                  <a:gd name="connsiteY0" fmla="*/ 0 h 353279"/>
                  <a:gd name="connsiteX1" fmla="*/ 707871 w 707871"/>
                  <a:gd name="connsiteY1" fmla="*/ 0 h 353279"/>
                  <a:gd name="connsiteX2" fmla="*/ 707871 w 707871"/>
                  <a:gd name="connsiteY2" fmla="*/ 353279 h 353279"/>
                  <a:gd name="connsiteX3" fmla="*/ 0 w 707871"/>
                  <a:gd name="connsiteY3" fmla="*/ 353279 h 353279"/>
                  <a:gd name="connsiteX4" fmla="*/ 0 w 707871"/>
                  <a:gd name="connsiteY4" fmla="*/ 0 h 353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871" h="353279">
                    <a:moveTo>
                      <a:pt x="0" y="0"/>
                    </a:moveTo>
                    <a:lnTo>
                      <a:pt x="707871" y="0"/>
                    </a:lnTo>
                    <a:lnTo>
                      <a:pt x="707871" y="353279"/>
                    </a:lnTo>
                    <a:lnTo>
                      <a:pt x="0" y="35327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620" tIns="7620" rIns="7620" bIns="80683" spcCol="1270" anchor="ctr"/>
              <a:lstStyle/>
              <a:p>
                <a:pPr algn="ctr" defTabSz="533400">
                  <a:lnSpc>
                    <a:spcPct val="90000"/>
                  </a:lnSpc>
                  <a:spcAft>
                    <a:spcPct val="35000"/>
                  </a:spcAft>
                  <a:defRPr/>
                </a:pPr>
                <a:r>
                  <a:rPr lang="en-GB" sz="1200" b="1" dirty="0" smtClean="0">
                    <a:latin typeface="Arial" panose="020B0604020202020204" pitchFamily="34" charset="0"/>
                    <a:cs typeface="Arial" panose="020B0604020202020204" pitchFamily="34" charset="0"/>
                  </a:rPr>
                  <a:t>Entry</a:t>
                </a:r>
                <a:endParaRPr lang="en-GB" sz="1200" b="1" dirty="0">
                  <a:latin typeface="Arial" panose="020B0604020202020204" pitchFamily="34" charset="0"/>
                  <a:cs typeface="Arial" panose="020B0604020202020204" pitchFamily="34" charset="0"/>
                </a:endParaRPr>
              </a:p>
            </p:txBody>
          </p:sp>
          <p:sp>
            <p:nvSpPr>
              <p:cNvPr id="46" name="Freeform 45"/>
              <p:cNvSpPr/>
              <p:nvPr/>
            </p:nvSpPr>
            <p:spPr>
              <a:xfrm>
                <a:off x="4485072" y="592011"/>
                <a:ext cx="825569" cy="490594"/>
              </a:xfrm>
              <a:custGeom>
                <a:avLst/>
                <a:gdLst>
                  <a:gd name="connsiteX0" fmla="*/ 0 w 826808"/>
                  <a:gd name="connsiteY0" fmla="*/ 0 h 490769"/>
                  <a:gd name="connsiteX1" fmla="*/ 826808 w 826808"/>
                  <a:gd name="connsiteY1" fmla="*/ 0 h 490769"/>
                  <a:gd name="connsiteX2" fmla="*/ 826808 w 826808"/>
                  <a:gd name="connsiteY2" fmla="*/ 490769 h 490769"/>
                  <a:gd name="connsiteX3" fmla="*/ 0 w 826808"/>
                  <a:gd name="connsiteY3" fmla="*/ 490769 h 490769"/>
                  <a:gd name="connsiteX4" fmla="*/ 0 w 826808"/>
                  <a:gd name="connsiteY4" fmla="*/ 0 h 49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808" h="490769">
                    <a:moveTo>
                      <a:pt x="0" y="0"/>
                    </a:moveTo>
                    <a:lnTo>
                      <a:pt x="826808" y="0"/>
                    </a:lnTo>
                    <a:lnTo>
                      <a:pt x="826808" y="490769"/>
                    </a:lnTo>
                    <a:lnTo>
                      <a:pt x="0" y="490769"/>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81280" tIns="20320" rIns="81280" bIns="20320" spcCol="1270" anchor="ctr"/>
              <a:lstStyle/>
              <a:p>
                <a:pPr algn="r" defTabSz="1422400">
                  <a:lnSpc>
                    <a:spcPct val="90000"/>
                  </a:lnSpc>
                  <a:spcAft>
                    <a:spcPct val="35000"/>
                  </a:spcAft>
                  <a:defRPr/>
                </a:pPr>
                <a:endParaRPr lang="en-GB" sz="3200" b="1">
                  <a:latin typeface="Arial" panose="020B0604020202020204" pitchFamily="34" charset="0"/>
                  <a:cs typeface="Arial" panose="020B0604020202020204" pitchFamily="34" charset="0"/>
                </a:endParaRPr>
              </a:p>
            </p:txBody>
          </p:sp>
          <p:sp>
            <p:nvSpPr>
              <p:cNvPr id="47" name="Freeform 46"/>
              <p:cNvSpPr/>
              <p:nvPr/>
            </p:nvSpPr>
            <p:spPr>
              <a:xfrm>
                <a:off x="3813502" y="1374739"/>
                <a:ext cx="1104993" cy="573155"/>
              </a:xfrm>
              <a:custGeom>
                <a:avLst/>
                <a:gdLst>
                  <a:gd name="connsiteX0" fmla="*/ 0 w 1104324"/>
                  <a:gd name="connsiteY0" fmla="*/ 0 h 571770"/>
                  <a:gd name="connsiteX1" fmla="*/ 1104324 w 1104324"/>
                  <a:gd name="connsiteY1" fmla="*/ 0 h 571770"/>
                  <a:gd name="connsiteX2" fmla="*/ 1104324 w 1104324"/>
                  <a:gd name="connsiteY2" fmla="*/ 571770 h 571770"/>
                  <a:gd name="connsiteX3" fmla="*/ 0 w 1104324"/>
                  <a:gd name="connsiteY3" fmla="*/ 571770 h 571770"/>
                  <a:gd name="connsiteX4" fmla="*/ 0 w 1104324"/>
                  <a:gd name="connsiteY4" fmla="*/ 0 h 571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324" h="571770">
                    <a:moveTo>
                      <a:pt x="0" y="0"/>
                    </a:moveTo>
                    <a:lnTo>
                      <a:pt x="1104324" y="0"/>
                    </a:lnTo>
                    <a:lnTo>
                      <a:pt x="1104324" y="571770"/>
                    </a:lnTo>
                    <a:lnTo>
                      <a:pt x="0" y="571770"/>
                    </a:lnTo>
                    <a:lnTo>
                      <a:pt x="0"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7620" tIns="7620" rIns="7620" bIns="80683" spcCol="1270" anchor="ctr"/>
              <a:lstStyle/>
              <a:p>
                <a:pPr algn="ctr" defTabSz="533400">
                  <a:lnSpc>
                    <a:spcPct val="90000"/>
                  </a:lnSpc>
                  <a:spcAft>
                    <a:spcPct val="35000"/>
                  </a:spcAft>
                  <a:defRPr/>
                </a:pPr>
                <a:r>
                  <a:rPr lang="en-GB" sz="1200" b="1" dirty="0" smtClean="0">
                    <a:latin typeface="Arial" panose="020B0604020202020204" pitchFamily="34" charset="0"/>
                    <a:cs typeface="Arial" panose="020B0604020202020204" pitchFamily="34" charset="0"/>
                  </a:rPr>
                  <a:t>Publication</a:t>
                </a:r>
                <a:endParaRPr lang="en-GB" sz="1200" b="1" dirty="0">
                  <a:latin typeface="Arial" panose="020B0604020202020204" pitchFamily="34" charset="0"/>
                  <a:cs typeface="Arial" panose="020B0604020202020204" pitchFamily="34" charset="0"/>
                </a:endParaRPr>
              </a:p>
            </p:txBody>
          </p:sp>
          <p:sp>
            <p:nvSpPr>
              <p:cNvPr id="48" name="Freeform 47"/>
              <p:cNvSpPr/>
              <p:nvPr/>
            </p:nvSpPr>
            <p:spPr>
              <a:xfrm>
                <a:off x="4786722" y="1574787"/>
                <a:ext cx="636641" cy="824009"/>
              </a:xfrm>
              <a:custGeom>
                <a:avLst/>
                <a:gdLst>
                  <a:gd name="connsiteX0" fmla="*/ 0 w 636846"/>
                  <a:gd name="connsiteY0" fmla="*/ 0 h 824075"/>
                  <a:gd name="connsiteX1" fmla="*/ 636846 w 636846"/>
                  <a:gd name="connsiteY1" fmla="*/ 0 h 824075"/>
                  <a:gd name="connsiteX2" fmla="*/ 636846 w 636846"/>
                  <a:gd name="connsiteY2" fmla="*/ 824075 h 824075"/>
                  <a:gd name="connsiteX3" fmla="*/ 0 w 636846"/>
                  <a:gd name="connsiteY3" fmla="*/ 824075 h 824075"/>
                  <a:gd name="connsiteX4" fmla="*/ 0 w 636846"/>
                  <a:gd name="connsiteY4" fmla="*/ 0 h 824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846" h="824075">
                    <a:moveTo>
                      <a:pt x="0" y="0"/>
                    </a:moveTo>
                    <a:lnTo>
                      <a:pt x="636846" y="0"/>
                    </a:lnTo>
                    <a:lnTo>
                      <a:pt x="636846" y="824075"/>
                    </a:lnTo>
                    <a:lnTo>
                      <a:pt x="0" y="824075"/>
                    </a:lnTo>
                    <a:lnTo>
                      <a:pt x="0" y="0"/>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39700" tIns="34925" rIns="139700" bIns="34925" spcCol="1270" anchor="ctr"/>
              <a:lstStyle/>
              <a:p>
                <a:pPr algn="r" defTabSz="2444750">
                  <a:lnSpc>
                    <a:spcPct val="90000"/>
                  </a:lnSpc>
                  <a:spcAft>
                    <a:spcPct val="35000"/>
                  </a:spcAft>
                  <a:defRPr/>
                </a:pPr>
                <a:endParaRPr lang="en-GB" sz="5500" b="1">
                  <a:latin typeface="Arial" panose="020B0604020202020204" pitchFamily="34" charset="0"/>
                  <a:cs typeface="Arial" panose="020B0604020202020204" pitchFamily="34" charset="0"/>
                </a:endParaRPr>
              </a:p>
            </p:txBody>
          </p:sp>
          <p:sp>
            <p:nvSpPr>
              <p:cNvPr id="49" name="Freeform 48"/>
              <p:cNvSpPr/>
              <p:nvPr/>
            </p:nvSpPr>
            <p:spPr>
              <a:xfrm>
                <a:off x="2437024" y="2413085"/>
                <a:ext cx="1104993" cy="571567"/>
              </a:xfrm>
              <a:custGeom>
                <a:avLst/>
                <a:gdLst>
                  <a:gd name="connsiteX0" fmla="*/ 0 w 1104324"/>
                  <a:gd name="connsiteY0" fmla="*/ 0 h 571770"/>
                  <a:gd name="connsiteX1" fmla="*/ 1104324 w 1104324"/>
                  <a:gd name="connsiteY1" fmla="*/ 0 h 571770"/>
                  <a:gd name="connsiteX2" fmla="*/ 1104324 w 1104324"/>
                  <a:gd name="connsiteY2" fmla="*/ 571770 h 571770"/>
                  <a:gd name="connsiteX3" fmla="*/ 0 w 1104324"/>
                  <a:gd name="connsiteY3" fmla="*/ 571770 h 571770"/>
                  <a:gd name="connsiteX4" fmla="*/ 0 w 1104324"/>
                  <a:gd name="connsiteY4" fmla="*/ 0 h 571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324" h="571770">
                    <a:moveTo>
                      <a:pt x="0" y="0"/>
                    </a:moveTo>
                    <a:lnTo>
                      <a:pt x="1104324" y="0"/>
                    </a:lnTo>
                    <a:lnTo>
                      <a:pt x="1104324" y="571770"/>
                    </a:lnTo>
                    <a:lnTo>
                      <a:pt x="0" y="571770"/>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7620" tIns="7620" rIns="7620" bIns="80683" spcCol="1270" anchor="ctr"/>
              <a:lstStyle/>
              <a:p>
                <a:pPr algn="ctr" defTabSz="533400">
                  <a:lnSpc>
                    <a:spcPct val="90000"/>
                  </a:lnSpc>
                  <a:spcAft>
                    <a:spcPct val="35000"/>
                  </a:spcAft>
                  <a:defRPr/>
                </a:pPr>
                <a:r>
                  <a:rPr lang="en-GB" sz="1200" b="1" dirty="0" smtClean="0">
                    <a:latin typeface="Arial" panose="020B0604020202020204" pitchFamily="34" charset="0"/>
                    <a:cs typeface="Arial" panose="020B0604020202020204" pitchFamily="34" charset="0"/>
                  </a:rPr>
                  <a:t>Experiment </a:t>
                </a:r>
                <a:r>
                  <a:rPr lang="en-GB" sz="1200" b="1" dirty="0">
                    <a:latin typeface="Arial" panose="020B0604020202020204" pitchFamily="34" charset="0"/>
                    <a:cs typeface="Arial" panose="020B0604020202020204" pitchFamily="34" charset="0"/>
                  </a:rPr>
                  <a:t>1</a:t>
                </a:r>
              </a:p>
            </p:txBody>
          </p:sp>
          <p:sp>
            <p:nvSpPr>
              <p:cNvPr id="50" name="Freeform 49"/>
              <p:cNvSpPr/>
              <p:nvPr/>
            </p:nvSpPr>
            <p:spPr>
              <a:xfrm>
                <a:off x="3259419" y="2824296"/>
                <a:ext cx="1205013" cy="565216"/>
              </a:xfrm>
              <a:custGeom>
                <a:avLst/>
                <a:gdLst>
                  <a:gd name="connsiteX0" fmla="*/ 0 w 1205252"/>
                  <a:gd name="connsiteY0" fmla="*/ 0 h 565852"/>
                  <a:gd name="connsiteX1" fmla="*/ 1205252 w 1205252"/>
                  <a:gd name="connsiteY1" fmla="*/ 0 h 565852"/>
                  <a:gd name="connsiteX2" fmla="*/ 1205252 w 1205252"/>
                  <a:gd name="connsiteY2" fmla="*/ 565852 h 565852"/>
                  <a:gd name="connsiteX3" fmla="*/ 0 w 1205252"/>
                  <a:gd name="connsiteY3" fmla="*/ 565852 h 565852"/>
                  <a:gd name="connsiteX4" fmla="*/ 0 w 1205252"/>
                  <a:gd name="connsiteY4" fmla="*/ 0 h 565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252" h="565852">
                    <a:moveTo>
                      <a:pt x="0" y="0"/>
                    </a:moveTo>
                    <a:lnTo>
                      <a:pt x="1205252" y="0"/>
                    </a:lnTo>
                    <a:lnTo>
                      <a:pt x="1205252" y="565852"/>
                    </a:lnTo>
                    <a:lnTo>
                      <a:pt x="0" y="565852"/>
                    </a:lnTo>
                    <a:lnTo>
                      <a:pt x="0" y="0"/>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520" tIns="24130" rIns="96520" bIns="24130" spcCol="1270" anchor="ctr"/>
              <a:lstStyle/>
              <a:p>
                <a:pPr algn="r" defTabSz="1689100">
                  <a:lnSpc>
                    <a:spcPct val="90000"/>
                  </a:lnSpc>
                  <a:spcAft>
                    <a:spcPct val="35000"/>
                  </a:spcAft>
                  <a:defRPr/>
                </a:pPr>
                <a:endParaRPr lang="en-GB" sz="3800" b="1">
                  <a:latin typeface="Arial" panose="020B0604020202020204" pitchFamily="34" charset="0"/>
                  <a:cs typeface="Arial" panose="020B0604020202020204" pitchFamily="34" charset="0"/>
                </a:endParaRPr>
              </a:p>
            </p:txBody>
          </p:sp>
          <p:sp>
            <p:nvSpPr>
              <p:cNvPr id="51" name="Freeform 50"/>
              <p:cNvSpPr/>
              <p:nvPr/>
            </p:nvSpPr>
            <p:spPr>
              <a:xfrm>
                <a:off x="1678136" y="3524464"/>
                <a:ext cx="1104993" cy="573155"/>
              </a:xfrm>
              <a:custGeom>
                <a:avLst/>
                <a:gdLst>
                  <a:gd name="connsiteX0" fmla="*/ 0 w 1104324"/>
                  <a:gd name="connsiteY0" fmla="*/ 0 h 571770"/>
                  <a:gd name="connsiteX1" fmla="*/ 1104324 w 1104324"/>
                  <a:gd name="connsiteY1" fmla="*/ 0 h 571770"/>
                  <a:gd name="connsiteX2" fmla="*/ 1104324 w 1104324"/>
                  <a:gd name="connsiteY2" fmla="*/ 571770 h 571770"/>
                  <a:gd name="connsiteX3" fmla="*/ 0 w 1104324"/>
                  <a:gd name="connsiteY3" fmla="*/ 571770 h 571770"/>
                  <a:gd name="connsiteX4" fmla="*/ 0 w 1104324"/>
                  <a:gd name="connsiteY4" fmla="*/ 0 h 571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324" h="571770">
                    <a:moveTo>
                      <a:pt x="0" y="0"/>
                    </a:moveTo>
                    <a:lnTo>
                      <a:pt x="1104324" y="0"/>
                    </a:lnTo>
                    <a:lnTo>
                      <a:pt x="1104324" y="571770"/>
                    </a:lnTo>
                    <a:lnTo>
                      <a:pt x="0" y="571770"/>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7620" tIns="7620" rIns="7620" bIns="80683" spcCol="1270" anchor="ctr"/>
              <a:lstStyle/>
              <a:p>
                <a:pPr algn="ctr" defTabSz="533400">
                  <a:lnSpc>
                    <a:spcPct val="90000"/>
                  </a:lnSpc>
                  <a:spcAft>
                    <a:spcPct val="35000"/>
                  </a:spcAft>
                  <a:defRPr/>
                </a:pPr>
                <a:r>
                  <a:rPr lang="en-GB" sz="1200" b="1" dirty="0" smtClean="0">
                    <a:latin typeface="Arial" panose="020B0604020202020204" pitchFamily="34" charset="0"/>
                    <a:cs typeface="Arial" panose="020B0604020202020204" pitchFamily="34" charset="0"/>
                  </a:rPr>
                  <a:t>Interaction </a:t>
                </a:r>
                <a:r>
                  <a:rPr lang="en-GB" sz="1200" b="1" dirty="0">
                    <a:latin typeface="Arial" panose="020B0604020202020204" pitchFamily="34" charset="0"/>
                    <a:cs typeface="Arial" panose="020B0604020202020204" pitchFamily="34" charset="0"/>
                  </a:rPr>
                  <a:t>1</a:t>
                </a:r>
              </a:p>
            </p:txBody>
          </p:sp>
          <p:sp>
            <p:nvSpPr>
              <p:cNvPr id="52" name="Freeform 51"/>
              <p:cNvSpPr/>
              <p:nvPr/>
            </p:nvSpPr>
            <p:spPr>
              <a:xfrm>
                <a:off x="2127435" y="3956314"/>
                <a:ext cx="1179612" cy="482656"/>
              </a:xfrm>
              <a:custGeom>
                <a:avLst/>
                <a:gdLst>
                  <a:gd name="connsiteX0" fmla="*/ 0 w 1179331"/>
                  <a:gd name="connsiteY0" fmla="*/ 0 h 483380"/>
                  <a:gd name="connsiteX1" fmla="*/ 1179331 w 1179331"/>
                  <a:gd name="connsiteY1" fmla="*/ 0 h 483380"/>
                  <a:gd name="connsiteX2" fmla="*/ 1179331 w 1179331"/>
                  <a:gd name="connsiteY2" fmla="*/ 483380 h 483380"/>
                  <a:gd name="connsiteX3" fmla="*/ 0 w 1179331"/>
                  <a:gd name="connsiteY3" fmla="*/ 483380 h 483380"/>
                  <a:gd name="connsiteX4" fmla="*/ 0 w 1179331"/>
                  <a:gd name="connsiteY4" fmla="*/ 0 h 48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9331" h="483380">
                    <a:moveTo>
                      <a:pt x="0" y="0"/>
                    </a:moveTo>
                    <a:lnTo>
                      <a:pt x="1179331" y="0"/>
                    </a:lnTo>
                    <a:lnTo>
                      <a:pt x="1179331" y="483380"/>
                    </a:lnTo>
                    <a:lnTo>
                      <a:pt x="0" y="483380"/>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78740" tIns="19685" rIns="78740" bIns="19685" spcCol="1270" anchor="ctr"/>
              <a:lstStyle/>
              <a:p>
                <a:pPr algn="r" defTabSz="1377950">
                  <a:lnSpc>
                    <a:spcPct val="90000"/>
                  </a:lnSpc>
                  <a:spcAft>
                    <a:spcPct val="35000"/>
                  </a:spcAft>
                  <a:defRPr/>
                </a:pPr>
                <a:endParaRPr lang="en-GB" sz="3100" b="1">
                  <a:latin typeface="Arial" panose="020B0604020202020204" pitchFamily="34" charset="0"/>
                  <a:cs typeface="Arial" panose="020B0604020202020204" pitchFamily="34" charset="0"/>
                </a:endParaRPr>
              </a:p>
            </p:txBody>
          </p:sp>
          <p:sp>
            <p:nvSpPr>
              <p:cNvPr id="53" name="Freeform 52"/>
              <p:cNvSpPr/>
              <p:nvPr/>
            </p:nvSpPr>
            <p:spPr>
              <a:xfrm>
                <a:off x="1162154" y="4634256"/>
                <a:ext cx="1103406" cy="571567"/>
              </a:xfrm>
              <a:custGeom>
                <a:avLst/>
                <a:gdLst>
                  <a:gd name="connsiteX0" fmla="*/ 0 w 1104324"/>
                  <a:gd name="connsiteY0" fmla="*/ 0 h 571770"/>
                  <a:gd name="connsiteX1" fmla="*/ 1104324 w 1104324"/>
                  <a:gd name="connsiteY1" fmla="*/ 0 h 571770"/>
                  <a:gd name="connsiteX2" fmla="*/ 1104324 w 1104324"/>
                  <a:gd name="connsiteY2" fmla="*/ 571770 h 571770"/>
                  <a:gd name="connsiteX3" fmla="*/ 0 w 1104324"/>
                  <a:gd name="connsiteY3" fmla="*/ 571770 h 571770"/>
                  <a:gd name="connsiteX4" fmla="*/ 0 w 1104324"/>
                  <a:gd name="connsiteY4" fmla="*/ 0 h 571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324" h="571770">
                    <a:moveTo>
                      <a:pt x="0" y="0"/>
                    </a:moveTo>
                    <a:lnTo>
                      <a:pt x="1104324" y="0"/>
                    </a:lnTo>
                    <a:lnTo>
                      <a:pt x="1104324" y="571770"/>
                    </a:lnTo>
                    <a:lnTo>
                      <a:pt x="0" y="571770"/>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7620" tIns="7620" rIns="7620" bIns="80683" spcCol="1270" anchor="ctr"/>
              <a:lstStyle/>
              <a:p>
                <a:pPr algn="ctr" defTabSz="533400">
                  <a:lnSpc>
                    <a:spcPct val="90000"/>
                  </a:lnSpc>
                  <a:spcAft>
                    <a:spcPct val="35000"/>
                  </a:spcAft>
                  <a:defRPr/>
                </a:pPr>
                <a:r>
                  <a:rPr lang="en-GB" sz="1200" b="1" dirty="0" smtClean="0">
                    <a:latin typeface="Arial" panose="020B0604020202020204" pitchFamily="34" charset="0"/>
                    <a:cs typeface="Arial" panose="020B0604020202020204" pitchFamily="34" charset="0"/>
                  </a:rPr>
                  <a:t>Participant </a:t>
                </a:r>
                <a:r>
                  <a:rPr lang="en-GB" sz="1200" b="1" dirty="0">
                    <a:latin typeface="Arial" panose="020B0604020202020204" pitchFamily="34" charset="0"/>
                    <a:cs typeface="Arial" panose="020B0604020202020204" pitchFamily="34" charset="0"/>
                  </a:rPr>
                  <a:t>1</a:t>
                </a:r>
              </a:p>
            </p:txBody>
          </p:sp>
          <p:sp>
            <p:nvSpPr>
              <p:cNvPr id="54" name="Freeform 53"/>
              <p:cNvSpPr/>
              <p:nvPr/>
            </p:nvSpPr>
            <p:spPr>
              <a:xfrm>
                <a:off x="1830548" y="5001011"/>
                <a:ext cx="770002" cy="490595"/>
              </a:xfrm>
              <a:custGeom>
                <a:avLst/>
                <a:gdLst>
                  <a:gd name="connsiteX0" fmla="*/ 0 w 769749"/>
                  <a:gd name="connsiteY0" fmla="*/ 0 h 490412"/>
                  <a:gd name="connsiteX1" fmla="*/ 769749 w 769749"/>
                  <a:gd name="connsiteY1" fmla="*/ 0 h 490412"/>
                  <a:gd name="connsiteX2" fmla="*/ 769749 w 769749"/>
                  <a:gd name="connsiteY2" fmla="*/ 490412 h 490412"/>
                  <a:gd name="connsiteX3" fmla="*/ 0 w 769749"/>
                  <a:gd name="connsiteY3" fmla="*/ 490412 h 490412"/>
                  <a:gd name="connsiteX4" fmla="*/ 0 w 769749"/>
                  <a:gd name="connsiteY4" fmla="*/ 0 h 490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749" h="490412">
                    <a:moveTo>
                      <a:pt x="0" y="0"/>
                    </a:moveTo>
                    <a:lnTo>
                      <a:pt x="769749" y="0"/>
                    </a:lnTo>
                    <a:lnTo>
                      <a:pt x="769749" y="490412"/>
                    </a:lnTo>
                    <a:lnTo>
                      <a:pt x="0" y="490412"/>
                    </a:lnTo>
                    <a:lnTo>
                      <a:pt x="0" y="0"/>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81280" tIns="20320" rIns="81280" bIns="20320" spcCol="1270" anchor="ctr"/>
              <a:lstStyle/>
              <a:p>
                <a:pPr algn="r" defTabSz="1422400">
                  <a:lnSpc>
                    <a:spcPct val="90000"/>
                  </a:lnSpc>
                  <a:spcAft>
                    <a:spcPct val="35000"/>
                  </a:spcAft>
                  <a:defRPr/>
                </a:pPr>
                <a:endParaRPr lang="en-GB" sz="3200" b="1">
                  <a:latin typeface="Arial" panose="020B0604020202020204" pitchFamily="34" charset="0"/>
                  <a:cs typeface="Arial" panose="020B0604020202020204" pitchFamily="34" charset="0"/>
                </a:endParaRPr>
              </a:p>
            </p:txBody>
          </p:sp>
          <p:sp>
            <p:nvSpPr>
              <p:cNvPr id="55" name="Freeform 54"/>
              <p:cNvSpPr/>
              <p:nvPr/>
            </p:nvSpPr>
            <p:spPr>
              <a:xfrm>
                <a:off x="1340069" y="5737697"/>
                <a:ext cx="1104993" cy="492182"/>
              </a:xfrm>
              <a:custGeom>
                <a:avLst/>
                <a:gdLst>
                  <a:gd name="connsiteX0" fmla="*/ 0 w 1104324"/>
                  <a:gd name="connsiteY0" fmla="*/ 0 h 571770"/>
                  <a:gd name="connsiteX1" fmla="*/ 1104324 w 1104324"/>
                  <a:gd name="connsiteY1" fmla="*/ 0 h 571770"/>
                  <a:gd name="connsiteX2" fmla="*/ 1104324 w 1104324"/>
                  <a:gd name="connsiteY2" fmla="*/ 571770 h 571770"/>
                  <a:gd name="connsiteX3" fmla="*/ 0 w 1104324"/>
                  <a:gd name="connsiteY3" fmla="*/ 571770 h 571770"/>
                  <a:gd name="connsiteX4" fmla="*/ 0 w 1104324"/>
                  <a:gd name="connsiteY4" fmla="*/ 0 h 571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324" h="571770">
                    <a:moveTo>
                      <a:pt x="0" y="0"/>
                    </a:moveTo>
                    <a:lnTo>
                      <a:pt x="1104324" y="0"/>
                    </a:lnTo>
                    <a:lnTo>
                      <a:pt x="1104324" y="571770"/>
                    </a:lnTo>
                    <a:lnTo>
                      <a:pt x="0" y="571770"/>
                    </a:lnTo>
                    <a:lnTo>
                      <a:pt x="0"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lIns="7620" tIns="7620" rIns="7620" bIns="80683" spcCol="1270" anchor="ctr"/>
              <a:lstStyle/>
              <a:p>
                <a:pPr algn="ctr" defTabSz="533400">
                  <a:lnSpc>
                    <a:spcPct val="90000"/>
                  </a:lnSpc>
                  <a:spcAft>
                    <a:spcPct val="35000"/>
                  </a:spcAft>
                  <a:defRPr/>
                </a:pPr>
                <a:r>
                  <a:rPr lang="en-GB" sz="1200" b="1" dirty="0" smtClean="0">
                    <a:latin typeface="Arial" panose="020B0604020202020204" pitchFamily="34" charset="0"/>
                    <a:cs typeface="Arial" panose="020B0604020202020204" pitchFamily="34" charset="0"/>
                  </a:rPr>
                  <a:t>Features</a:t>
                </a:r>
                <a:endParaRPr lang="en-GB" sz="1200" b="1" dirty="0">
                  <a:latin typeface="Arial" panose="020B0604020202020204" pitchFamily="34" charset="0"/>
                  <a:cs typeface="Arial" panose="020B0604020202020204" pitchFamily="34" charset="0"/>
                </a:endParaRPr>
              </a:p>
            </p:txBody>
          </p:sp>
          <p:sp>
            <p:nvSpPr>
              <p:cNvPr id="56" name="Freeform 55"/>
              <p:cNvSpPr/>
              <p:nvPr/>
            </p:nvSpPr>
            <p:spPr>
              <a:xfrm>
                <a:off x="1835311" y="6074286"/>
                <a:ext cx="549321" cy="449315"/>
              </a:xfrm>
              <a:custGeom>
                <a:avLst/>
                <a:gdLst>
                  <a:gd name="connsiteX0" fmla="*/ 0 w 549065"/>
                  <a:gd name="connsiteY0" fmla="*/ 0 h 450070"/>
                  <a:gd name="connsiteX1" fmla="*/ 549065 w 549065"/>
                  <a:gd name="connsiteY1" fmla="*/ 0 h 450070"/>
                  <a:gd name="connsiteX2" fmla="*/ 549065 w 549065"/>
                  <a:gd name="connsiteY2" fmla="*/ 450070 h 450070"/>
                  <a:gd name="connsiteX3" fmla="*/ 0 w 549065"/>
                  <a:gd name="connsiteY3" fmla="*/ 450070 h 450070"/>
                  <a:gd name="connsiteX4" fmla="*/ 0 w 549065"/>
                  <a:gd name="connsiteY4" fmla="*/ 0 h 450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065" h="450070">
                    <a:moveTo>
                      <a:pt x="0" y="0"/>
                    </a:moveTo>
                    <a:lnTo>
                      <a:pt x="549065" y="0"/>
                    </a:lnTo>
                    <a:lnTo>
                      <a:pt x="549065" y="450070"/>
                    </a:lnTo>
                    <a:lnTo>
                      <a:pt x="0" y="450070"/>
                    </a:lnTo>
                    <a:lnTo>
                      <a:pt x="0" y="0"/>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76200" tIns="19050" rIns="76200" bIns="19050" spcCol="1270" anchor="ctr"/>
              <a:lstStyle/>
              <a:p>
                <a:pPr algn="r" defTabSz="1333500">
                  <a:lnSpc>
                    <a:spcPct val="90000"/>
                  </a:lnSpc>
                  <a:spcAft>
                    <a:spcPct val="35000"/>
                  </a:spcAft>
                  <a:defRPr/>
                </a:pPr>
                <a:endParaRPr lang="en-GB" sz="3000" b="1">
                  <a:latin typeface="Arial" panose="020B0604020202020204" pitchFamily="34" charset="0"/>
                  <a:cs typeface="Arial" panose="020B0604020202020204" pitchFamily="34" charset="0"/>
                </a:endParaRPr>
              </a:p>
            </p:txBody>
          </p:sp>
          <p:sp>
            <p:nvSpPr>
              <p:cNvPr id="57" name="Freeform 56"/>
              <p:cNvSpPr/>
              <p:nvPr/>
            </p:nvSpPr>
            <p:spPr>
              <a:xfrm>
                <a:off x="2646592" y="4634256"/>
                <a:ext cx="1103405" cy="571567"/>
              </a:xfrm>
              <a:custGeom>
                <a:avLst/>
                <a:gdLst>
                  <a:gd name="connsiteX0" fmla="*/ 0 w 1104324"/>
                  <a:gd name="connsiteY0" fmla="*/ 0 h 571770"/>
                  <a:gd name="connsiteX1" fmla="*/ 1104324 w 1104324"/>
                  <a:gd name="connsiteY1" fmla="*/ 0 h 571770"/>
                  <a:gd name="connsiteX2" fmla="*/ 1104324 w 1104324"/>
                  <a:gd name="connsiteY2" fmla="*/ 571770 h 571770"/>
                  <a:gd name="connsiteX3" fmla="*/ 0 w 1104324"/>
                  <a:gd name="connsiteY3" fmla="*/ 571770 h 571770"/>
                  <a:gd name="connsiteX4" fmla="*/ 0 w 1104324"/>
                  <a:gd name="connsiteY4" fmla="*/ 0 h 571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324" h="571770">
                    <a:moveTo>
                      <a:pt x="0" y="0"/>
                    </a:moveTo>
                    <a:lnTo>
                      <a:pt x="1104324" y="0"/>
                    </a:lnTo>
                    <a:lnTo>
                      <a:pt x="1104324" y="571770"/>
                    </a:lnTo>
                    <a:lnTo>
                      <a:pt x="0" y="571770"/>
                    </a:lnTo>
                    <a:lnTo>
                      <a:pt x="0"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7620" tIns="7620" rIns="7620" bIns="80683" spcCol="1270" anchor="ctr"/>
              <a:lstStyle/>
              <a:p>
                <a:pPr algn="ctr" defTabSz="533400">
                  <a:lnSpc>
                    <a:spcPct val="90000"/>
                  </a:lnSpc>
                  <a:spcAft>
                    <a:spcPct val="35000"/>
                  </a:spcAft>
                  <a:defRPr/>
                </a:pPr>
                <a:r>
                  <a:rPr lang="en-GB" sz="1200" b="1" dirty="0" smtClean="0">
                    <a:latin typeface="Arial" panose="020B0604020202020204" pitchFamily="34" charset="0"/>
                    <a:cs typeface="Arial" panose="020B0604020202020204" pitchFamily="34" charset="0"/>
                  </a:rPr>
                  <a:t>Participant </a:t>
                </a:r>
                <a:r>
                  <a:rPr lang="en-GB" sz="1200" b="1" dirty="0">
                    <a:latin typeface="Arial" panose="020B0604020202020204" pitchFamily="34" charset="0"/>
                    <a:cs typeface="Arial" panose="020B0604020202020204" pitchFamily="34" charset="0"/>
                  </a:rPr>
                  <a:t>2</a:t>
                </a:r>
              </a:p>
            </p:txBody>
          </p:sp>
          <p:sp>
            <p:nvSpPr>
              <p:cNvPr id="58" name="Freeform 57"/>
              <p:cNvSpPr/>
              <p:nvPr/>
            </p:nvSpPr>
            <p:spPr>
              <a:xfrm>
                <a:off x="3048263" y="5056580"/>
                <a:ext cx="865261" cy="379456"/>
              </a:xfrm>
              <a:custGeom>
                <a:avLst/>
                <a:gdLst>
                  <a:gd name="connsiteX0" fmla="*/ 0 w 865898"/>
                  <a:gd name="connsiteY0" fmla="*/ 0 h 379413"/>
                  <a:gd name="connsiteX1" fmla="*/ 865898 w 865898"/>
                  <a:gd name="connsiteY1" fmla="*/ 0 h 379413"/>
                  <a:gd name="connsiteX2" fmla="*/ 865898 w 865898"/>
                  <a:gd name="connsiteY2" fmla="*/ 379413 h 379413"/>
                  <a:gd name="connsiteX3" fmla="*/ 0 w 865898"/>
                  <a:gd name="connsiteY3" fmla="*/ 379413 h 379413"/>
                  <a:gd name="connsiteX4" fmla="*/ 0 w 865898"/>
                  <a:gd name="connsiteY4" fmla="*/ 0 h 379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898" h="379413">
                    <a:moveTo>
                      <a:pt x="0" y="0"/>
                    </a:moveTo>
                    <a:lnTo>
                      <a:pt x="865898" y="0"/>
                    </a:lnTo>
                    <a:lnTo>
                      <a:pt x="865898" y="379413"/>
                    </a:lnTo>
                    <a:lnTo>
                      <a:pt x="0" y="379413"/>
                    </a:lnTo>
                    <a:lnTo>
                      <a:pt x="0" y="0"/>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0960" tIns="15240" rIns="60960" bIns="15240" spcCol="1270" anchor="ctr"/>
              <a:lstStyle/>
              <a:p>
                <a:pPr algn="r" defTabSz="1066800">
                  <a:lnSpc>
                    <a:spcPct val="90000"/>
                  </a:lnSpc>
                  <a:spcAft>
                    <a:spcPct val="35000"/>
                  </a:spcAft>
                  <a:defRPr/>
                </a:pPr>
                <a:endParaRPr lang="en-GB" b="1">
                  <a:latin typeface="Arial" panose="020B0604020202020204" pitchFamily="34" charset="0"/>
                  <a:cs typeface="Arial" panose="020B0604020202020204" pitchFamily="34" charset="0"/>
                </a:endParaRPr>
              </a:p>
            </p:txBody>
          </p:sp>
          <p:sp>
            <p:nvSpPr>
              <p:cNvPr id="59" name="Freeform 58"/>
              <p:cNvSpPr/>
              <p:nvPr/>
            </p:nvSpPr>
            <p:spPr>
              <a:xfrm>
                <a:off x="2786304" y="5702767"/>
                <a:ext cx="1104993" cy="571567"/>
              </a:xfrm>
              <a:custGeom>
                <a:avLst/>
                <a:gdLst>
                  <a:gd name="connsiteX0" fmla="*/ 0 w 1104324"/>
                  <a:gd name="connsiteY0" fmla="*/ 0 h 571770"/>
                  <a:gd name="connsiteX1" fmla="*/ 1104324 w 1104324"/>
                  <a:gd name="connsiteY1" fmla="*/ 0 h 571770"/>
                  <a:gd name="connsiteX2" fmla="*/ 1104324 w 1104324"/>
                  <a:gd name="connsiteY2" fmla="*/ 571770 h 571770"/>
                  <a:gd name="connsiteX3" fmla="*/ 0 w 1104324"/>
                  <a:gd name="connsiteY3" fmla="*/ 571770 h 571770"/>
                  <a:gd name="connsiteX4" fmla="*/ 0 w 1104324"/>
                  <a:gd name="connsiteY4" fmla="*/ 0 h 571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324" h="571770">
                    <a:moveTo>
                      <a:pt x="0" y="0"/>
                    </a:moveTo>
                    <a:lnTo>
                      <a:pt x="1104324" y="0"/>
                    </a:lnTo>
                    <a:lnTo>
                      <a:pt x="1104324" y="571770"/>
                    </a:lnTo>
                    <a:lnTo>
                      <a:pt x="0" y="571770"/>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7620" tIns="7620" rIns="7620" bIns="80683" spcCol="1270" anchor="ctr"/>
              <a:lstStyle/>
              <a:p>
                <a:pPr algn="ctr" defTabSz="533400">
                  <a:lnSpc>
                    <a:spcPct val="90000"/>
                  </a:lnSpc>
                  <a:spcAft>
                    <a:spcPct val="35000"/>
                  </a:spcAft>
                  <a:defRPr/>
                </a:pPr>
                <a:r>
                  <a:rPr lang="en-GB" sz="1200" b="1" dirty="0" smtClean="0">
                    <a:latin typeface="Arial" panose="020B0604020202020204" pitchFamily="34" charset="0"/>
                    <a:cs typeface="Arial" panose="020B0604020202020204" pitchFamily="34" charset="0"/>
                  </a:rPr>
                  <a:t>Features</a:t>
                </a:r>
                <a:endParaRPr lang="en-GB" sz="1200" b="1" dirty="0">
                  <a:latin typeface="Arial" panose="020B0604020202020204" pitchFamily="34" charset="0"/>
                  <a:cs typeface="Arial" panose="020B0604020202020204" pitchFamily="34" charset="0"/>
                </a:endParaRPr>
              </a:p>
            </p:txBody>
          </p:sp>
          <p:sp>
            <p:nvSpPr>
              <p:cNvPr id="60" name="Freeform 59"/>
              <p:cNvSpPr/>
              <p:nvPr/>
            </p:nvSpPr>
            <p:spPr>
              <a:xfrm>
                <a:off x="3543604" y="6058409"/>
                <a:ext cx="520744" cy="346115"/>
              </a:xfrm>
              <a:custGeom>
                <a:avLst/>
                <a:gdLst>
                  <a:gd name="connsiteX0" fmla="*/ 0 w 522131"/>
                  <a:gd name="connsiteY0" fmla="*/ 0 h 345804"/>
                  <a:gd name="connsiteX1" fmla="*/ 522131 w 522131"/>
                  <a:gd name="connsiteY1" fmla="*/ 0 h 345804"/>
                  <a:gd name="connsiteX2" fmla="*/ 522131 w 522131"/>
                  <a:gd name="connsiteY2" fmla="*/ 345804 h 345804"/>
                  <a:gd name="connsiteX3" fmla="*/ 0 w 522131"/>
                  <a:gd name="connsiteY3" fmla="*/ 345804 h 345804"/>
                  <a:gd name="connsiteX4" fmla="*/ 0 w 522131"/>
                  <a:gd name="connsiteY4" fmla="*/ 0 h 345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131" h="345804">
                    <a:moveTo>
                      <a:pt x="0" y="0"/>
                    </a:moveTo>
                    <a:lnTo>
                      <a:pt x="522131" y="0"/>
                    </a:lnTo>
                    <a:lnTo>
                      <a:pt x="522131" y="345804"/>
                    </a:lnTo>
                    <a:lnTo>
                      <a:pt x="0" y="345804"/>
                    </a:lnTo>
                    <a:lnTo>
                      <a:pt x="0" y="0"/>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53340" tIns="13335" rIns="53340" bIns="13335" spcCol="1270" anchor="ctr"/>
              <a:lstStyle/>
              <a:p>
                <a:pPr algn="r" defTabSz="933450">
                  <a:lnSpc>
                    <a:spcPct val="90000"/>
                  </a:lnSpc>
                  <a:spcAft>
                    <a:spcPct val="35000"/>
                  </a:spcAft>
                  <a:defRPr/>
                </a:pPr>
                <a:endParaRPr lang="en-GB" sz="2100" b="1">
                  <a:latin typeface="Arial" panose="020B0604020202020204" pitchFamily="34" charset="0"/>
                  <a:cs typeface="Arial" panose="020B0604020202020204" pitchFamily="34" charset="0"/>
                </a:endParaRPr>
              </a:p>
            </p:txBody>
          </p:sp>
          <p:sp>
            <p:nvSpPr>
              <p:cNvPr id="61" name="Freeform 60"/>
              <p:cNvSpPr/>
              <p:nvPr/>
            </p:nvSpPr>
            <p:spPr>
              <a:xfrm>
                <a:off x="3573770" y="3657830"/>
                <a:ext cx="1104993" cy="571567"/>
              </a:xfrm>
              <a:custGeom>
                <a:avLst/>
                <a:gdLst>
                  <a:gd name="connsiteX0" fmla="*/ 0 w 1104324"/>
                  <a:gd name="connsiteY0" fmla="*/ 0 h 571770"/>
                  <a:gd name="connsiteX1" fmla="*/ 1104324 w 1104324"/>
                  <a:gd name="connsiteY1" fmla="*/ 0 h 571770"/>
                  <a:gd name="connsiteX2" fmla="*/ 1104324 w 1104324"/>
                  <a:gd name="connsiteY2" fmla="*/ 571770 h 571770"/>
                  <a:gd name="connsiteX3" fmla="*/ 0 w 1104324"/>
                  <a:gd name="connsiteY3" fmla="*/ 571770 h 571770"/>
                  <a:gd name="connsiteX4" fmla="*/ 0 w 1104324"/>
                  <a:gd name="connsiteY4" fmla="*/ 0 h 571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324" h="571770">
                    <a:moveTo>
                      <a:pt x="0" y="0"/>
                    </a:moveTo>
                    <a:lnTo>
                      <a:pt x="1104324" y="0"/>
                    </a:lnTo>
                    <a:lnTo>
                      <a:pt x="1104324" y="571770"/>
                    </a:lnTo>
                    <a:lnTo>
                      <a:pt x="0" y="571770"/>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7620" tIns="7620" rIns="7620" bIns="80683" spcCol="1270" anchor="ctr"/>
              <a:lstStyle/>
              <a:p>
                <a:pPr algn="ctr" defTabSz="533400">
                  <a:lnSpc>
                    <a:spcPct val="90000"/>
                  </a:lnSpc>
                  <a:spcAft>
                    <a:spcPct val="35000"/>
                  </a:spcAft>
                  <a:defRPr/>
                </a:pPr>
                <a:r>
                  <a:rPr lang="en-GB" sz="1200" b="1" dirty="0" smtClean="0">
                    <a:latin typeface="Arial" panose="020B0604020202020204" pitchFamily="34" charset="0"/>
                    <a:cs typeface="Arial" panose="020B0604020202020204" pitchFamily="34" charset="0"/>
                  </a:rPr>
                  <a:t>Interaction </a:t>
                </a:r>
                <a:r>
                  <a:rPr lang="en-GB" sz="1200" b="1" dirty="0">
                    <a:latin typeface="Arial" panose="020B0604020202020204" pitchFamily="34" charset="0"/>
                    <a:cs typeface="Arial" panose="020B0604020202020204" pitchFamily="34" charset="0"/>
                  </a:rPr>
                  <a:t>2</a:t>
                </a:r>
              </a:p>
            </p:txBody>
          </p:sp>
          <p:sp>
            <p:nvSpPr>
              <p:cNvPr id="63" name="Freeform 62"/>
              <p:cNvSpPr/>
              <p:nvPr/>
            </p:nvSpPr>
            <p:spPr>
              <a:xfrm>
                <a:off x="5852024" y="2568678"/>
                <a:ext cx="1103406" cy="571567"/>
              </a:xfrm>
              <a:custGeom>
                <a:avLst/>
                <a:gdLst>
                  <a:gd name="connsiteX0" fmla="*/ 0 w 1104324"/>
                  <a:gd name="connsiteY0" fmla="*/ 0 h 571770"/>
                  <a:gd name="connsiteX1" fmla="*/ 1104324 w 1104324"/>
                  <a:gd name="connsiteY1" fmla="*/ 0 h 571770"/>
                  <a:gd name="connsiteX2" fmla="*/ 1104324 w 1104324"/>
                  <a:gd name="connsiteY2" fmla="*/ 571770 h 571770"/>
                  <a:gd name="connsiteX3" fmla="*/ 0 w 1104324"/>
                  <a:gd name="connsiteY3" fmla="*/ 571770 h 571770"/>
                  <a:gd name="connsiteX4" fmla="*/ 0 w 1104324"/>
                  <a:gd name="connsiteY4" fmla="*/ 0 h 571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324" h="571770">
                    <a:moveTo>
                      <a:pt x="0" y="0"/>
                    </a:moveTo>
                    <a:lnTo>
                      <a:pt x="1104324" y="0"/>
                    </a:lnTo>
                    <a:lnTo>
                      <a:pt x="1104324" y="571770"/>
                    </a:lnTo>
                    <a:lnTo>
                      <a:pt x="0" y="571770"/>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7620" tIns="7620" rIns="7620" bIns="80683" spcCol="1270" anchor="ctr"/>
              <a:lstStyle/>
              <a:p>
                <a:pPr algn="ctr" defTabSz="533400">
                  <a:lnSpc>
                    <a:spcPct val="90000"/>
                  </a:lnSpc>
                  <a:spcAft>
                    <a:spcPct val="35000"/>
                  </a:spcAft>
                  <a:defRPr/>
                </a:pPr>
                <a:r>
                  <a:rPr lang="en-GB" sz="1200" b="1" dirty="0" smtClean="0">
                    <a:latin typeface="Arial" panose="020B0604020202020204" pitchFamily="34" charset="0"/>
                    <a:cs typeface="Arial" panose="020B0604020202020204" pitchFamily="34" charset="0"/>
                  </a:rPr>
                  <a:t>Experiment </a:t>
                </a:r>
                <a:r>
                  <a:rPr lang="en-GB" sz="1200" b="1" dirty="0">
                    <a:latin typeface="Arial" panose="020B0604020202020204" pitchFamily="34" charset="0"/>
                    <a:cs typeface="Arial" panose="020B0604020202020204" pitchFamily="34" charset="0"/>
                  </a:rPr>
                  <a:t>2</a:t>
                </a:r>
              </a:p>
            </p:txBody>
          </p:sp>
          <p:sp>
            <p:nvSpPr>
              <p:cNvPr id="64" name="Freeform 63"/>
              <p:cNvSpPr/>
              <p:nvPr/>
            </p:nvSpPr>
            <p:spPr>
              <a:xfrm>
                <a:off x="6939553" y="2708394"/>
                <a:ext cx="701734" cy="797018"/>
              </a:xfrm>
              <a:custGeom>
                <a:avLst/>
                <a:gdLst>
                  <a:gd name="connsiteX0" fmla="*/ 0 w 701856"/>
                  <a:gd name="connsiteY0" fmla="*/ 0 h 795997"/>
                  <a:gd name="connsiteX1" fmla="*/ 701856 w 701856"/>
                  <a:gd name="connsiteY1" fmla="*/ 0 h 795997"/>
                  <a:gd name="connsiteX2" fmla="*/ 701856 w 701856"/>
                  <a:gd name="connsiteY2" fmla="*/ 795997 h 795997"/>
                  <a:gd name="connsiteX3" fmla="*/ 0 w 701856"/>
                  <a:gd name="connsiteY3" fmla="*/ 795997 h 795997"/>
                  <a:gd name="connsiteX4" fmla="*/ 0 w 701856"/>
                  <a:gd name="connsiteY4" fmla="*/ 0 h 79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856" h="795997">
                    <a:moveTo>
                      <a:pt x="0" y="0"/>
                    </a:moveTo>
                    <a:lnTo>
                      <a:pt x="701856" y="0"/>
                    </a:lnTo>
                    <a:lnTo>
                      <a:pt x="701856" y="795997"/>
                    </a:lnTo>
                    <a:lnTo>
                      <a:pt x="0" y="795997"/>
                    </a:lnTo>
                    <a:lnTo>
                      <a:pt x="0" y="0"/>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34620" tIns="33655" rIns="134620" bIns="33655" spcCol="1270" anchor="ctr"/>
              <a:lstStyle/>
              <a:p>
                <a:pPr algn="r" defTabSz="2355850">
                  <a:lnSpc>
                    <a:spcPct val="90000"/>
                  </a:lnSpc>
                  <a:spcAft>
                    <a:spcPct val="35000"/>
                  </a:spcAft>
                  <a:defRPr/>
                </a:pPr>
                <a:endParaRPr lang="en-GB" sz="5300" b="1">
                  <a:latin typeface="Arial" panose="020B0604020202020204" pitchFamily="34" charset="0"/>
                  <a:cs typeface="Arial" panose="020B0604020202020204" pitchFamily="34" charset="0"/>
                </a:endParaRPr>
              </a:p>
            </p:txBody>
          </p:sp>
          <p:sp>
            <p:nvSpPr>
              <p:cNvPr id="65" name="Freeform 64"/>
              <p:cNvSpPr/>
              <p:nvPr/>
            </p:nvSpPr>
            <p:spPr>
              <a:xfrm>
                <a:off x="5055032" y="3773731"/>
                <a:ext cx="1104993" cy="571567"/>
              </a:xfrm>
              <a:custGeom>
                <a:avLst/>
                <a:gdLst>
                  <a:gd name="connsiteX0" fmla="*/ 0 w 1104324"/>
                  <a:gd name="connsiteY0" fmla="*/ 0 h 571770"/>
                  <a:gd name="connsiteX1" fmla="*/ 1104324 w 1104324"/>
                  <a:gd name="connsiteY1" fmla="*/ 0 h 571770"/>
                  <a:gd name="connsiteX2" fmla="*/ 1104324 w 1104324"/>
                  <a:gd name="connsiteY2" fmla="*/ 571770 h 571770"/>
                  <a:gd name="connsiteX3" fmla="*/ 0 w 1104324"/>
                  <a:gd name="connsiteY3" fmla="*/ 571770 h 571770"/>
                  <a:gd name="connsiteX4" fmla="*/ 0 w 1104324"/>
                  <a:gd name="connsiteY4" fmla="*/ 0 h 571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324" h="571770">
                    <a:moveTo>
                      <a:pt x="0" y="0"/>
                    </a:moveTo>
                    <a:lnTo>
                      <a:pt x="1104324" y="0"/>
                    </a:lnTo>
                    <a:lnTo>
                      <a:pt x="1104324" y="571770"/>
                    </a:lnTo>
                    <a:lnTo>
                      <a:pt x="0" y="571770"/>
                    </a:lnTo>
                    <a:lnTo>
                      <a:pt x="0"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lIns="7620" tIns="7620" rIns="7620" bIns="80683" spcCol="1270" anchor="ctr"/>
              <a:lstStyle/>
              <a:p>
                <a:pPr algn="ctr" defTabSz="533400">
                  <a:lnSpc>
                    <a:spcPct val="90000"/>
                  </a:lnSpc>
                  <a:spcAft>
                    <a:spcPct val="35000"/>
                  </a:spcAft>
                  <a:defRPr/>
                </a:pPr>
                <a:r>
                  <a:rPr lang="en-GB" sz="1200" b="1" dirty="0" smtClean="0">
                    <a:latin typeface="Arial" panose="020B0604020202020204" pitchFamily="34" charset="0"/>
                    <a:cs typeface="Arial" panose="020B0604020202020204" pitchFamily="34" charset="0"/>
                  </a:rPr>
                  <a:t>Interaction </a:t>
                </a:r>
                <a:r>
                  <a:rPr lang="en-GB" sz="1200" b="1" dirty="0">
                    <a:latin typeface="Arial" panose="020B0604020202020204" pitchFamily="34" charset="0"/>
                    <a:cs typeface="Arial" panose="020B0604020202020204" pitchFamily="34" charset="0"/>
                  </a:rPr>
                  <a:t>3</a:t>
                </a:r>
              </a:p>
            </p:txBody>
          </p:sp>
          <p:sp>
            <p:nvSpPr>
              <p:cNvPr id="67" name="Freeform 66"/>
              <p:cNvSpPr/>
              <p:nvPr/>
            </p:nvSpPr>
            <p:spPr>
              <a:xfrm>
                <a:off x="6536294" y="3773731"/>
                <a:ext cx="1104993" cy="571567"/>
              </a:xfrm>
              <a:custGeom>
                <a:avLst/>
                <a:gdLst>
                  <a:gd name="connsiteX0" fmla="*/ 0 w 1104324"/>
                  <a:gd name="connsiteY0" fmla="*/ 0 h 571770"/>
                  <a:gd name="connsiteX1" fmla="*/ 1104324 w 1104324"/>
                  <a:gd name="connsiteY1" fmla="*/ 0 h 571770"/>
                  <a:gd name="connsiteX2" fmla="*/ 1104324 w 1104324"/>
                  <a:gd name="connsiteY2" fmla="*/ 571770 h 571770"/>
                  <a:gd name="connsiteX3" fmla="*/ 0 w 1104324"/>
                  <a:gd name="connsiteY3" fmla="*/ 571770 h 571770"/>
                  <a:gd name="connsiteX4" fmla="*/ 0 w 1104324"/>
                  <a:gd name="connsiteY4" fmla="*/ 0 h 571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324" h="571770">
                    <a:moveTo>
                      <a:pt x="0" y="0"/>
                    </a:moveTo>
                    <a:lnTo>
                      <a:pt x="1104324" y="0"/>
                    </a:lnTo>
                    <a:lnTo>
                      <a:pt x="1104324" y="571770"/>
                    </a:lnTo>
                    <a:lnTo>
                      <a:pt x="0" y="571770"/>
                    </a:lnTo>
                    <a:lnTo>
                      <a:pt x="0"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7620" tIns="7620" rIns="7620" bIns="80683" spcCol="1270" anchor="ctr"/>
              <a:lstStyle/>
              <a:p>
                <a:pPr algn="ctr" defTabSz="533400">
                  <a:lnSpc>
                    <a:spcPct val="90000"/>
                  </a:lnSpc>
                  <a:spcAft>
                    <a:spcPct val="35000"/>
                  </a:spcAft>
                  <a:defRPr/>
                </a:pPr>
                <a:r>
                  <a:rPr lang="en-GB" sz="1200" b="1" dirty="0" smtClean="0">
                    <a:latin typeface="Arial" panose="020B0604020202020204" pitchFamily="34" charset="0"/>
                    <a:cs typeface="Arial" panose="020B0604020202020204" pitchFamily="34" charset="0"/>
                  </a:rPr>
                  <a:t>Interaction </a:t>
                </a:r>
                <a:r>
                  <a:rPr lang="en-GB" sz="1200" b="1" dirty="0">
                    <a:latin typeface="Arial" panose="020B0604020202020204" pitchFamily="34" charset="0"/>
                    <a:cs typeface="Arial" panose="020B0604020202020204" pitchFamily="34" charset="0"/>
                  </a:rPr>
                  <a:t>4</a:t>
                </a:r>
              </a:p>
            </p:txBody>
          </p:sp>
        </p:grpSp>
        <p:pic>
          <p:nvPicPr>
            <p:cNvPr id="9234"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62061" y="670383"/>
              <a:ext cx="689362" cy="35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7010" y="1591479"/>
              <a:ext cx="607343" cy="802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36"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95734" y="2852936"/>
              <a:ext cx="1152920" cy="52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0380" y="2737016"/>
              <a:ext cx="656604" cy="749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38" name="Picture 2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246039" y="5127375"/>
              <a:ext cx="521463" cy="24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9" name="Picture 1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52655" y="5085184"/>
              <a:ext cx="530110" cy="32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40" name="Group 29"/>
            <p:cNvGrpSpPr>
              <a:grpSpLocks/>
            </p:cNvGrpSpPr>
            <p:nvPr/>
          </p:nvGrpSpPr>
          <p:grpSpPr bwMode="auto">
            <a:xfrm>
              <a:off x="2282030" y="3997560"/>
              <a:ext cx="921818" cy="403668"/>
              <a:chOff x="1340024" y="1703876"/>
              <a:chExt cx="921818" cy="403668"/>
            </a:xfrm>
          </p:grpSpPr>
          <p:pic>
            <p:nvPicPr>
              <p:cNvPr id="9243" name="Picture 2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740379" y="1703876"/>
                <a:ext cx="521463" cy="24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4" name="Picture 2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340024" y="1781200"/>
                <a:ext cx="530110" cy="32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41" name="Picture 3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908777" y="6105670"/>
              <a:ext cx="419298" cy="396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2" name="Picture 3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635919" y="6075853"/>
              <a:ext cx="322800" cy="307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23" name="TextBox 69"/>
          <p:cNvSpPr txBox="1">
            <a:spLocks noChangeArrowheads="1"/>
          </p:cNvSpPr>
          <p:nvPr/>
        </p:nvSpPr>
        <p:spPr bwMode="auto">
          <a:xfrm>
            <a:off x="6659563" y="4076700"/>
            <a:ext cx="544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GB" sz="2800">
                <a:solidFill>
                  <a:srgbClr val="FFC000"/>
                </a:solidFill>
                <a:cs typeface="Arial" panose="020B0604020202020204" pitchFamily="34" charset="0"/>
              </a:rPr>
              <a:t>…</a:t>
            </a:r>
          </a:p>
        </p:txBody>
      </p:sp>
      <p:sp>
        <p:nvSpPr>
          <p:cNvPr id="71" name="TextBox 70"/>
          <p:cNvSpPr txBox="1"/>
          <p:nvPr/>
        </p:nvSpPr>
        <p:spPr>
          <a:xfrm>
            <a:off x="5200650" y="3976688"/>
            <a:ext cx="542925" cy="522287"/>
          </a:xfrm>
          <a:prstGeom prst="rect">
            <a:avLst/>
          </a:prstGeom>
          <a:noFill/>
        </p:spPr>
        <p:txBody>
          <a:bodyPr wrap="none">
            <a:spAutoFit/>
          </a:bodyPr>
          <a:lstStyle/>
          <a:p>
            <a:pPr>
              <a:defRPr/>
            </a:pPr>
            <a:r>
              <a:rPr lang="en-GB" sz="2800" dirty="0">
                <a:solidFill>
                  <a:schemeClr val="accent4">
                    <a:lumMod val="75000"/>
                  </a:schemeClr>
                </a:solidFill>
                <a:cs typeface="Arial" panose="020B0604020202020204" pitchFamily="34" charset="0"/>
              </a:rPr>
              <a:t>…</a:t>
            </a:r>
          </a:p>
        </p:txBody>
      </p:sp>
      <p:sp>
        <p:nvSpPr>
          <p:cNvPr id="9225" name="TextBox 71"/>
          <p:cNvSpPr txBox="1">
            <a:spLocks noChangeArrowheads="1"/>
          </p:cNvSpPr>
          <p:nvPr/>
        </p:nvSpPr>
        <p:spPr bwMode="auto">
          <a:xfrm>
            <a:off x="8162925" y="4076700"/>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GB" sz="2800">
                <a:solidFill>
                  <a:srgbClr val="C00000"/>
                </a:solidFill>
                <a:cs typeface="Arial" panose="020B0604020202020204" pitchFamily="34" charset="0"/>
              </a:rPr>
              <a:t>…</a:t>
            </a:r>
          </a:p>
        </p:txBody>
      </p:sp>
      <p:sp>
        <p:nvSpPr>
          <p:cNvPr id="9226" name="TextBox 72"/>
          <p:cNvSpPr txBox="1">
            <a:spLocks noChangeArrowheads="1"/>
          </p:cNvSpPr>
          <p:nvPr/>
        </p:nvSpPr>
        <p:spPr bwMode="auto">
          <a:xfrm>
            <a:off x="395288" y="1374775"/>
            <a:ext cx="26244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GB" sz="1600" dirty="0">
                <a:solidFill>
                  <a:srgbClr val="0070C0"/>
                </a:solidFill>
                <a:cs typeface="Arial" panose="020B0604020202020204" pitchFamily="34" charset="0"/>
              </a:rPr>
              <a:t>[A] </a:t>
            </a:r>
            <a:r>
              <a:rPr lang="en-GB" sz="1600" dirty="0" smtClean="0">
                <a:solidFill>
                  <a:srgbClr val="0070C0"/>
                </a:solidFill>
                <a:cs typeface="Arial" panose="020B0604020202020204" pitchFamily="34" charset="0"/>
              </a:rPr>
              <a:t>Publication level (entry)</a:t>
            </a:r>
            <a:endParaRPr lang="en-GB" sz="1600" dirty="0">
              <a:solidFill>
                <a:srgbClr val="0070C0"/>
              </a:solidFill>
              <a:cs typeface="Arial" panose="020B0604020202020204" pitchFamily="34" charset="0"/>
            </a:endParaRPr>
          </a:p>
        </p:txBody>
      </p:sp>
      <p:sp>
        <p:nvSpPr>
          <p:cNvPr id="9227" name="TextBox 73"/>
          <p:cNvSpPr txBox="1">
            <a:spLocks noChangeArrowheads="1"/>
          </p:cNvSpPr>
          <p:nvPr/>
        </p:nvSpPr>
        <p:spPr bwMode="auto">
          <a:xfrm>
            <a:off x="395288" y="2700338"/>
            <a:ext cx="20088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GB" sz="1600" dirty="0">
                <a:solidFill>
                  <a:srgbClr val="0070C0"/>
                </a:solidFill>
                <a:cs typeface="Arial" panose="020B0604020202020204" pitchFamily="34" charset="0"/>
              </a:rPr>
              <a:t>[B] </a:t>
            </a:r>
            <a:r>
              <a:rPr lang="en-GB" sz="1600" dirty="0" smtClean="0">
                <a:solidFill>
                  <a:srgbClr val="0070C0"/>
                </a:solidFill>
                <a:cs typeface="Arial" panose="020B0604020202020204" pitchFamily="34" charset="0"/>
              </a:rPr>
              <a:t>Experiment level</a:t>
            </a:r>
            <a:endParaRPr lang="en-GB" sz="1600" dirty="0">
              <a:solidFill>
                <a:srgbClr val="0070C0"/>
              </a:solidFill>
              <a:cs typeface="Arial" panose="020B0604020202020204" pitchFamily="34" charset="0"/>
            </a:endParaRPr>
          </a:p>
        </p:txBody>
      </p:sp>
      <p:sp>
        <p:nvSpPr>
          <p:cNvPr id="9228" name="TextBox 74"/>
          <p:cNvSpPr txBox="1">
            <a:spLocks noChangeArrowheads="1"/>
          </p:cNvSpPr>
          <p:nvPr/>
        </p:nvSpPr>
        <p:spPr bwMode="auto">
          <a:xfrm>
            <a:off x="395288" y="3635375"/>
            <a:ext cx="194155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GB" sz="1600" dirty="0">
                <a:solidFill>
                  <a:srgbClr val="0070C0"/>
                </a:solidFill>
                <a:cs typeface="Arial" panose="020B0604020202020204" pitchFamily="34" charset="0"/>
              </a:rPr>
              <a:t>[C] </a:t>
            </a:r>
            <a:r>
              <a:rPr lang="en-GB" sz="1600" dirty="0" smtClean="0">
                <a:solidFill>
                  <a:srgbClr val="0070C0"/>
                </a:solidFill>
                <a:cs typeface="Arial" panose="020B0604020202020204" pitchFamily="34" charset="0"/>
              </a:rPr>
              <a:t>Interaction level</a:t>
            </a:r>
            <a:endParaRPr lang="en-GB" sz="1600" dirty="0">
              <a:solidFill>
                <a:srgbClr val="0070C0"/>
              </a:solidFill>
              <a:cs typeface="Arial" panose="020B0604020202020204" pitchFamily="34" charset="0"/>
            </a:endParaRPr>
          </a:p>
        </p:txBody>
      </p:sp>
      <p:sp>
        <p:nvSpPr>
          <p:cNvPr id="9229" name="TextBox 75"/>
          <p:cNvSpPr txBox="1">
            <a:spLocks noChangeArrowheads="1"/>
          </p:cNvSpPr>
          <p:nvPr/>
        </p:nvSpPr>
        <p:spPr bwMode="auto">
          <a:xfrm>
            <a:off x="395288" y="4724400"/>
            <a:ext cx="19511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GB" sz="1600" dirty="0">
                <a:solidFill>
                  <a:srgbClr val="0070C0"/>
                </a:solidFill>
                <a:cs typeface="Arial" panose="020B0604020202020204" pitchFamily="34" charset="0"/>
              </a:rPr>
              <a:t>[D] </a:t>
            </a:r>
            <a:r>
              <a:rPr lang="en-GB" sz="1600" dirty="0" smtClean="0">
                <a:solidFill>
                  <a:srgbClr val="0070C0"/>
                </a:solidFill>
                <a:cs typeface="Arial" panose="020B0604020202020204" pitchFamily="34" charset="0"/>
              </a:rPr>
              <a:t>Participant level</a:t>
            </a:r>
            <a:endParaRPr lang="en-GB" sz="1600" dirty="0">
              <a:solidFill>
                <a:srgbClr val="0070C0"/>
              </a:solidFill>
              <a:cs typeface="Arial" panose="020B0604020202020204" pitchFamily="34" charset="0"/>
            </a:endParaRPr>
          </a:p>
        </p:txBody>
      </p:sp>
      <p:sp>
        <p:nvSpPr>
          <p:cNvPr id="9230" name="TextBox 76"/>
          <p:cNvSpPr txBox="1">
            <a:spLocks noChangeArrowheads="1"/>
          </p:cNvSpPr>
          <p:nvPr/>
        </p:nvSpPr>
        <p:spPr bwMode="auto">
          <a:xfrm>
            <a:off x="395288" y="5795963"/>
            <a:ext cx="167866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GB" sz="1600" dirty="0">
                <a:solidFill>
                  <a:srgbClr val="0070C0"/>
                </a:solidFill>
                <a:cs typeface="Arial" panose="020B0604020202020204" pitchFamily="34" charset="0"/>
              </a:rPr>
              <a:t>[E] </a:t>
            </a:r>
            <a:r>
              <a:rPr lang="en-GB" sz="1600" dirty="0" smtClean="0">
                <a:solidFill>
                  <a:srgbClr val="0070C0"/>
                </a:solidFill>
                <a:cs typeface="Arial" panose="020B0604020202020204" pitchFamily="34" charset="0"/>
              </a:rPr>
              <a:t>Feature level</a:t>
            </a:r>
            <a:endParaRPr lang="en-GB" sz="1600" dirty="0">
              <a:solidFill>
                <a:srgbClr val="0070C0"/>
              </a:solidFill>
              <a:cs typeface="Arial" panose="020B0604020202020204" pitchFamily="34" charset="0"/>
            </a:endParaRPr>
          </a:p>
        </p:txBody>
      </p:sp>
      <p:sp>
        <p:nvSpPr>
          <p:cNvPr id="66" name="TextBox 65"/>
          <p:cNvSpPr txBox="1"/>
          <p:nvPr/>
        </p:nvSpPr>
        <p:spPr>
          <a:xfrm>
            <a:off x="323850" y="115888"/>
            <a:ext cx="4846638" cy="1077218"/>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IntAct: </a:t>
            </a:r>
          </a:p>
          <a:p>
            <a:r>
              <a:rPr lang="en-GB" dirty="0"/>
              <a:t>Data storage schema</a:t>
            </a:r>
          </a:p>
        </p:txBody>
      </p:sp>
      <p:pic>
        <p:nvPicPr>
          <p:cNvPr id="62" name="Picture 6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08304" y="26518"/>
            <a:ext cx="1804840" cy="9367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3850" y="115888"/>
            <a:ext cx="7848600" cy="584775"/>
          </a:xfrm>
          <a:prstGeom prst="rect">
            <a:avLst/>
          </a:prstGeom>
          <a:noFill/>
        </p:spPr>
        <p:txBody>
          <a:bodyPr wrap="square">
            <a:spAutoFit/>
          </a:bodyPr>
          <a:lstStyle>
            <a:defPPr>
              <a:defRPr lang="de-DE"/>
            </a:defPPr>
            <a:lvl1pPr>
              <a:defRPr sz="3200">
                <a:solidFill>
                  <a:srgbClr val="72AD46"/>
                </a:solidFill>
                <a:ea typeface="+mj-ea"/>
                <a:cs typeface="Arial" pitchFamily="34" charset="0"/>
              </a:defRPr>
            </a:lvl1pPr>
          </a:lstStyle>
          <a:p>
            <a:r>
              <a:rPr lang="en-GB" dirty="0"/>
              <a:t>Session outline</a:t>
            </a:r>
          </a:p>
        </p:txBody>
      </p:sp>
      <p:sp>
        <p:nvSpPr>
          <p:cNvPr id="6" name="Rectangle 5"/>
          <p:cNvSpPr/>
          <p:nvPr/>
        </p:nvSpPr>
        <p:spPr>
          <a:xfrm>
            <a:off x="353748" y="1196752"/>
            <a:ext cx="8568630" cy="4683333"/>
          </a:xfrm>
          <a:prstGeom prst="rect">
            <a:avLst/>
          </a:prstGeom>
        </p:spPr>
        <p:txBody>
          <a:bodyPr wrap="square">
            <a:spAutoFit/>
          </a:bodyPr>
          <a:lstStyle/>
          <a:p>
            <a:pPr marL="457200" indent="-457200">
              <a:lnSpc>
                <a:spcPct val="150000"/>
              </a:lnSpc>
              <a:buFont typeface="+mj-lt"/>
              <a:buAutoNum type="arabicPeriod"/>
            </a:pPr>
            <a:r>
              <a:rPr lang="en-GB" sz="2000" dirty="0" smtClean="0">
                <a:cs typeface="Arial" panose="020B0604020202020204" pitchFamily="34" charset="0"/>
              </a:rPr>
              <a:t>Protein interactions and PPI databases introduction</a:t>
            </a:r>
          </a:p>
          <a:p>
            <a:pPr marL="914400" lvl="1" indent="-457200">
              <a:lnSpc>
                <a:spcPct val="150000"/>
              </a:lnSpc>
              <a:buFont typeface="Arial"/>
              <a:buChar char="•"/>
            </a:pPr>
            <a:r>
              <a:rPr lang="en-GB" sz="2000" dirty="0" smtClean="0">
                <a:cs typeface="Arial" panose="020B0604020202020204" pitchFamily="34" charset="0"/>
              </a:rPr>
              <a:t>IntAct as an example of a PPI database</a:t>
            </a:r>
          </a:p>
          <a:p>
            <a:pPr marL="457200" indent="-457200">
              <a:lnSpc>
                <a:spcPct val="150000"/>
              </a:lnSpc>
              <a:buFont typeface="+mj-lt"/>
              <a:buAutoNum type="arabicPeriod"/>
            </a:pPr>
            <a:r>
              <a:rPr lang="en-GB" sz="2000" dirty="0">
                <a:cs typeface="Arial" panose="020B0604020202020204" pitchFamily="34" charset="0"/>
              </a:rPr>
              <a:t>The problem of data integration and PSICQUIC </a:t>
            </a:r>
            <a:endParaRPr lang="en-GB" sz="2000" dirty="0" smtClean="0">
              <a:cs typeface="Arial" panose="020B0604020202020204" pitchFamily="34" charset="0"/>
            </a:endParaRPr>
          </a:p>
          <a:p>
            <a:pPr marL="457200" indent="-457200">
              <a:lnSpc>
                <a:spcPct val="150000"/>
              </a:lnSpc>
              <a:buFont typeface="+mj-lt"/>
              <a:buAutoNum type="arabicPeriod"/>
            </a:pPr>
            <a:r>
              <a:rPr lang="en-GB" sz="2000" dirty="0" smtClean="0">
                <a:cs typeface="Arial" panose="020B0604020202020204" pitchFamily="34" charset="0"/>
              </a:rPr>
              <a:t>Network </a:t>
            </a:r>
            <a:r>
              <a:rPr lang="en-GB" sz="2000" dirty="0">
                <a:cs typeface="Arial" panose="020B0604020202020204" pitchFamily="34" charset="0"/>
              </a:rPr>
              <a:t>representation and analysis: strategies and limitations.</a:t>
            </a:r>
          </a:p>
          <a:p>
            <a:pPr marL="457200" indent="-457200">
              <a:lnSpc>
                <a:spcPct val="150000"/>
              </a:lnSpc>
              <a:buFont typeface="+mj-lt"/>
              <a:buAutoNum type="arabicPeriod" startAt="4"/>
            </a:pPr>
            <a:r>
              <a:rPr lang="en-GB" sz="2000" dirty="0" smtClean="0">
                <a:cs typeface="Arial" panose="020B0604020202020204" pitchFamily="34" charset="0"/>
              </a:rPr>
              <a:t>Introduction </a:t>
            </a:r>
            <a:r>
              <a:rPr lang="en-GB" sz="2000" dirty="0" smtClean="0">
                <a:cs typeface="Arial" panose="020B0604020202020204" pitchFamily="34" charset="0"/>
              </a:rPr>
              <a:t>to </a:t>
            </a:r>
            <a:r>
              <a:rPr lang="en-GB" sz="2000" dirty="0" err="1" smtClean="0">
                <a:cs typeface="Arial" panose="020B0604020202020204" pitchFamily="34" charset="0"/>
              </a:rPr>
              <a:t>Cytoscape</a:t>
            </a:r>
            <a:endParaRPr lang="en-GB" sz="2000" dirty="0" smtClean="0">
              <a:cs typeface="Arial" panose="020B0604020202020204" pitchFamily="34" charset="0"/>
            </a:endParaRPr>
          </a:p>
          <a:p>
            <a:pPr marL="457200" indent="-457200">
              <a:lnSpc>
                <a:spcPct val="150000"/>
              </a:lnSpc>
              <a:buFont typeface="+mj-lt"/>
              <a:buAutoNum type="arabicPeriod" startAt="4"/>
            </a:pPr>
            <a:r>
              <a:rPr lang="en-GB" sz="2000" dirty="0" err="1" smtClean="0">
                <a:cs typeface="Arial" panose="020B0604020202020204" pitchFamily="34" charset="0"/>
              </a:rPr>
              <a:t>Cytoscape</a:t>
            </a:r>
            <a:r>
              <a:rPr lang="en-GB" sz="2000" dirty="0" smtClean="0">
                <a:cs typeface="Arial" panose="020B0604020202020204" pitchFamily="34" charset="0"/>
              </a:rPr>
              <a:t> </a:t>
            </a:r>
            <a:r>
              <a:rPr lang="en-GB" sz="2000" dirty="0">
                <a:cs typeface="Arial" panose="020B0604020202020204" pitchFamily="34" charset="0"/>
              </a:rPr>
              <a:t>hands-on session: </a:t>
            </a:r>
            <a:endParaRPr lang="en-GB" sz="2000" dirty="0" smtClean="0">
              <a:cs typeface="Arial" panose="020B0604020202020204" pitchFamily="34" charset="0"/>
            </a:endParaRPr>
          </a:p>
          <a:p>
            <a:pPr marL="914400" lvl="1" indent="-457200">
              <a:lnSpc>
                <a:spcPct val="150000"/>
              </a:lnSpc>
              <a:buFont typeface="Arial" pitchFamily="34" charset="0"/>
              <a:buChar char="•"/>
            </a:pPr>
            <a:r>
              <a:rPr lang="en-GB" sz="2000" dirty="0" smtClean="0">
                <a:cs typeface="Arial" panose="020B0604020202020204" pitchFamily="34" charset="0"/>
              </a:rPr>
              <a:t>Importing </a:t>
            </a:r>
            <a:r>
              <a:rPr lang="en-GB" sz="2000" dirty="0">
                <a:cs typeface="Arial" panose="020B0604020202020204" pitchFamily="34" charset="0"/>
              </a:rPr>
              <a:t>and representing </a:t>
            </a:r>
            <a:r>
              <a:rPr lang="en-GB" sz="2000" b="1" dirty="0">
                <a:cs typeface="Arial" panose="020B0604020202020204" pitchFamily="34" charset="0"/>
              </a:rPr>
              <a:t>PPI</a:t>
            </a:r>
            <a:r>
              <a:rPr lang="en-GB" sz="2000" dirty="0">
                <a:cs typeface="Arial" panose="020B0604020202020204" pitchFamily="34" charset="0"/>
              </a:rPr>
              <a:t> data.</a:t>
            </a:r>
          </a:p>
          <a:p>
            <a:pPr marL="914400" lvl="1" indent="-457200">
              <a:lnSpc>
                <a:spcPct val="150000"/>
              </a:lnSpc>
              <a:buFont typeface="Arial" pitchFamily="34" charset="0"/>
              <a:buChar char="•"/>
            </a:pPr>
            <a:r>
              <a:rPr lang="en-GB" sz="2000" dirty="0" smtClean="0">
                <a:cs typeface="Arial" panose="020B0604020202020204" pitchFamily="34" charset="0"/>
              </a:rPr>
              <a:t>Representing </a:t>
            </a:r>
            <a:r>
              <a:rPr lang="en-GB" sz="2000" dirty="0">
                <a:cs typeface="Arial" panose="020B0604020202020204" pitchFamily="34" charset="0"/>
              </a:rPr>
              <a:t>external information in a network</a:t>
            </a:r>
            <a:r>
              <a:rPr lang="en-GB" sz="2000" dirty="0" smtClean="0">
                <a:cs typeface="Arial" panose="020B0604020202020204" pitchFamily="34" charset="0"/>
              </a:rPr>
              <a:t>.</a:t>
            </a:r>
          </a:p>
          <a:p>
            <a:pPr marL="914400" lvl="1" indent="-457200">
              <a:lnSpc>
                <a:spcPct val="150000"/>
              </a:lnSpc>
              <a:buFont typeface="Arial" pitchFamily="34" charset="0"/>
              <a:buChar char="•"/>
            </a:pPr>
            <a:r>
              <a:rPr lang="en-GB" sz="2000" dirty="0" smtClean="0">
                <a:cs typeface="Arial" panose="020B0604020202020204" pitchFamily="34" charset="0"/>
              </a:rPr>
              <a:t>Topological analysis: cluster search with </a:t>
            </a:r>
            <a:r>
              <a:rPr lang="en-GB" sz="2000" b="1" dirty="0" smtClean="0">
                <a:cs typeface="Arial" panose="020B0604020202020204" pitchFamily="34" charset="0"/>
              </a:rPr>
              <a:t>clusterMaker2</a:t>
            </a:r>
            <a:r>
              <a:rPr lang="en-GB" sz="2000" dirty="0" smtClean="0">
                <a:cs typeface="Arial" panose="020B0604020202020204" pitchFamily="34" charset="0"/>
              </a:rPr>
              <a:t>. </a:t>
            </a:r>
            <a:endParaRPr lang="en-GB" sz="2000" dirty="0">
              <a:cs typeface="Arial" panose="020B0604020202020204" pitchFamily="34" charset="0"/>
            </a:endParaRPr>
          </a:p>
          <a:p>
            <a:pPr marL="914400" lvl="1" indent="-457200">
              <a:lnSpc>
                <a:spcPct val="150000"/>
              </a:lnSpc>
              <a:buFont typeface="Arial" pitchFamily="34" charset="0"/>
              <a:buChar char="•"/>
            </a:pPr>
            <a:r>
              <a:rPr lang="en-GB" sz="2000" dirty="0" smtClean="0">
                <a:cs typeface="Arial" panose="020B0604020202020204" pitchFamily="34" charset="0"/>
              </a:rPr>
              <a:t>GO </a:t>
            </a:r>
            <a:r>
              <a:rPr lang="en-GB" sz="2000" dirty="0">
                <a:cs typeface="Arial" panose="020B0604020202020204" pitchFamily="34" charset="0"/>
              </a:rPr>
              <a:t>enrichment analysis using the </a:t>
            </a:r>
            <a:r>
              <a:rPr lang="en-GB" sz="2000" b="1" dirty="0" err="1">
                <a:cs typeface="Arial" panose="020B0604020202020204" pitchFamily="34" charset="0"/>
              </a:rPr>
              <a:t>BiNGO</a:t>
            </a:r>
            <a:r>
              <a:rPr lang="en-GB" sz="2000" dirty="0">
                <a:cs typeface="Arial" panose="020B0604020202020204" pitchFamily="34" charset="0"/>
              </a:rPr>
              <a:t> </a:t>
            </a:r>
            <a:r>
              <a:rPr lang="en-GB" sz="2000" dirty="0" smtClean="0">
                <a:cs typeface="Arial" panose="020B0604020202020204" pitchFamily="34" charset="0"/>
              </a:rPr>
              <a:t>app. </a:t>
            </a:r>
            <a:endParaRPr lang="en-GB" sz="2000" dirty="0">
              <a:cs typeface="Arial" panose="020B0604020202020204" pitchFamily="34" charset="0"/>
            </a:endParaRPr>
          </a:p>
        </p:txBody>
      </p:sp>
    </p:spTree>
    <p:extLst>
      <p:ext uri="{BB962C8B-B14F-4D97-AF65-F5344CB8AC3E}">
        <p14:creationId xmlns:p14="http://schemas.microsoft.com/office/powerpoint/2010/main" val="129070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2" descr="intact-logo-medium">
            <a:hlinkClick r:id="rId4" action="ppaction://program"/>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2300" y="0"/>
            <a:ext cx="21717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3" name="Text Box 3"/>
          <p:cNvSpPr txBox="1">
            <a:spLocks noChangeArrowheads="1"/>
          </p:cNvSpPr>
          <p:nvPr/>
        </p:nvSpPr>
        <p:spPr bwMode="auto">
          <a:xfrm>
            <a:off x="240581" y="116632"/>
            <a:ext cx="5843587" cy="586957"/>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err="1"/>
              <a:t>UniProt Knowledge Base</a:t>
            </a:r>
          </a:p>
        </p:txBody>
      </p:sp>
      <p:pic>
        <p:nvPicPr>
          <p:cNvPr id="7173" name="Picture 4" descr="uniprot_1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313" y="785813"/>
            <a:ext cx="5489575"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5" descr="uniprot_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625" y="2571750"/>
            <a:ext cx="7948613" cy="223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Line 8"/>
          <p:cNvSpPr>
            <a:spLocks noChangeShapeType="1"/>
          </p:cNvSpPr>
          <p:nvPr/>
        </p:nvSpPr>
        <p:spPr bwMode="auto">
          <a:xfrm flipH="1">
            <a:off x="3571875" y="3429000"/>
            <a:ext cx="936625" cy="0"/>
          </a:xfrm>
          <a:prstGeom prst="line">
            <a:avLst/>
          </a:prstGeom>
          <a:noFill/>
          <a:ln w="5715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cs typeface="Arial" panose="020B0604020202020204" pitchFamily="34" charset="0"/>
            </a:endParaRPr>
          </a:p>
        </p:txBody>
      </p:sp>
      <p:sp>
        <p:nvSpPr>
          <p:cNvPr id="7176" name="Line 9"/>
          <p:cNvSpPr>
            <a:spLocks noChangeShapeType="1"/>
          </p:cNvSpPr>
          <p:nvPr/>
        </p:nvSpPr>
        <p:spPr bwMode="auto">
          <a:xfrm flipH="1" flipV="1">
            <a:off x="3357563" y="4143375"/>
            <a:ext cx="936625" cy="22225"/>
          </a:xfrm>
          <a:prstGeom prst="line">
            <a:avLst/>
          </a:prstGeom>
          <a:noFill/>
          <a:ln w="5715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cs typeface="Arial" panose="020B0604020202020204" pitchFamily="34" charset="0"/>
            </a:endParaRPr>
          </a:p>
        </p:txBody>
      </p:sp>
      <p:sp>
        <p:nvSpPr>
          <p:cNvPr id="7177" name="Line 10"/>
          <p:cNvSpPr>
            <a:spLocks noChangeShapeType="1"/>
          </p:cNvSpPr>
          <p:nvPr/>
        </p:nvSpPr>
        <p:spPr bwMode="auto">
          <a:xfrm flipH="1" flipV="1">
            <a:off x="5143500" y="1214438"/>
            <a:ext cx="695325" cy="1587"/>
          </a:xfrm>
          <a:prstGeom prst="line">
            <a:avLst/>
          </a:prstGeom>
          <a:noFill/>
          <a:ln w="5715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cs typeface="Arial" panose="020B0604020202020204" pitchFamily="34" charset="0"/>
            </a:endParaRPr>
          </a:p>
        </p:txBody>
      </p:sp>
      <p:sp>
        <p:nvSpPr>
          <p:cNvPr id="7178" name="Rectangle 12"/>
          <p:cNvSpPr>
            <a:spLocks noChangeArrowheads="1"/>
          </p:cNvSpPr>
          <p:nvPr/>
        </p:nvSpPr>
        <p:spPr bwMode="auto">
          <a:xfrm>
            <a:off x="4781550" y="4127500"/>
            <a:ext cx="1839913" cy="3635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2400">
              <a:cs typeface="Arial" panose="020B0604020202020204" pitchFamily="34" charset="0"/>
            </a:endParaRPr>
          </a:p>
        </p:txBody>
      </p:sp>
      <p:sp>
        <p:nvSpPr>
          <p:cNvPr id="194573" name="Text Box 13"/>
          <p:cNvSpPr txBox="1">
            <a:spLocks noChangeArrowheads="1"/>
          </p:cNvSpPr>
          <p:nvPr/>
        </p:nvSpPr>
        <p:spPr bwMode="auto">
          <a:xfrm>
            <a:off x="1920712" y="5949280"/>
            <a:ext cx="3122458" cy="523220"/>
          </a:xfrm>
          <a:prstGeom prst="rect">
            <a:avLst/>
          </a:prstGeom>
          <a:noFill/>
          <a:ln w="9525">
            <a:noFill/>
            <a:miter lim="800000"/>
            <a:headEnd/>
            <a:tailEnd/>
          </a:ln>
          <a:effectLst/>
        </p:spPr>
        <p:txBody>
          <a:bodyPr wrap="none">
            <a:spAutoFit/>
          </a:bodyPr>
          <a:lstStyle/>
          <a:p>
            <a:pPr algn="r" eaLnBrk="1" hangingPunct="1">
              <a:defRPr/>
            </a:pPr>
            <a:r>
              <a:rPr lang="en-GB" sz="2800" b="1" dirty="0" smtClean="0">
                <a:solidFill>
                  <a:srgbClr val="CC3300"/>
                </a:solidFill>
                <a:effectLst>
                  <a:outerShdw blurRad="38100" dist="38100" dir="2700000" algn="tl">
                    <a:srgbClr val="C0C0C0"/>
                  </a:outerShdw>
                </a:effectLst>
                <a:ea typeface="+mn-ea"/>
                <a:cs typeface="Arial" panose="020B0604020202020204" pitchFamily="34" charset="0"/>
                <a:hlinkClick r:id="rId8"/>
              </a:rPr>
              <a:t>www.uniprot.org</a:t>
            </a:r>
            <a:r>
              <a:rPr lang="en-GB" sz="2800" b="1" dirty="0" smtClean="0">
                <a:solidFill>
                  <a:srgbClr val="CC3300"/>
                </a:solidFill>
                <a:effectLst>
                  <a:outerShdw blurRad="38100" dist="38100" dir="2700000" algn="tl">
                    <a:srgbClr val="C0C0C0"/>
                  </a:outerShdw>
                </a:effectLst>
                <a:ea typeface="+mn-ea"/>
                <a:cs typeface="Arial" panose="020B0604020202020204" pitchFamily="34" charset="0"/>
              </a:rPr>
              <a:t> </a:t>
            </a:r>
            <a:endParaRPr lang="en-US" sz="1800" b="1" dirty="0">
              <a:solidFill>
                <a:srgbClr val="CC3300"/>
              </a:solidFill>
              <a:effectLst>
                <a:outerShdw blurRad="38100" dist="38100" dir="2700000" algn="tl">
                  <a:srgbClr val="C0C0C0"/>
                </a:outerShdw>
              </a:effectLst>
              <a:ea typeface="+mn-ea"/>
              <a:cs typeface="Arial" panose="020B0604020202020204" pitchFamily="34" charset="0"/>
            </a:endParaRPr>
          </a:p>
        </p:txBody>
      </p:sp>
      <p:sp>
        <p:nvSpPr>
          <p:cNvPr id="7180" name="TextBox 14"/>
          <p:cNvSpPr txBox="1">
            <a:spLocks noChangeArrowheads="1"/>
          </p:cNvSpPr>
          <p:nvPr/>
        </p:nvSpPr>
        <p:spPr bwMode="auto">
          <a:xfrm>
            <a:off x="5929313" y="928688"/>
            <a:ext cx="2357437"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tx1"/>
                </a:solidFill>
                <a:latin typeface="Arial" charset="0"/>
                <a:ea typeface="Geneva" charset="-128"/>
              </a:defRPr>
            </a:lvl1pPr>
            <a:lvl2pPr marL="742950" indent="-285750">
              <a:defRPr sz="2200">
                <a:solidFill>
                  <a:schemeClr val="tx1"/>
                </a:solidFill>
                <a:latin typeface="Arial" charset="0"/>
                <a:ea typeface="Geneva" charset="-128"/>
              </a:defRPr>
            </a:lvl2pPr>
            <a:lvl3pPr marL="1143000" indent="-228600">
              <a:defRPr sz="2200">
                <a:solidFill>
                  <a:schemeClr val="tx1"/>
                </a:solidFill>
                <a:latin typeface="Arial" charset="0"/>
                <a:ea typeface="Geneva" charset="-128"/>
              </a:defRPr>
            </a:lvl3pPr>
            <a:lvl4pPr marL="1600200" indent="-228600">
              <a:defRPr sz="2200">
                <a:solidFill>
                  <a:schemeClr val="tx1"/>
                </a:solidFill>
                <a:latin typeface="Arial" charset="0"/>
                <a:ea typeface="Geneva" charset="-128"/>
              </a:defRPr>
            </a:lvl4pPr>
            <a:lvl5pPr marL="2057400" indent="-228600">
              <a:defRPr sz="2200">
                <a:solidFill>
                  <a:schemeClr val="tx1"/>
                </a:solidFill>
                <a:latin typeface="Arial" charset="0"/>
                <a:ea typeface="Geneva" charset="-128"/>
              </a:defRPr>
            </a:lvl5pPr>
            <a:lvl6pPr marL="2514600" indent="-228600" eaLnBrk="0" fontAlgn="base" hangingPunct="0">
              <a:spcBef>
                <a:spcPct val="0"/>
              </a:spcBef>
              <a:spcAft>
                <a:spcPct val="0"/>
              </a:spcAft>
              <a:defRPr sz="2200">
                <a:solidFill>
                  <a:schemeClr val="tx1"/>
                </a:solidFill>
                <a:latin typeface="Arial" charset="0"/>
                <a:ea typeface="Geneva" charset="-128"/>
              </a:defRPr>
            </a:lvl6pPr>
            <a:lvl7pPr marL="2971800" indent="-228600" eaLnBrk="0" fontAlgn="base" hangingPunct="0">
              <a:spcBef>
                <a:spcPct val="0"/>
              </a:spcBef>
              <a:spcAft>
                <a:spcPct val="0"/>
              </a:spcAft>
              <a:defRPr sz="2200">
                <a:solidFill>
                  <a:schemeClr val="tx1"/>
                </a:solidFill>
                <a:latin typeface="Arial" charset="0"/>
                <a:ea typeface="Geneva" charset="-128"/>
              </a:defRPr>
            </a:lvl7pPr>
            <a:lvl8pPr marL="3429000" indent="-228600" eaLnBrk="0" fontAlgn="base" hangingPunct="0">
              <a:spcBef>
                <a:spcPct val="0"/>
              </a:spcBef>
              <a:spcAft>
                <a:spcPct val="0"/>
              </a:spcAft>
              <a:defRPr sz="2200">
                <a:solidFill>
                  <a:schemeClr val="tx1"/>
                </a:solidFill>
                <a:latin typeface="Arial" charset="0"/>
                <a:ea typeface="Geneva" charset="-128"/>
              </a:defRPr>
            </a:lvl8pPr>
            <a:lvl9pPr marL="3886200" indent="-228600" eaLnBrk="0" fontAlgn="base" hangingPunct="0">
              <a:spcBef>
                <a:spcPct val="0"/>
              </a:spcBef>
              <a:spcAft>
                <a:spcPct val="0"/>
              </a:spcAft>
              <a:defRPr sz="2200">
                <a:solidFill>
                  <a:schemeClr val="tx1"/>
                </a:solidFill>
                <a:latin typeface="Arial" charset="0"/>
                <a:ea typeface="Geneva" charset="-128"/>
              </a:defRPr>
            </a:lvl9pPr>
          </a:lstStyle>
          <a:p>
            <a:r>
              <a:rPr lang="en-GB">
                <a:latin typeface="Arial" panose="020B0604020202020204" pitchFamily="34" charset="0"/>
                <a:cs typeface="Arial" panose="020B0604020202020204" pitchFamily="34" charset="0"/>
              </a:rPr>
              <a:t>Interactions can be mapped to the canonical sequence…</a:t>
            </a:r>
            <a:endParaRPr lang="en-US">
              <a:latin typeface="Arial" panose="020B0604020202020204" pitchFamily="34" charset="0"/>
              <a:cs typeface="Arial" panose="020B0604020202020204" pitchFamily="34" charset="0"/>
            </a:endParaRPr>
          </a:p>
        </p:txBody>
      </p:sp>
      <p:sp>
        <p:nvSpPr>
          <p:cNvPr id="7181" name="TextBox 15"/>
          <p:cNvSpPr txBox="1">
            <a:spLocks noChangeArrowheads="1"/>
          </p:cNvSpPr>
          <p:nvPr/>
        </p:nvSpPr>
        <p:spPr bwMode="auto">
          <a:xfrm>
            <a:off x="6357938" y="3143250"/>
            <a:ext cx="28376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a:solidFill>
                  <a:schemeClr val="tx1"/>
                </a:solidFill>
                <a:latin typeface="Arial" charset="0"/>
                <a:ea typeface="Geneva" charset="-128"/>
              </a:defRPr>
            </a:lvl1pPr>
            <a:lvl2pPr marL="742950" indent="-285750">
              <a:defRPr sz="2200">
                <a:solidFill>
                  <a:schemeClr val="tx1"/>
                </a:solidFill>
                <a:latin typeface="Arial" charset="0"/>
                <a:ea typeface="Geneva" charset="-128"/>
              </a:defRPr>
            </a:lvl2pPr>
            <a:lvl3pPr marL="1143000" indent="-228600">
              <a:defRPr sz="2200">
                <a:solidFill>
                  <a:schemeClr val="tx1"/>
                </a:solidFill>
                <a:latin typeface="Arial" charset="0"/>
                <a:ea typeface="Geneva" charset="-128"/>
              </a:defRPr>
            </a:lvl3pPr>
            <a:lvl4pPr marL="1600200" indent="-228600">
              <a:defRPr sz="2200">
                <a:solidFill>
                  <a:schemeClr val="tx1"/>
                </a:solidFill>
                <a:latin typeface="Arial" charset="0"/>
                <a:ea typeface="Geneva" charset="-128"/>
              </a:defRPr>
            </a:lvl4pPr>
            <a:lvl5pPr marL="2057400" indent="-228600">
              <a:defRPr sz="2200">
                <a:solidFill>
                  <a:schemeClr val="tx1"/>
                </a:solidFill>
                <a:latin typeface="Arial" charset="0"/>
                <a:ea typeface="Geneva" charset="-128"/>
              </a:defRPr>
            </a:lvl5pPr>
            <a:lvl6pPr marL="2514600" indent="-228600" eaLnBrk="0" fontAlgn="base" hangingPunct="0">
              <a:spcBef>
                <a:spcPct val="0"/>
              </a:spcBef>
              <a:spcAft>
                <a:spcPct val="0"/>
              </a:spcAft>
              <a:defRPr sz="2200">
                <a:solidFill>
                  <a:schemeClr val="tx1"/>
                </a:solidFill>
                <a:latin typeface="Arial" charset="0"/>
                <a:ea typeface="Geneva" charset="-128"/>
              </a:defRPr>
            </a:lvl6pPr>
            <a:lvl7pPr marL="2971800" indent="-228600" eaLnBrk="0" fontAlgn="base" hangingPunct="0">
              <a:spcBef>
                <a:spcPct val="0"/>
              </a:spcBef>
              <a:spcAft>
                <a:spcPct val="0"/>
              </a:spcAft>
              <a:defRPr sz="2200">
                <a:solidFill>
                  <a:schemeClr val="tx1"/>
                </a:solidFill>
                <a:latin typeface="Arial" charset="0"/>
                <a:ea typeface="Geneva" charset="-128"/>
              </a:defRPr>
            </a:lvl7pPr>
            <a:lvl8pPr marL="3429000" indent="-228600" eaLnBrk="0" fontAlgn="base" hangingPunct="0">
              <a:spcBef>
                <a:spcPct val="0"/>
              </a:spcBef>
              <a:spcAft>
                <a:spcPct val="0"/>
              </a:spcAft>
              <a:defRPr sz="2200">
                <a:solidFill>
                  <a:schemeClr val="tx1"/>
                </a:solidFill>
                <a:latin typeface="Arial" charset="0"/>
                <a:ea typeface="Geneva" charset="-128"/>
              </a:defRPr>
            </a:lvl8pPr>
            <a:lvl9pPr marL="3886200" indent="-228600" eaLnBrk="0" fontAlgn="base" hangingPunct="0">
              <a:spcBef>
                <a:spcPct val="0"/>
              </a:spcBef>
              <a:spcAft>
                <a:spcPct val="0"/>
              </a:spcAft>
              <a:defRPr sz="2200">
                <a:solidFill>
                  <a:schemeClr val="tx1"/>
                </a:solidFill>
                <a:latin typeface="Arial" charset="0"/>
                <a:ea typeface="Geneva" charset="-128"/>
              </a:defRPr>
            </a:lvl9pPr>
          </a:lstStyle>
          <a:p>
            <a:r>
              <a:rPr lang="en-GB" dirty="0" smtClean="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to splice </a:t>
            </a:r>
            <a:r>
              <a:rPr lang="en-GB" dirty="0" smtClean="0">
                <a:latin typeface="Arial" panose="020B0604020202020204" pitchFamily="34" charset="0"/>
                <a:cs typeface="Arial" panose="020B0604020202020204" pitchFamily="34" charset="0"/>
              </a:rPr>
              <a:t>variants...</a:t>
            </a:r>
            <a:endParaRPr lang="en-US" dirty="0">
              <a:latin typeface="Arial" panose="020B0604020202020204" pitchFamily="34" charset="0"/>
              <a:cs typeface="Arial" panose="020B0604020202020204" pitchFamily="34" charset="0"/>
            </a:endParaRPr>
          </a:p>
        </p:txBody>
      </p:sp>
      <p:pic>
        <p:nvPicPr>
          <p:cNvPr id="7182"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7188" y="5072063"/>
            <a:ext cx="85010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3" name="Line 9"/>
          <p:cNvSpPr>
            <a:spLocks noChangeShapeType="1"/>
          </p:cNvSpPr>
          <p:nvPr/>
        </p:nvSpPr>
        <p:spPr bwMode="auto">
          <a:xfrm flipH="1">
            <a:off x="5000625" y="4879975"/>
            <a:ext cx="936625" cy="406400"/>
          </a:xfrm>
          <a:prstGeom prst="line">
            <a:avLst/>
          </a:prstGeom>
          <a:noFill/>
          <a:ln w="5715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cs typeface="Arial" panose="020B0604020202020204" pitchFamily="34" charset="0"/>
            </a:endParaRPr>
          </a:p>
        </p:txBody>
      </p:sp>
      <p:sp>
        <p:nvSpPr>
          <p:cNvPr id="7184" name="TextBox 18"/>
          <p:cNvSpPr txBox="1">
            <a:spLocks noChangeArrowheads="1"/>
          </p:cNvSpPr>
          <p:nvPr/>
        </p:nvSpPr>
        <p:spPr bwMode="auto">
          <a:xfrm>
            <a:off x="6000749" y="4500563"/>
            <a:ext cx="303847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200">
                <a:solidFill>
                  <a:schemeClr val="tx1"/>
                </a:solidFill>
                <a:latin typeface="Arial" charset="0"/>
                <a:ea typeface="Geneva" charset="-128"/>
              </a:defRPr>
            </a:lvl1pPr>
            <a:lvl2pPr marL="742950" indent="-285750">
              <a:defRPr sz="2200">
                <a:solidFill>
                  <a:schemeClr val="tx1"/>
                </a:solidFill>
                <a:latin typeface="Arial" charset="0"/>
                <a:ea typeface="Geneva" charset="-128"/>
              </a:defRPr>
            </a:lvl2pPr>
            <a:lvl3pPr marL="1143000" indent="-228600">
              <a:defRPr sz="2200">
                <a:solidFill>
                  <a:schemeClr val="tx1"/>
                </a:solidFill>
                <a:latin typeface="Arial" charset="0"/>
                <a:ea typeface="Geneva" charset="-128"/>
              </a:defRPr>
            </a:lvl3pPr>
            <a:lvl4pPr marL="1600200" indent="-228600">
              <a:defRPr sz="2200">
                <a:solidFill>
                  <a:schemeClr val="tx1"/>
                </a:solidFill>
                <a:latin typeface="Arial" charset="0"/>
                <a:ea typeface="Geneva" charset="-128"/>
              </a:defRPr>
            </a:lvl4pPr>
            <a:lvl5pPr marL="2057400" indent="-228600">
              <a:defRPr sz="2200">
                <a:solidFill>
                  <a:schemeClr val="tx1"/>
                </a:solidFill>
                <a:latin typeface="Arial" charset="0"/>
                <a:ea typeface="Geneva" charset="-128"/>
              </a:defRPr>
            </a:lvl5pPr>
            <a:lvl6pPr marL="2514600" indent="-228600" eaLnBrk="0" fontAlgn="base" hangingPunct="0">
              <a:spcBef>
                <a:spcPct val="0"/>
              </a:spcBef>
              <a:spcAft>
                <a:spcPct val="0"/>
              </a:spcAft>
              <a:defRPr sz="2200">
                <a:solidFill>
                  <a:schemeClr val="tx1"/>
                </a:solidFill>
                <a:latin typeface="Arial" charset="0"/>
                <a:ea typeface="Geneva" charset="-128"/>
              </a:defRPr>
            </a:lvl6pPr>
            <a:lvl7pPr marL="2971800" indent="-228600" eaLnBrk="0" fontAlgn="base" hangingPunct="0">
              <a:spcBef>
                <a:spcPct val="0"/>
              </a:spcBef>
              <a:spcAft>
                <a:spcPct val="0"/>
              </a:spcAft>
              <a:defRPr sz="2200">
                <a:solidFill>
                  <a:schemeClr val="tx1"/>
                </a:solidFill>
                <a:latin typeface="Arial" charset="0"/>
                <a:ea typeface="Geneva" charset="-128"/>
              </a:defRPr>
            </a:lvl7pPr>
            <a:lvl8pPr marL="3429000" indent="-228600" eaLnBrk="0" fontAlgn="base" hangingPunct="0">
              <a:spcBef>
                <a:spcPct val="0"/>
              </a:spcBef>
              <a:spcAft>
                <a:spcPct val="0"/>
              </a:spcAft>
              <a:defRPr sz="2200">
                <a:solidFill>
                  <a:schemeClr val="tx1"/>
                </a:solidFill>
                <a:latin typeface="Arial" charset="0"/>
                <a:ea typeface="Geneva" charset="-128"/>
              </a:defRPr>
            </a:lvl8pPr>
            <a:lvl9pPr marL="3886200" indent="-228600" eaLnBrk="0" fontAlgn="base" hangingPunct="0">
              <a:spcBef>
                <a:spcPct val="0"/>
              </a:spcBef>
              <a:spcAft>
                <a:spcPct val="0"/>
              </a:spcAft>
              <a:defRPr sz="2200">
                <a:solidFill>
                  <a:schemeClr val="tx1"/>
                </a:solidFill>
                <a:latin typeface="Arial" charset="0"/>
                <a:ea typeface="Geneva" charset="-128"/>
              </a:defRPr>
            </a:lvl9pPr>
          </a:lstStyle>
          <a:p>
            <a:pPr algn="r"/>
            <a:r>
              <a:rPr lang="en-GB" dirty="0" smtClean="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or to post-processed chains</a:t>
            </a:r>
            <a:endParaRPr lang="en-US" dirty="0">
              <a:latin typeface="Arial" panose="020B0604020202020204" pitchFamily="34" charset="0"/>
              <a:cs typeface="Arial" panose="020B060402020202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V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6388" y="974660"/>
            <a:ext cx="8440868" cy="575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323850" y="115888"/>
            <a:ext cx="8064574"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IntAct: PSI-MI ontology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8304" y="26518"/>
            <a:ext cx="1804840" cy="936712"/>
          </a:xfrm>
          <a:prstGeom prst="rect">
            <a:avLst/>
          </a:prstGeom>
        </p:spPr>
      </p:pic>
    </p:spTree>
    <p:extLst>
      <p:ext uri="{BB962C8B-B14F-4D97-AF65-F5344CB8AC3E}">
        <p14:creationId xmlns:p14="http://schemas.microsoft.com/office/powerpoint/2010/main" val="283175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2"/>
          <p:cNvSpPr txBox="1">
            <a:spLocks noChangeArrowheads="1"/>
          </p:cNvSpPr>
          <p:nvPr/>
        </p:nvSpPr>
        <p:spPr bwMode="auto">
          <a:xfrm>
            <a:off x="683568" y="990741"/>
            <a:ext cx="3338373"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9pPr>
          </a:lstStyle>
          <a:p>
            <a:pPr algn="ctr">
              <a:spcBef>
                <a:spcPts val="500"/>
              </a:spcBef>
              <a:spcAft>
                <a:spcPts val="500"/>
              </a:spcAft>
            </a:pPr>
            <a:r>
              <a:rPr lang="en-GB" sz="2000" b="1" i="1" dirty="0">
                <a:solidFill>
                  <a:srgbClr val="000000"/>
                </a:solidFill>
                <a:latin typeface="Arial" panose="020B0604020202020204" pitchFamily="34" charset="0"/>
                <a:cs typeface="Arial" panose="020B0604020202020204" pitchFamily="34" charset="0"/>
              </a:rPr>
              <a:t>“Lifecycle of an Interaction”</a:t>
            </a:r>
          </a:p>
        </p:txBody>
      </p:sp>
      <p:sp>
        <p:nvSpPr>
          <p:cNvPr id="6148" name="AutoShape 3"/>
          <p:cNvSpPr>
            <a:spLocks noChangeArrowheads="1"/>
          </p:cNvSpPr>
          <p:nvPr/>
        </p:nvSpPr>
        <p:spPr bwMode="auto">
          <a:xfrm flipH="1" flipV="1">
            <a:off x="157163" y="2681288"/>
            <a:ext cx="1058862" cy="1217612"/>
          </a:xfrm>
          <a:prstGeom prst="foldedCorner">
            <a:avLst>
              <a:gd name="adj" fmla="val 12500"/>
            </a:avLst>
          </a:prstGeom>
          <a:solidFill>
            <a:srgbClr val="B2B2B2"/>
          </a:solidFill>
          <a:ln w="9360">
            <a:solidFill>
              <a:srgbClr val="000000"/>
            </a:solidFill>
            <a:miter lim="800000"/>
            <a:headEnd/>
            <a:tailEnd/>
          </a:ln>
        </p:spPr>
        <p:txBody>
          <a:bodyPr rot="10800000" wrap="none" lIns="90000" tIns="46800" rIns="90000" bIns="46800" anchor="ct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a:solidFill>
                  <a:srgbClr val="CC0000"/>
                </a:solidFill>
                <a:cs typeface="Arial" panose="020B0604020202020204" pitchFamily="34" charset="0"/>
              </a:rPr>
              <a:t>Publication</a:t>
            </a:r>
          </a:p>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a:solidFill>
                  <a:srgbClr val="DDDDDD"/>
                </a:solidFill>
                <a:cs typeface="Arial" panose="020B0604020202020204" pitchFamily="34" charset="0"/>
              </a:rPr>
              <a:t>(full text)</a:t>
            </a:r>
          </a:p>
        </p:txBody>
      </p:sp>
      <p:grpSp>
        <p:nvGrpSpPr>
          <p:cNvPr id="2" name="Group 4"/>
          <p:cNvGrpSpPr>
            <a:grpSpLocks/>
          </p:cNvGrpSpPr>
          <p:nvPr/>
        </p:nvGrpSpPr>
        <p:grpSpPr bwMode="auto">
          <a:xfrm>
            <a:off x="4883150" y="1390651"/>
            <a:ext cx="1820862" cy="1323976"/>
            <a:chOff x="3076" y="876"/>
            <a:chExt cx="1147" cy="834"/>
          </a:xfrm>
        </p:grpSpPr>
        <p:sp>
          <p:nvSpPr>
            <p:cNvPr id="6233" name="AutoShape 5"/>
            <p:cNvSpPr>
              <a:spLocks noChangeArrowheads="1"/>
            </p:cNvSpPr>
            <p:nvPr/>
          </p:nvSpPr>
          <p:spPr bwMode="auto">
            <a:xfrm flipH="1">
              <a:off x="3456" y="1033"/>
              <a:ext cx="246" cy="677"/>
            </a:xfrm>
            <a:prstGeom prst="lightningBolt">
              <a:avLst/>
            </a:prstGeom>
            <a:solidFill>
              <a:srgbClr val="FF9900"/>
            </a:solidFill>
            <a:ln w="9360">
              <a:solidFill>
                <a:srgbClr val="000000"/>
              </a:solidFill>
              <a:miter lim="800000"/>
              <a:headEnd/>
              <a:tailEnd/>
            </a:ln>
          </p:spPr>
          <p:txBody>
            <a:bodyPr wrap="none" anchor="ctr"/>
            <a:lstStyle/>
            <a:p>
              <a:endParaRPr lang="en-US">
                <a:cs typeface="Arial" panose="020B0604020202020204" pitchFamily="34" charset="0"/>
              </a:endParaRPr>
            </a:p>
          </p:txBody>
        </p:sp>
        <p:sp>
          <p:nvSpPr>
            <p:cNvPr id="6234" name="Text Box 6"/>
            <p:cNvSpPr txBox="1">
              <a:spLocks noChangeArrowheads="1"/>
            </p:cNvSpPr>
            <p:nvPr/>
          </p:nvSpPr>
          <p:spPr bwMode="auto">
            <a:xfrm>
              <a:off x="3076" y="876"/>
              <a:ext cx="1147"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9pPr>
            </a:lstStyle>
            <a:p>
              <a:pPr algn="r"/>
              <a:r>
                <a:rPr lang="en-GB" sz="2000">
                  <a:solidFill>
                    <a:srgbClr val="FF0000"/>
                  </a:solidFill>
                  <a:latin typeface="Arial" panose="020B0604020202020204" pitchFamily="34" charset="0"/>
                  <a:cs typeface="Arial" panose="020B0604020202020204" pitchFamily="34" charset="0"/>
                </a:rPr>
                <a:t>Sanity Checks</a:t>
              </a:r>
              <a:br>
                <a:rPr lang="en-GB" sz="2000">
                  <a:solidFill>
                    <a:srgbClr val="FF0000"/>
                  </a:solidFill>
                  <a:latin typeface="Arial" panose="020B0604020202020204" pitchFamily="34" charset="0"/>
                  <a:cs typeface="Arial" panose="020B0604020202020204" pitchFamily="34" charset="0"/>
                </a:rPr>
              </a:br>
              <a:r>
                <a:rPr lang="en-GB" sz="1200">
                  <a:solidFill>
                    <a:srgbClr val="FF0000"/>
                  </a:solidFill>
                  <a:latin typeface="Arial" panose="020B0604020202020204" pitchFamily="34" charset="0"/>
                  <a:cs typeface="Arial" panose="020B0604020202020204" pitchFamily="34" charset="0"/>
                </a:rPr>
                <a:t>(nightly)   </a:t>
              </a:r>
            </a:p>
          </p:txBody>
        </p:sp>
      </p:grpSp>
      <p:pic>
        <p:nvPicPr>
          <p:cNvPr id="615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6438" y="0"/>
            <a:ext cx="2087562"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8439" name="Text Box 8"/>
          <p:cNvSpPr txBox="1">
            <a:spLocks noChangeArrowheads="1"/>
          </p:cNvSpPr>
          <p:nvPr/>
        </p:nvSpPr>
        <p:spPr bwMode="auto">
          <a:xfrm>
            <a:off x="357188" y="188640"/>
            <a:ext cx="5843587" cy="586957"/>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IntAct Curation pipeline</a:t>
            </a:r>
          </a:p>
        </p:txBody>
      </p:sp>
      <p:grpSp>
        <p:nvGrpSpPr>
          <p:cNvPr id="6152" name="Group 9"/>
          <p:cNvGrpSpPr>
            <a:grpSpLocks/>
          </p:cNvGrpSpPr>
          <p:nvPr/>
        </p:nvGrpSpPr>
        <p:grpSpPr bwMode="auto">
          <a:xfrm>
            <a:off x="395288" y="4149727"/>
            <a:ext cx="1368424" cy="935038"/>
            <a:chOff x="249" y="2614"/>
            <a:chExt cx="862" cy="589"/>
          </a:xfrm>
        </p:grpSpPr>
        <p:sp>
          <p:nvSpPr>
            <p:cNvPr id="6218" name="AutoShape 10"/>
            <p:cNvSpPr>
              <a:spLocks noChangeArrowheads="1"/>
            </p:cNvSpPr>
            <p:nvPr/>
          </p:nvSpPr>
          <p:spPr bwMode="auto">
            <a:xfrm flipH="1">
              <a:off x="249" y="2614"/>
              <a:ext cx="862" cy="589"/>
            </a:xfrm>
            <a:prstGeom prst="cloudCallout">
              <a:avLst>
                <a:gd name="adj1" fmla="val -64352"/>
                <a:gd name="adj2" fmla="val 24208"/>
              </a:avLst>
            </a:prstGeom>
            <a:solidFill>
              <a:srgbClr val="CCECFF"/>
            </a:solidFill>
            <a:ln w="9360">
              <a:solidFill>
                <a:srgbClr val="000000"/>
              </a:solidFill>
              <a:miter lim="800000"/>
              <a:headEnd/>
              <a:tailEnd/>
            </a:ln>
          </p:spPr>
          <p:txBody>
            <a:bodyPr wrap="none" anchor="ctr"/>
            <a:lstStyle/>
            <a:p>
              <a:endParaRPr lang="en-US">
                <a:cs typeface="Arial" panose="020B0604020202020204" pitchFamily="34" charset="0"/>
              </a:endParaRPr>
            </a:p>
          </p:txBody>
        </p:sp>
        <p:sp>
          <p:nvSpPr>
            <p:cNvPr id="6219" name="Oval 11"/>
            <p:cNvSpPr>
              <a:spLocks noChangeArrowheads="1"/>
            </p:cNvSpPr>
            <p:nvPr/>
          </p:nvSpPr>
          <p:spPr bwMode="auto">
            <a:xfrm>
              <a:off x="686" y="2682"/>
              <a:ext cx="84" cy="73"/>
            </a:xfrm>
            <a:prstGeom prst="ellipse">
              <a:avLst/>
            </a:prstGeom>
            <a:solidFill>
              <a:srgbClr val="FF9900"/>
            </a:solidFill>
            <a:ln w="9360">
              <a:solidFill>
                <a:srgbClr val="000000"/>
              </a:solidFill>
              <a:miter lim="800000"/>
              <a:headEnd/>
              <a:tailEnd/>
            </a:ln>
          </p:spPr>
          <p:txBody>
            <a:bodyPr wrap="none" anchor="ctr"/>
            <a:lstStyle/>
            <a:p>
              <a:endParaRPr lang="en-US">
                <a:cs typeface="Arial" panose="020B0604020202020204" pitchFamily="34" charset="0"/>
              </a:endParaRPr>
            </a:p>
          </p:txBody>
        </p:sp>
        <p:sp>
          <p:nvSpPr>
            <p:cNvPr id="6220" name="Oval 12"/>
            <p:cNvSpPr>
              <a:spLocks noChangeArrowheads="1"/>
            </p:cNvSpPr>
            <p:nvPr/>
          </p:nvSpPr>
          <p:spPr bwMode="auto">
            <a:xfrm>
              <a:off x="881" y="2844"/>
              <a:ext cx="84" cy="74"/>
            </a:xfrm>
            <a:prstGeom prst="ellipse">
              <a:avLst/>
            </a:prstGeom>
            <a:solidFill>
              <a:srgbClr val="FF9900"/>
            </a:solidFill>
            <a:ln w="9360">
              <a:solidFill>
                <a:srgbClr val="000000"/>
              </a:solidFill>
              <a:miter lim="800000"/>
              <a:headEnd/>
              <a:tailEnd/>
            </a:ln>
          </p:spPr>
          <p:txBody>
            <a:bodyPr wrap="none" anchor="ctr"/>
            <a:lstStyle/>
            <a:p>
              <a:endParaRPr lang="en-US">
                <a:cs typeface="Arial" panose="020B0604020202020204" pitchFamily="34" charset="0"/>
              </a:endParaRPr>
            </a:p>
          </p:txBody>
        </p:sp>
        <p:sp>
          <p:nvSpPr>
            <p:cNvPr id="6221" name="Oval 13"/>
            <p:cNvSpPr>
              <a:spLocks noChangeArrowheads="1"/>
            </p:cNvSpPr>
            <p:nvPr/>
          </p:nvSpPr>
          <p:spPr bwMode="auto">
            <a:xfrm>
              <a:off x="487" y="3020"/>
              <a:ext cx="84" cy="74"/>
            </a:xfrm>
            <a:prstGeom prst="ellipse">
              <a:avLst/>
            </a:prstGeom>
            <a:solidFill>
              <a:srgbClr val="FF9900"/>
            </a:solidFill>
            <a:ln w="9360">
              <a:solidFill>
                <a:srgbClr val="000000"/>
              </a:solidFill>
              <a:miter lim="800000"/>
              <a:headEnd/>
              <a:tailEnd/>
            </a:ln>
          </p:spPr>
          <p:txBody>
            <a:bodyPr wrap="none" anchor="ctr"/>
            <a:lstStyle/>
            <a:p>
              <a:endParaRPr lang="en-US">
                <a:cs typeface="Arial" panose="020B0604020202020204" pitchFamily="34" charset="0"/>
              </a:endParaRPr>
            </a:p>
          </p:txBody>
        </p:sp>
        <p:sp>
          <p:nvSpPr>
            <p:cNvPr id="6222" name="Oval 14"/>
            <p:cNvSpPr>
              <a:spLocks noChangeArrowheads="1"/>
            </p:cNvSpPr>
            <p:nvPr/>
          </p:nvSpPr>
          <p:spPr bwMode="auto">
            <a:xfrm>
              <a:off x="607" y="3020"/>
              <a:ext cx="84" cy="74"/>
            </a:xfrm>
            <a:prstGeom prst="ellipse">
              <a:avLst/>
            </a:prstGeom>
            <a:solidFill>
              <a:srgbClr val="FF9900"/>
            </a:solidFill>
            <a:ln w="9360">
              <a:solidFill>
                <a:srgbClr val="000000"/>
              </a:solidFill>
              <a:miter lim="800000"/>
              <a:headEnd/>
              <a:tailEnd/>
            </a:ln>
          </p:spPr>
          <p:txBody>
            <a:bodyPr wrap="none" anchor="ctr"/>
            <a:lstStyle/>
            <a:p>
              <a:endParaRPr lang="en-US">
                <a:cs typeface="Arial" panose="020B0604020202020204" pitchFamily="34" charset="0"/>
              </a:endParaRPr>
            </a:p>
          </p:txBody>
        </p:sp>
        <p:sp>
          <p:nvSpPr>
            <p:cNvPr id="6223" name="Oval 15"/>
            <p:cNvSpPr>
              <a:spLocks noChangeArrowheads="1"/>
            </p:cNvSpPr>
            <p:nvPr/>
          </p:nvSpPr>
          <p:spPr bwMode="auto">
            <a:xfrm>
              <a:off x="595" y="2852"/>
              <a:ext cx="84" cy="74"/>
            </a:xfrm>
            <a:prstGeom prst="ellipse">
              <a:avLst/>
            </a:prstGeom>
            <a:solidFill>
              <a:srgbClr val="FF9900"/>
            </a:solidFill>
            <a:ln w="9360">
              <a:solidFill>
                <a:srgbClr val="000000"/>
              </a:solidFill>
              <a:miter lim="800000"/>
              <a:headEnd/>
              <a:tailEnd/>
            </a:ln>
          </p:spPr>
          <p:txBody>
            <a:bodyPr wrap="none" anchor="ctr"/>
            <a:lstStyle/>
            <a:p>
              <a:endParaRPr lang="en-US">
                <a:cs typeface="Arial" panose="020B0604020202020204" pitchFamily="34" charset="0"/>
              </a:endParaRPr>
            </a:p>
          </p:txBody>
        </p:sp>
        <p:sp>
          <p:nvSpPr>
            <p:cNvPr id="6224" name="Oval 16"/>
            <p:cNvSpPr>
              <a:spLocks noChangeArrowheads="1"/>
            </p:cNvSpPr>
            <p:nvPr/>
          </p:nvSpPr>
          <p:spPr bwMode="auto">
            <a:xfrm>
              <a:off x="743" y="3020"/>
              <a:ext cx="84" cy="74"/>
            </a:xfrm>
            <a:prstGeom prst="ellipse">
              <a:avLst/>
            </a:prstGeom>
            <a:solidFill>
              <a:srgbClr val="FF9900"/>
            </a:solidFill>
            <a:ln w="9360">
              <a:solidFill>
                <a:srgbClr val="000000"/>
              </a:solidFill>
              <a:miter lim="800000"/>
              <a:headEnd/>
              <a:tailEnd/>
            </a:ln>
          </p:spPr>
          <p:txBody>
            <a:bodyPr wrap="none" anchor="ctr"/>
            <a:lstStyle/>
            <a:p>
              <a:endParaRPr lang="en-US">
                <a:cs typeface="Arial" panose="020B0604020202020204" pitchFamily="34" charset="0"/>
              </a:endParaRPr>
            </a:p>
          </p:txBody>
        </p:sp>
        <p:sp>
          <p:nvSpPr>
            <p:cNvPr id="6225" name="Oval 17"/>
            <p:cNvSpPr>
              <a:spLocks noChangeArrowheads="1"/>
            </p:cNvSpPr>
            <p:nvPr/>
          </p:nvSpPr>
          <p:spPr bwMode="auto">
            <a:xfrm>
              <a:off x="884" y="3020"/>
              <a:ext cx="84" cy="74"/>
            </a:xfrm>
            <a:prstGeom prst="ellipse">
              <a:avLst/>
            </a:prstGeom>
            <a:solidFill>
              <a:srgbClr val="FF9900"/>
            </a:solidFill>
            <a:ln w="9360">
              <a:solidFill>
                <a:srgbClr val="000000"/>
              </a:solidFill>
              <a:miter lim="800000"/>
              <a:headEnd/>
              <a:tailEnd/>
            </a:ln>
          </p:spPr>
          <p:txBody>
            <a:bodyPr wrap="none" anchor="ctr"/>
            <a:lstStyle/>
            <a:p>
              <a:endParaRPr lang="en-US">
                <a:cs typeface="Arial" panose="020B0604020202020204" pitchFamily="34" charset="0"/>
              </a:endParaRPr>
            </a:p>
          </p:txBody>
        </p:sp>
        <p:sp>
          <p:nvSpPr>
            <p:cNvPr id="6226" name="Line 18"/>
            <p:cNvSpPr>
              <a:spLocks noChangeShapeType="1"/>
            </p:cNvSpPr>
            <p:nvPr/>
          </p:nvSpPr>
          <p:spPr bwMode="auto">
            <a:xfrm flipH="1">
              <a:off x="653" y="2756"/>
              <a:ext cx="60" cy="97"/>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GB">
                <a:cs typeface="Arial" panose="020B0604020202020204" pitchFamily="34" charset="0"/>
              </a:endParaRPr>
            </a:p>
          </p:txBody>
        </p:sp>
        <p:sp>
          <p:nvSpPr>
            <p:cNvPr id="6227" name="Line 19"/>
            <p:cNvSpPr>
              <a:spLocks noChangeShapeType="1"/>
            </p:cNvSpPr>
            <p:nvPr/>
          </p:nvSpPr>
          <p:spPr bwMode="auto">
            <a:xfrm flipH="1">
              <a:off x="553" y="2918"/>
              <a:ext cx="60" cy="97"/>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GB">
                <a:cs typeface="Arial" panose="020B0604020202020204" pitchFamily="34" charset="0"/>
              </a:endParaRPr>
            </a:p>
          </p:txBody>
        </p:sp>
        <p:sp>
          <p:nvSpPr>
            <p:cNvPr id="6228" name="Line 20"/>
            <p:cNvSpPr>
              <a:spLocks noChangeShapeType="1"/>
            </p:cNvSpPr>
            <p:nvPr/>
          </p:nvSpPr>
          <p:spPr bwMode="auto">
            <a:xfrm>
              <a:off x="919" y="2914"/>
              <a:ext cx="12" cy="102"/>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GB">
                <a:cs typeface="Arial" panose="020B0604020202020204" pitchFamily="34" charset="0"/>
              </a:endParaRPr>
            </a:p>
          </p:txBody>
        </p:sp>
        <p:sp>
          <p:nvSpPr>
            <p:cNvPr id="6229" name="Line 21"/>
            <p:cNvSpPr>
              <a:spLocks noChangeShapeType="1"/>
            </p:cNvSpPr>
            <p:nvPr/>
          </p:nvSpPr>
          <p:spPr bwMode="auto">
            <a:xfrm>
              <a:off x="752" y="2744"/>
              <a:ext cx="144" cy="11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GB">
                <a:cs typeface="Arial" panose="020B0604020202020204" pitchFamily="34" charset="0"/>
              </a:endParaRPr>
            </a:p>
          </p:txBody>
        </p:sp>
        <p:sp>
          <p:nvSpPr>
            <p:cNvPr id="6230" name="Line 22"/>
            <p:cNvSpPr>
              <a:spLocks noChangeShapeType="1"/>
            </p:cNvSpPr>
            <p:nvPr/>
          </p:nvSpPr>
          <p:spPr bwMode="auto">
            <a:xfrm>
              <a:off x="638" y="2920"/>
              <a:ext cx="7" cy="102"/>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GB">
                <a:cs typeface="Arial" panose="020B0604020202020204" pitchFamily="34" charset="0"/>
              </a:endParaRPr>
            </a:p>
          </p:txBody>
        </p:sp>
        <p:sp>
          <p:nvSpPr>
            <p:cNvPr id="6231" name="Line 23"/>
            <p:cNvSpPr>
              <a:spLocks noChangeShapeType="1"/>
            </p:cNvSpPr>
            <p:nvPr/>
          </p:nvSpPr>
          <p:spPr bwMode="auto">
            <a:xfrm>
              <a:off x="680" y="2914"/>
              <a:ext cx="90" cy="11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GB">
                <a:cs typeface="Arial" panose="020B0604020202020204" pitchFamily="34" charset="0"/>
              </a:endParaRPr>
            </a:p>
          </p:txBody>
        </p:sp>
        <p:sp>
          <p:nvSpPr>
            <p:cNvPr id="6232" name="Text Box 24"/>
            <p:cNvSpPr txBox="1">
              <a:spLocks noChangeArrowheads="1"/>
            </p:cNvSpPr>
            <p:nvPr/>
          </p:nvSpPr>
          <p:spPr bwMode="auto">
            <a:xfrm>
              <a:off x="337" y="2719"/>
              <a:ext cx="33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9pPr>
            </a:lstStyle>
            <a:p>
              <a:r>
                <a:rPr lang="en-GB" sz="1400" b="1">
                  <a:solidFill>
                    <a:srgbClr val="FF3300"/>
                  </a:solidFill>
                  <a:latin typeface="Arial" panose="020B0604020202020204" pitchFamily="34" charset="0"/>
                  <a:cs typeface="Arial" panose="020B0604020202020204" pitchFamily="34" charset="0"/>
                </a:rPr>
                <a:t>CVs</a:t>
              </a:r>
            </a:p>
          </p:txBody>
        </p:sp>
      </p:grpSp>
      <p:grpSp>
        <p:nvGrpSpPr>
          <p:cNvPr id="6153" name="Group 25"/>
          <p:cNvGrpSpPr>
            <a:grpSpLocks/>
          </p:cNvGrpSpPr>
          <p:nvPr/>
        </p:nvGrpSpPr>
        <p:grpSpPr bwMode="auto">
          <a:xfrm>
            <a:off x="1763713" y="4724400"/>
            <a:ext cx="973137" cy="1498600"/>
            <a:chOff x="1111" y="2976"/>
            <a:chExt cx="613" cy="944"/>
          </a:xfrm>
        </p:grpSpPr>
        <p:grpSp>
          <p:nvGrpSpPr>
            <p:cNvPr id="6211" name="Group 26"/>
            <p:cNvGrpSpPr>
              <a:grpSpLocks/>
            </p:cNvGrpSpPr>
            <p:nvPr/>
          </p:nvGrpSpPr>
          <p:grpSpPr bwMode="auto">
            <a:xfrm>
              <a:off x="1276" y="2976"/>
              <a:ext cx="300" cy="722"/>
              <a:chOff x="1276" y="2976"/>
              <a:chExt cx="300" cy="722"/>
            </a:xfrm>
          </p:grpSpPr>
          <p:sp>
            <p:nvSpPr>
              <p:cNvPr id="6213" name="Line 27"/>
              <p:cNvSpPr>
                <a:spLocks noChangeShapeType="1"/>
              </p:cNvSpPr>
              <p:nvPr/>
            </p:nvSpPr>
            <p:spPr bwMode="auto">
              <a:xfrm>
                <a:off x="1422" y="3214"/>
                <a:ext cx="1" cy="292"/>
              </a:xfrm>
              <a:prstGeom prst="line">
                <a:avLst/>
              </a:prstGeom>
              <a:noFill/>
              <a:ln w="2844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GB">
                  <a:cs typeface="Arial" panose="020B0604020202020204" pitchFamily="34" charset="0"/>
                </a:endParaRPr>
              </a:p>
            </p:txBody>
          </p:sp>
          <p:sp>
            <p:nvSpPr>
              <p:cNvPr id="6214" name="Line 28"/>
              <p:cNvSpPr>
                <a:spLocks noChangeShapeType="1"/>
              </p:cNvSpPr>
              <p:nvPr/>
            </p:nvSpPr>
            <p:spPr bwMode="auto">
              <a:xfrm>
                <a:off x="1276" y="3303"/>
                <a:ext cx="301" cy="1"/>
              </a:xfrm>
              <a:prstGeom prst="line">
                <a:avLst/>
              </a:prstGeom>
              <a:noFill/>
              <a:ln w="2844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GB">
                  <a:cs typeface="Arial" panose="020B0604020202020204" pitchFamily="34" charset="0"/>
                </a:endParaRPr>
              </a:p>
            </p:txBody>
          </p:sp>
          <p:sp>
            <p:nvSpPr>
              <p:cNvPr id="6215" name="Line 29"/>
              <p:cNvSpPr>
                <a:spLocks noChangeShapeType="1"/>
              </p:cNvSpPr>
              <p:nvPr/>
            </p:nvSpPr>
            <p:spPr bwMode="auto">
              <a:xfrm flipV="1">
                <a:off x="1302" y="3502"/>
                <a:ext cx="118" cy="198"/>
              </a:xfrm>
              <a:prstGeom prst="line">
                <a:avLst/>
              </a:prstGeom>
              <a:noFill/>
              <a:ln w="2844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GB">
                  <a:cs typeface="Arial" panose="020B0604020202020204" pitchFamily="34" charset="0"/>
                </a:endParaRPr>
              </a:p>
            </p:txBody>
          </p:sp>
          <p:sp>
            <p:nvSpPr>
              <p:cNvPr id="6216" name="Line 30"/>
              <p:cNvSpPr>
                <a:spLocks noChangeShapeType="1"/>
              </p:cNvSpPr>
              <p:nvPr/>
            </p:nvSpPr>
            <p:spPr bwMode="auto">
              <a:xfrm>
                <a:off x="1430" y="3504"/>
                <a:ext cx="100" cy="183"/>
              </a:xfrm>
              <a:prstGeom prst="line">
                <a:avLst/>
              </a:prstGeom>
              <a:noFill/>
              <a:ln w="2844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GB">
                  <a:cs typeface="Arial" panose="020B0604020202020204" pitchFamily="34" charset="0"/>
                </a:endParaRPr>
              </a:p>
            </p:txBody>
          </p:sp>
          <p:sp>
            <p:nvSpPr>
              <p:cNvPr id="6217" name="AutoShape 31"/>
              <p:cNvSpPr>
                <a:spLocks noChangeArrowheads="1"/>
              </p:cNvSpPr>
              <p:nvPr/>
            </p:nvSpPr>
            <p:spPr bwMode="auto">
              <a:xfrm>
                <a:off x="1285" y="2976"/>
                <a:ext cx="256" cy="229"/>
              </a:xfrm>
              <a:prstGeom prst="smileyFace">
                <a:avLst>
                  <a:gd name="adj" fmla="val 4653"/>
                </a:avLst>
              </a:prstGeom>
              <a:solidFill>
                <a:srgbClr val="FFFFFF"/>
              </a:solidFill>
              <a:ln w="28440">
                <a:solidFill>
                  <a:srgbClr val="000000"/>
                </a:solidFill>
                <a:miter lim="800000"/>
                <a:headEnd/>
                <a:tailEnd/>
              </a:ln>
            </p:spPr>
            <p:txBody>
              <a:bodyPr wrap="none" anchor="ctr"/>
              <a:lstStyle/>
              <a:p>
                <a:endParaRPr lang="en-US">
                  <a:cs typeface="Arial" panose="020B0604020202020204" pitchFamily="34" charset="0"/>
                </a:endParaRPr>
              </a:p>
            </p:txBody>
          </p:sp>
        </p:grpSp>
        <p:sp>
          <p:nvSpPr>
            <p:cNvPr id="6212" name="Text Box 32"/>
            <p:cNvSpPr txBox="1">
              <a:spLocks noChangeArrowheads="1"/>
            </p:cNvSpPr>
            <p:nvPr/>
          </p:nvSpPr>
          <p:spPr bwMode="auto">
            <a:xfrm>
              <a:off x="1111" y="3670"/>
              <a:ext cx="614"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9pPr>
            </a:lstStyle>
            <a:p>
              <a:r>
                <a:rPr lang="en-GB" sz="2000">
                  <a:solidFill>
                    <a:srgbClr val="000000"/>
                  </a:solidFill>
                  <a:latin typeface="Arial" panose="020B0604020202020204" pitchFamily="34" charset="0"/>
                  <a:cs typeface="Arial" panose="020B0604020202020204" pitchFamily="34" charset="0"/>
                </a:rPr>
                <a:t>curator</a:t>
              </a:r>
            </a:p>
          </p:txBody>
        </p:sp>
      </p:grpSp>
      <p:grpSp>
        <p:nvGrpSpPr>
          <p:cNvPr id="6154" name="Group 33"/>
          <p:cNvGrpSpPr>
            <a:grpSpLocks/>
          </p:cNvGrpSpPr>
          <p:nvPr/>
        </p:nvGrpSpPr>
        <p:grpSpPr bwMode="auto">
          <a:xfrm>
            <a:off x="1187450" y="5300663"/>
            <a:ext cx="3309938" cy="285750"/>
            <a:chOff x="748" y="3339"/>
            <a:chExt cx="2085" cy="180"/>
          </a:xfrm>
        </p:grpSpPr>
        <p:sp>
          <p:nvSpPr>
            <p:cNvPr id="6209" name="Rectangle 34"/>
            <p:cNvSpPr>
              <a:spLocks noChangeArrowheads="1"/>
            </p:cNvSpPr>
            <p:nvPr/>
          </p:nvSpPr>
          <p:spPr bwMode="auto">
            <a:xfrm>
              <a:off x="748" y="3345"/>
              <a:ext cx="521" cy="175"/>
            </a:xfrm>
            <a:prstGeom prst="rect">
              <a:avLst/>
            </a:prstGeom>
            <a:solidFill>
              <a:srgbClr val="FF9900"/>
            </a:solidFill>
            <a:ln w="9360">
              <a:solidFill>
                <a:srgbClr val="FF9900"/>
              </a:solidFill>
              <a:miter lim="800000"/>
              <a:headEnd/>
              <a:tailEnd/>
            </a:ln>
          </p:spPr>
          <p:txBody>
            <a:bodyPr wrap="none" lIns="90000" tIns="46800" rIns="90000" bIns="46800" anchor="ct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a:solidFill>
                    <a:srgbClr val="FFFFFF"/>
                  </a:solidFill>
                  <a:cs typeface="Arial" panose="020B0604020202020204" pitchFamily="34" charset="0"/>
                </a:rPr>
                <a:t>report</a:t>
              </a:r>
            </a:p>
          </p:txBody>
        </p:sp>
        <p:sp>
          <p:nvSpPr>
            <p:cNvPr id="6210" name="Rectangle 35"/>
            <p:cNvSpPr>
              <a:spLocks noChangeArrowheads="1"/>
            </p:cNvSpPr>
            <p:nvPr/>
          </p:nvSpPr>
          <p:spPr bwMode="auto">
            <a:xfrm>
              <a:off x="2313" y="3339"/>
              <a:ext cx="521" cy="175"/>
            </a:xfrm>
            <a:prstGeom prst="rect">
              <a:avLst/>
            </a:prstGeom>
            <a:solidFill>
              <a:srgbClr val="FF9900"/>
            </a:solidFill>
            <a:ln w="9360">
              <a:solidFill>
                <a:srgbClr val="FF9900"/>
              </a:solidFill>
              <a:miter lim="800000"/>
              <a:headEnd/>
              <a:tailEnd/>
            </a:ln>
          </p:spPr>
          <p:txBody>
            <a:bodyPr wrap="none" lIns="90000" tIns="46800" rIns="90000" bIns="46800" anchor="ct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a:solidFill>
                    <a:srgbClr val="FFFFFF"/>
                  </a:solidFill>
                  <a:cs typeface="Arial" panose="020B0604020202020204" pitchFamily="34" charset="0"/>
                </a:rPr>
                <a:t>report</a:t>
              </a:r>
            </a:p>
          </p:txBody>
        </p:sp>
      </p:grpSp>
      <p:grpSp>
        <p:nvGrpSpPr>
          <p:cNvPr id="6155" name="Group 36"/>
          <p:cNvGrpSpPr>
            <a:grpSpLocks/>
          </p:cNvGrpSpPr>
          <p:nvPr/>
        </p:nvGrpSpPr>
        <p:grpSpPr bwMode="auto">
          <a:xfrm>
            <a:off x="2700338" y="4149725"/>
            <a:ext cx="1222375" cy="893763"/>
            <a:chOff x="1701" y="2614"/>
            <a:chExt cx="770" cy="563"/>
          </a:xfrm>
        </p:grpSpPr>
        <p:sp>
          <p:nvSpPr>
            <p:cNvPr id="6207" name="AutoShape 37"/>
            <p:cNvSpPr>
              <a:spLocks noChangeArrowheads="1"/>
            </p:cNvSpPr>
            <p:nvPr/>
          </p:nvSpPr>
          <p:spPr bwMode="auto">
            <a:xfrm>
              <a:off x="1701" y="2614"/>
              <a:ext cx="771" cy="564"/>
            </a:xfrm>
            <a:prstGeom prst="cloudCallout">
              <a:avLst>
                <a:gd name="adj1" fmla="val -61963"/>
                <a:gd name="adj2" fmla="val 26949"/>
              </a:avLst>
            </a:prstGeom>
            <a:solidFill>
              <a:srgbClr val="CCECFF"/>
            </a:solidFill>
            <a:ln w="9360">
              <a:solidFill>
                <a:srgbClr val="000000"/>
              </a:solidFill>
              <a:miter lim="800000"/>
              <a:headEnd/>
              <a:tailEnd/>
            </a:ln>
          </p:spPr>
          <p:txBody>
            <a:bodyPr wrap="none" anchor="ctr"/>
            <a:lstStyle/>
            <a:p>
              <a:endParaRPr lang="en-US">
                <a:cs typeface="Arial" panose="020B0604020202020204" pitchFamily="34" charset="0"/>
              </a:endParaRPr>
            </a:p>
          </p:txBody>
        </p:sp>
        <p:sp>
          <p:nvSpPr>
            <p:cNvPr id="6208" name="AutoShape 38"/>
            <p:cNvSpPr>
              <a:spLocks noChangeArrowheads="1"/>
            </p:cNvSpPr>
            <p:nvPr/>
          </p:nvSpPr>
          <p:spPr bwMode="auto">
            <a:xfrm>
              <a:off x="1841" y="2739"/>
              <a:ext cx="462" cy="298"/>
            </a:xfrm>
            <a:prstGeom prst="verticalScroll">
              <a:avLst>
                <a:gd name="adj" fmla="val 12500"/>
              </a:avLst>
            </a:prstGeom>
            <a:solidFill>
              <a:srgbClr val="FF9900"/>
            </a:solidFill>
            <a:ln w="9360">
              <a:solidFill>
                <a:srgbClr val="000000"/>
              </a:solidFill>
              <a:miter lim="800000"/>
              <a:headEnd/>
              <a:tailEnd/>
            </a:ln>
          </p:spPr>
          <p:txBody>
            <a:bodyPr wrap="none" lIns="90000" tIns="46800" rIns="90000" bIns="46800" anchor="ct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a:solidFill>
                    <a:srgbClr val="FFFFFF"/>
                  </a:solidFill>
                  <a:cs typeface="Arial" panose="020B0604020202020204" pitchFamily="34" charset="0"/>
                </a:rPr>
                <a:t>Curation </a:t>
              </a:r>
              <a:br>
                <a:rPr lang="en-GB" sz="1000">
                  <a:solidFill>
                    <a:srgbClr val="FFFFFF"/>
                  </a:solidFill>
                  <a:cs typeface="Arial" panose="020B0604020202020204" pitchFamily="34" charset="0"/>
                </a:rPr>
              </a:br>
              <a:r>
                <a:rPr lang="en-GB" sz="1000">
                  <a:solidFill>
                    <a:srgbClr val="FFFFFF"/>
                  </a:solidFill>
                  <a:cs typeface="Arial" panose="020B0604020202020204" pitchFamily="34" charset="0"/>
                </a:rPr>
                <a:t>manual</a:t>
              </a:r>
            </a:p>
          </p:txBody>
        </p:sp>
      </p:grpSp>
      <p:grpSp>
        <p:nvGrpSpPr>
          <p:cNvPr id="6156" name="Group 39"/>
          <p:cNvGrpSpPr>
            <a:grpSpLocks/>
          </p:cNvGrpSpPr>
          <p:nvPr/>
        </p:nvGrpSpPr>
        <p:grpSpPr bwMode="auto">
          <a:xfrm>
            <a:off x="1216025" y="2684463"/>
            <a:ext cx="2128838" cy="1217612"/>
            <a:chOff x="766" y="1691"/>
            <a:chExt cx="1341" cy="767"/>
          </a:xfrm>
        </p:grpSpPr>
        <p:sp>
          <p:nvSpPr>
            <p:cNvPr id="6199" name="AutoShape 40"/>
            <p:cNvSpPr>
              <a:spLocks noChangeArrowheads="1"/>
            </p:cNvSpPr>
            <p:nvPr/>
          </p:nvSpPr>
          <p:spPr bwMode="auto">
            <a:xfrm flipH="1" flipV="1">
              <a:off x="1486" y="1691"/>
              <a:ext cx="621" cy="767"/>
            </a:xfrm>
            <a:prstGeom prst="foldedCorner">
              <a:avLst>
                <a:gd name="adj" fmla="val 12500"/>
              </a:avLst>
            </a:prstGeom>
            <a:solidFill>
              <a:srgbClr val="B2B2B2"/>
            </a:solidFill>
            <a:ln w="9360">
              <a:solidFill>
                <a:srgbClr val="000000"/>
              </a:solidFill>
              <a:miter lim="800000"/>
              <a:headEnd/>
              <a:tailEnd/>
            </a:ln>
          </p:spPr>
          <p:txBody>
            <a:bodyPr rot="10800000" wrap="none" lIns="90000" tIns="46800" rIns="90000" bIns="46800" anchor="ct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a:solidFill>
                    <a:srgbClr val="000000"/>
                  </a:solidFill>
                  <a:cs typeface="Arial" panose="020B0604020202020204" pitchFamily="34" charset="0"/>
                </a:rPr>
                <a:t>.</a:t>
              </a:r>
            </a:p>
          </p:txBody>
        </p:sp>
        <p:sp>
          <p:nvSpPr>
            <p:cNvPr id="6200" name="Rectangle 41"/>
            <p:cNvSpPr>
              <a:spLocks noChangeArrowheads="1"/>
            </p:cNvSpPr>
            <p:nvPr/>
          </p:nvSpPr>
          <p:spPr bwMode="auto">
            <a:xfrm>
              <a:off x="1549" y="1799"/>
              <a:ext cx="274" cy="83"/>
            </a:xfrm>
            <a:prstGeom prst="rect">
              <a:avLst/>
            </a:prstGeom>
            <a:solidFill>
              <a:srgbClr val="FF0000"/>
            </a:solidFill>
            <a:ln w="9360">
              <a:solidFill>
                <a:srgbClr val="000000"/>
              </a:solidFill>
              <a:miter lim="800000"/>
              <a:headEnd/>
              <a:tailEnd/>
            </a:ln>
          </p:spPr>
          <p:txBody>
            <a:bodyPr wrap="none" anchor="ctr"/>
            <a:lstStyle/>
            <a:p>
              <a:endParaRPr lang="en-US">
                <a:cs typeface="Arial" panose="020B0604020202020204" pitchFamily="34" charset="0"/>
              </a:endParaRPr>
            </a:p>
          </p:txBody>
        </p:sp>
        <p:sp>
          <p:nvSpPr>
            <p:cNvPr id="6201" name="Rectangle 42"/>
            <p:cNvSpPr>
              <a:spLocks noChangeArrowheads="1"/>
            </p:cNvSpPr>
            <p:nvPr/>
          </p:nvSpPr>
          <p:spPr bwMode="auto">
            <a:xfrm>
              <a:off x="1757" y="1953"/>
              <a:ext cx="274" cy="83"/>
            </a:xfrm>
            <a:prstGeom prst="rect">
              <a:avLst/>
            </a:prstGeom>
            <a:solidFill>
              <a:srgbClr val="FF0000"/>
            </a:solidFill>
            <a:ln w="9360">
              <a:solidFill>
                <a:srgbClr val="000000"/>
              </a:solidFill>
              <a:miter lim="800000"/>
              <a:headEnd/>
              <a:tailEnd/>
            </a:ln>
          </p:spPr>
          <p:txBody>
            <a:bodyPr wrap="none" anchor="ctr"/>
            <a:lstStyle/>
            <a:p>
              <a:endParaRPr lang="en-US">
                <a:cs typeface="Arial" panose="020B0604020202020204" pitchFamily="34" charset="0"/>
              </a:endParaRPr>
            </a:p>
          </p:txBody>
        </p:sp>
        <p:sp>
          <p:nvSpPr>
            <p:cNvPr id="6202" name="Rectangle 43"/>
            <p:cNvSpPr>
              <a:spLocks noChangeArrowheads="1"/>
            </p:cNvSpPr>
            <p:nvPr/>
          </p:nvSpPr>
          <p:spPr bwMode="auto">
            <a:xfrm>
              <a:off x="1559" y="2088"/>
              <a:ext cx="274" cy="83"/>
            </a:xfrm>
            <a:prstGeom prst="rect">
              <a:avLst/>
            </a:prstGeom>
            <a:solidFill>
              <a:srgbClr val="FF0000"/>
            </a:solidFill>
            <a:ln w="9360">
              <a:solidFill>
                <a:srgbClr val="000000"/>
              </a:solidFill>
              <a:miter lim="800000"/>
              <a:headEnd/>
              <a:tailEnd/>
            </a:ln>
          </p:spPr>
          <p:txBody>
            <a:bodyPr wrap="none" anchor="ctr"/>
            <a:lstStyle/>
            <a:p>
              <a:endParaRPr lang="en-US">
                <a:cs typeface="Arial" panose="020B0604020202020204" pitchFamily="34" charset="0"/>
              </a:endParaRPr>
            </a:p>
          </p:txBody>
        </p:sp>
        <p:sp>
          <p:nvSpPr>
            <p:cNvPr id="6203" name="Rectangle 44"/>
            <p:cNvSpPr>
              <a:spLocks noChangeArrowheads="1"/>
            </p:cNvSpPr>
            <p:nvPr/>
          </p:nvSpPr>
          <p:spPr bwMode="auto">
            <a:xfrm>
              <a:off x="1685" y="2214"/>
              <a:ext cx="146" cy="92"/>
            </a:xfrm>
            <a:prstGeom prst="rect">
              <a:avLst/>
            </a:prstGeom>
            <a:solidFill>
              <a:srgbClr val="FF0000"/>
            </a:solidFill>
            <a:ln w="9360">
              <a:solidFill>
                <a:srgbClr val="000000"/>
              </a:solidFill>
              <a:miter lim="800000"/>
              <a:headEnd/>
              <a:tailEnd/>
            </a:ln>
          </p:spPr>
          <p:txBody>
            <a:bodyPr wrap="none" anchor="ctr"/>
            <a:lstStyle/>
            <a:p>
              <a:endParaRPr lang="en-US">
                <a:cs typeface="Arial" panose="020B0604020202020204" pitchFamily="34" charset="0"/>
              </a:endParaRPr>
            </a:p>
          </p:txBody>
        </p:sp>
        <p:sp>
          <p:nvSpPr>
            <p:cNvPr id="6204" name="Rectangle 45"/>
            <p:cNvSpPr>
              <a:spLocks noChangeArrowheads="1"/>
            </p:cNvSpPr>
            <p:nvPr/>
          </p:nvSpPr>
          <p:spPr bwMode="auto">
            <a:xfrm>
              <a:off x="1875" y="1801"/>
              <a:ext cx="146" cy="92"/>
            </a:xfrm>
            <a:prstGeom prst="rect">
              <a:avLst/>
            </a:prstGeom>
            <a:solidFill>
              <a:srgbClr val="FF0000"/>
            </a:solidFill>
            <a:ln w="9360">
              <a:solidFill>
                <a:srgbClr val="000000"/>
              </a:solidFill>
              <a:miter lim="800000"/>
              <a:headEnd/>
              <a:tailEnd/>
            </a:ln>
          </p:spPr>
          <p:txBody>
            <a:bodyPr wrap="none" anchor="ctr"/>
            <a:lstStyle/>
            <a:p>
              <a:endParaRPr lang="en-US">
                <a:cs typeface="Arial" panose="020B0604020202020204" pitchFamily="34" charset="0"/>
              </a:endParaRPr>
            </a:p>
          </p:txBody>
        </p:sp>
        <p:sp>
          <p:nvSpPr>
            <p:cNvPr id="6205" name="Line 46"/>
            <p:cNvSpPr>
              <a:spLocks noChangeShapeType="1"/>
            </p:cNvSpPr>
            <p:nvPr/>
          </p:nvSpPr>
          <p:spPr bwMode="auto">
            <a:xfrm>
              <a:off x="814" y="2074"/>
              <a:ext cx="640" cy="1"/>
            </a:xfrm>
            <a:prstGeom prst="line">
              <a:avLst/>
            </a:prstGeom>
            <a:noFill/>
            <a:ln w="2844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GB">
                <a:cs typeface="Arial" panose="020B0604020202020204" pitchFamily="34" charset="0"/>
              </a:endParaRPr>
            </a:p>
          </p:txBody>
        </p:sp>
        <p:sp>
          <p:nvSpPr>
            <p:cNvPr id="6206" name="Text Box 47"/>
            <p:cNvSpPr txBox="1">
              <a:spLocks noChangeArrowheads="1"/>
            </p:cNvSpPr>
            <p:nvPr/>
          </p:nvSpPr>
          <p:spPr bwMode="auto">
            <a:xfrm>
              <a:off x="766" y="1851"/>
              <a:ext cx="115"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9pPr>
            </a:lstStyle>
            <a:p>
              <a:endParaRPr lang="en-GB" sz="2000">
                <a:solidFill>
                  <a:srgbClr val="FF0000"/>
                </a:solidFill>
                <a:latin typeface="Arial" panose="020B0604020202020204" pitchFamily="34" charset="0"/>
                <a:cs typeface="Arial" panose="020B0604020202020204" pitchFamily="34" charset="0"/>
              </a:endParaRPr>
            </a:p>
          </p:txBody>
        </p:sp>
      </p:grpSp>
      <p:grpSp>
        <p:nvGrpSpPr>
          <p:cNvPr id="6157" name="Group 48"/>
          <p:cNvGrpSpPr>
            <a:grpSpLocks/>
          </p:cNvGrpSpPr>
          <p:nvPr/>
        </p:nvGrpSpPr>
        <p:grpSpPr bwMode="auto">
          <a:xfrm>
            <a:off x="2555875" y="1884363"/>
            <a:ext cx="2319338" cy="741362"/>
            <a:chOff x="1610" y="1187"/>
            <a:chExt cx="1461" cy="467"/>
          </a:xfrm>
        </p:grpSpPr>
        <p:sp>
          <p:nvSpPr>
            <p:cNvPr id="6197" name="AutoShape 49"/>
            <p:cNvSpPr>
              <a:spLocks noChangeArrowheads="1"/>
            </p:cNvSpPr>
            <p:nvPr/>
          </p:nvSpPr>
          <p:spPr bwMode="auto">
            <a:xfrm flipH="1" flipV="1">
              <a:off x="1610" y="1188"/>
              <a:ext cx="1462" cy="467"/>
            </a:xfrm>
            <a:prstGeom prst="curvedUpArrow">
              <a:avLst>
                <a:gd name="adj1" fmla="val 15871"/>
                <a:gd name="adj2" fmla="val 93324"/>
                <a:gd name="adj3" fmla="val 33190"/>
              </a:avLst>
            </a:prstGeom>
            <a:solidFill>
              <a:srgbClr val="FF0000"/>
            </a:solidFill>
            <a:ln w="9360">
              <a:solidFill>
                <a:srgbClr val="000000"/>
              </a:solidFill>
              <a:miter lim="800000"/>
              <a:headEnd/>
              <a:tailEnd/>
            </a:ln>
          </p:spPr>
          <p:txBody>
            <a:bodyPr wrap="none" anchor="ctr"/>
            <a:lstStyle/>
            <a:p>
              <a:endParaRPr lang="en-US">
                <a:cs typeface="Arial" panose="020B0604020202020204" pitchFamily="34" charset="0"/>
              </a:endParaRPr>
            </a:p>
          </p:txBody>
        </p:sp>
        <p:sp>
          <p:nvSpPr>
            <p:cNvPr id="6198" name="Text Box 50"/>
            <p:cNvSpPr txBox="1">
              <a:spLocks noChangeArrowheads="1"/>
            </p:cNvSpPr>
            <p:nvPr/>
          </p:nvSpPr>
          <p:spPr bwMode="auto">
            <a:xfrm>
              <a:off x="2127" y="1187"/>
              <a:ext cx="50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9pPr>
            </a:lstStyle>
            <a:p>
              <a:r>
                <a:rPr lang="en-GB" sz="2000">
                  <a:solidFill>
                    <a:srgbClr val="FF0000"/>
                  </a:solidFill>
                  <a:latin typeface="Arial" panose="020B0604020202020204" pitchFamily="34" charset="0"/>
                  <a:cs typeface="Arial" panose="020B0604020202020204" pitchFamily="34" charset="0"/>
                </a:rPr>
                <a:t>reject</a:t>
              </a:r>
            </a:p>
          </p:txBody>
        </p:sp>
      </p:grpSp>
      <p:grpSp>
        <p:nvGrpSpPr>
          <p:cNvPr id="6158" name="Group 51"/>
          <p:cNvGrpSpPr>
            <a:grpSpLocks/>
          </p:cNvGrpSpPr>
          <p:nvPr/>
        </p:nvGrpSpPr>
        <p:grpSpPr bwMode="auto">
          <a:xfrm>
            <a:off x="4210050" y="4724400"/>
            <a:ext cx="1722438" cy="1485900"/>
            <a:chOff x="2652" y="2976"/>
            <a:chExt cx="1085" cy="936"/>
          </a:xfrm>
        </p:grpSpPr>
        <p:grpSp>
          <p:nvGrpSpPr>
            <p:cNvPr id="6190" name="Group 52"/>
            <p:cNvGrpSpPr>
              <a:grpSpLocks/>
            </p:cNvGrpSpPr>
            <p:nvPr/>
          </p:nvGrpSpPr>
          <p:grpSpPr bwMode="auto">
            <a:xfrm>
              <a:off x="3025" y="2976"/>
              <a:ext cx="300" cy="722"/>
              <a:chOff x="3025" y="2976"/>
              <a:chExt cx="300" cy="722"/>
            </a:xfrm>
          </p:grpSpPr>
          <p:sp>
            <p:nvSpPr>
              <p:cNvPr id="6192" name="Line 53"/>
              <p:cNvSpPr>
                <a:spLocks noChangeShapeType="1"/>
              </p:cNvSpPr>
              <p:nvPr/>
            </p:nvSpPr>
            <p:spPr bwMode="auto">
              <a:xfrm>
                <a:off x="3171" y="3214"/>
                <a:ext cx="1" cy="292"/>
              </a:xfrm>
              <a:prstGeom prst="line">
                <a:avLst/>
              </a:prstGeom>
              <a:noFill/>
              <a:ln w="2844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en-GB">
                  <a:cs typeface="Arial" panose="020B0604020202020204" pitchFamily="34" charset="0"/>
                </a:endParaRPr>
              </a:p>
            </p:txBody>
          </p:sp>
          <p:sp>
            <p:nvSpPr>
              <p:cNvPr id="6193" name="Line 54"/>
              <p:cNvSpPr>
                <a:spLocks noChangeShapeType="1"/>
              </p:cNvSpPr>
              <p:nvPr/>
            </p:nvSpPr>
            <p:spPr bwMode="auto">
              <a:xfrm>
                <a:off x="3025" y="3303"/>
                <a:ext cx="301" cy="1"/>
              </a:xfrm>
              <a:prstGeom prst="line">
                <a:avLst/>
              </a:prstGeom>
              <a:noFill/>
              <a:ln w="2844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en-GB">
                  <a:cs typeface="Arial" panose="020B0604020202020204" pitchFamily="34" charset="0"/>
                </a:endParaRPr>
              </a:p>
            </p:txBody>
          </p:sp>
          <p:sp>
            <p:nvSpPr>
              <p:cNvPr id="6194" name="Line 55"/>
              <p:cNvSpPr>
                <a:spLocks noChangeShapeType="1"/>
              </p:cNvSpPr>
              <p:nvPr/>
            </p:nvSpPr>
            <p:spPr bwMode="auto">
              <a:xfrm flipV="1">
                <a:off x="3051" y="3502"/>
                <a:ext cx="118" cy="198"/>
              </a:xfrm>
              <a:prstGeom prst="line">
                <a:avLst/>
              </a:prstGeom>
              <a:noFill/>
              <a:ln w="2844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en-GB">
                  <a:cs typeface="Arial" panose="020B0604020202020204" pitchFamily="34" charset="0"/>
                </a:endParaRPr>
              </a:p>
            </p:txBody>
          </p:sp>
          <p:sp>
            <p:nvSpPr>
              <p:cNvPr id="6195" name="Line 56"/>
              <p:cNvSpPr>
                <a:spLocks noChangeShapeType="1"/>
              </p:cNvSpPr>
              <p:nvPr/>
            </p:nvSpPr>
            <p:spPr bwMode="auto">
              <a:xfrm>
                <a:off x="3179" y="3504"/>
                <a:ext cx="100" cy="183"/>
              </a:xfrm>
              <a:prstGeom prst="line">
                <a:avLst/>
              </a:prstGeom>
              <a:noFill/>
              <a:ln w="2844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en-GB">
                  <a:cs typeface="Arial" panose="020B0604020202020204" pitchFamily="34" charset="0"/>
                </a:endParaRPr>
              </a:p>
            </p:txBody>
          </p:sp>
          <p:sp>
            <p:nvSpPr>
              <p:cNvPr id="6196" name="AutoShape 57"/>
              <p:cNvSpPr>
                <a:spLocks noChangeArrowheads="1"/>
              </p:cNvSpPr>
              <p:nvPr/>
            </p:nvSpPr>
            <p:spPr bwMode="auto">
              <a:xfrm>
                <a:off x="3034" y="2976"/>
                <a:ext cx="256" cy="229"/>
              </a:xfrm>
              <a:prstGeom prst="smileyFace">
                <a:avLst>
                  <a:gd name="adj" fmla="val 4653"/>
                </a:avLst>
              </a:prstGeom>
              <a:solidFill>
                <a:srgbClr val="FFFFFF"/>
              </a:solidFill>
              <a:ln w="28440">
                <a:solidFill>
                  <a:srgbClr val="FF0000"/>
                </a:solidFill>
                <a:miter lim="800000"/>
                <a:headEnd/>
                <a:tailEnd/>
              </a:ln>
            </p:spPr>
            <p:txBody>
              <a:bodyPr wrap="none" anchor="ctr"/>
              <a:lstStyle/>
              <a:p>
                <a:endParaRPr lang="en-US">
                  <a:cs typeface="Arial" panose="020B0604020202020204" pitchFamily="34" charset="0"/>
                </a:endParaRPr>
              </a:p>
            </p:txBody>
          </p:sp>
        </p:grpSp>
        <p:sp>
          <p:nvSpPr>
            <p:cNvPr id="6191" name="Text Box 58"/>
            <p:cNvSpPr txBox="1">
              <a:spLocks noChangeArrowheads="1"/>
            </p:cNvSpPr>
            <p:nvPr/>
          </p:nvSpPr>
          <p:spPr bwMode="auto">
            <a:xfrm>
              <a:off x="2652" y="3662"/>
              <a:ext cx="108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9pPr>
            </a:lstStyle>
            <a:p>
              <a:r>
                <a:rPr lang="en-GB" sz="2000">
                  <a:solidFill>
                    <a:srgbClr val="FF0000"/>
                  </a:solidFill>
                  <a:latin typeface="Arial" panose="020B0604020202020204" pitchFamily="34" charset="0"/>
                  <a:cs typeface="Arial" panose="020B0604020202020204" pitchFamily="34" charset="0"/>
                </a:rPr>
                <a:t>Super curator</a:t>
              </a:r>
            </a:p>
          </p:txBody>
        </p:sp>
      </p:grpSp>
      <p:grpSp>
        <p:nvGrpSpPr>
          <p:cNvPr id="6159" name="Group 59"/>
          <p:cNvGrpSpPr>
            <a:grpSpLocks/>
          </p:cNvGrpSpPr>
          <p:nvPr/>
        </p:nvGrpSpPr>
        <p:grpSpPr bwMode="auto">
          <a:xfrm>
            <a:off x="3417889" y="2538412"/>
            <a:ext cx="2551113" cy="1523999"/>
            <a:chOff x="2153" y="1599"/>
            <a:chExt cx="1607" cy="960"/>
          </a:xfrm>
        </p:grpSpPr>
        <p:sp>
          <p:nvSpPr>
            <p:cNvPr id="6178" name="AutoShape 60"/>
            <p:cNvSpPr>
              <a:spLocks noChangeArrowheads="1"/>
            </p:cNvSpPr>
            <p:nvPr/>
          </p:nvSpPr>
          <p:spPr bwMode="auto">
            <a:xfrm>
              <a:off x="2928" y="1599"/>
              <a:ext cx="832" cy="960"/>
            </a:xfrm>
            <a:prstGeom prst="can">
              <a:avLst>
                <a:gd name="adj" fmla="val 28846"/>
              </a:avLst>
            </a:prstGeom>
            <a:solidFill>
              <a:srgbClr val="3399FF"/>
            </a:solidFill>
            <a:ln w="9360">
              <a:solidFill>
                <a:srgbClr val="000000"/>
              </a:solidFill>
              <a:miter lim="800000"/>
              <a:headEnd/>
              <a:tailEnd/>
            </a:ln>
          </p:spPr>
          <p:txBody>
            <a:bodyPr wrap="none" anchor="ctr"/>
            <a:lstStyle/>
            <a:p>
              <a:endParaRPr lang="en-US">
                <a:cs typeface="Arial" panose="020B0604020202020204" pitchFamily="34" charset="0"/>
              </a:endParaRPr>
            </a:p>
          </p:txBody>
        </p:sp>
        <p:sp>
          <p:nvSpPr>
            <p:cNvPr id="6179" name="Line 61"/>
            <p:cNvSpPr>
              <a:spLocks noChangeShapeType="1"/>
            </p:cNvSpPr>
            <p:nvPr/>
          </p:nvSpPr>
          <p:spPr bwMode="auto">
            <a:xfrm>
              <a:off x="2201" y="2084"/>
              <a:ext cx="640" cy="1"/>
            </a:xfrm>
            <a:prstGeom prst="line">
              <a:avLst/>
            </a:prstGeom>
            <a:noFill/>
            <a:ln w="2844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GB">
                <a:cs typeface="Arial" panose="020B0604020202020204" pitchFamily="34" charset="0"/>
              </a:endParaRPr>
            </a:p>
          </p:txBody>
        </p:sp>
        <p:sp>
          <p:nvSpPr>
            <p:cNvPr id="6180" name="Text Box 62"/>
            <p:cNvSpPr txBox="1">
              <a:spLocks noChangeArrowheads="1"/>
            </p:cNvSpPr>
            <p:nvPr/>
          </p:nvSpPr>
          <p:spPr bwMode="auto">
            <a:xfrm>
              <a:off x="2153" y="1861"/>
              <a:ext cx="73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9pPr>
            </a:lstStyle>
            <a:p>
              <a:r>
                <a:rPr lang="en-GB" sz="2000">
                  <a:solidFill>
                    <a:srgbClr val="FF0000"/>
                  </a:solidFill>
                  <a:latin typeface="Arial" panose="020B0604020202020204" pitchFamily="34" charset="0"/>
                  <a:cs typeface="Arial" panose="020B0604020202020204" pitchFamily="34" charset="0"/>
                </a:rPr>
                <a:t>annotate</a:t>
              </a:r>
            </a:p>
          </p:txBody>
        </p:sp>
        <p:grpSp>
          <p:nvGrpSpPr>
            <p:cNvPr id="6181" name="Group 63"/>
            <p:cNvGrpSpPr>
              <a:grpSpLocks/>
            </p:cNvGrpSpPr>
            <p:nvPr/>
          </p:nvGrpSpPr>
          <p:grpSpPr bwMode="auto">
            <a:xfrm>
              <a:off x="3061" y="1772"/>
              <a:ext cx="560" cy="756"/>
              <a:chOff x="3061" y="1772"/>
              <a:chExt cx="560" cy="756"/>
            </a:xfrm>
          </p:grpSpPr>
          <p:sp>
            <p:nvSpPr>
              <p:cNvPr id="6182" name="Rectangle 64"/>
              <p:cNvSpPr>
                <a:spLocks noChangeArrowheads="1"/>
              </p:cNvSpPr>
              <p:nvPr/>
            </p:nvSpPr>
            <p:spPr bwMode="auto">
              <a:xfrm>
                <a:off x="3118" y="1946"/>
                <a:ext cx="503" cy="549"/>
              </a:xfrm>
              <a:prstGeom prst="rect">
                <a:avLst/>
              </a:prstGeom>
              <a:solidFill>
                <a:srgbClr val="003063"/>
              </a:solidFill>
              <a:ln w="9360">
                <a:solidFill>
                  <a:srgbClr val="000000"/>
                </a:solidFill>
                <a:miter lim="800000"/>
                <a:headEnd/>
                <a:tailEnd/>
              </a:ln>
            </p:spPr>
            <p:txBody>
              <a:bodyPr wrap="none" anchor="ctr"/>
              <a:lstStyle/>
              <a:p>
                <a:endParaRPr lang="en-US">
                  <a:cs typeface="Arial" panose="020B0604020202020204" pitchFamily="34" charset="0"/>
                </a:endParaRPr>
              </a:p>
            </p:txBody>
          </p:sp>
          <p:sp>
            <p:nvSpPr>
              <p:cNvPr id="6183" name="Oval 65"/>
              <p:cNvSpPr>
                <a:spLocks noChangeArrowheads="1"/>
              </p:cNvSpPr>
              <p:nvPr/>
            </p:nvSpPr>
            <p:spPr bwMode="auto">
              <a:xfrm>
                <a:off x="3225" y="2298"/>
                <a:ext cx="128" cy="119"/>
              </a:xfrm>
              <a:prstGeom prst="ellipse">
                <a:avLst/>
              </a:prstGeom>
              <a:solidFill>
                <a:srgbClr val="FF0000"/>
              </a:solidFill>
              <a:ln w="28440">
                <a:solidFill>
                  <a:srgbClr val="FF0000"/>
                </a:solidFill>
                <a:miter lim="800000"/>
                <a:headEnd/>
                <a:tailEnd/>
              </a:ln>
            </p:spPr>
            <p:txBody>
              <a:bodyPr wrap="none" anchor="ctr"/>
              <a:lstStyle/>
              <a:p>
                <a:endParaRPr lang="en-US">
                  <a:cs typeface="Arial" panose="020B0604020202020204" pitchFamily="34" charset="0"/>
                </a:endParaRPr>
              </a:p>
            </p:txBody>
          </p:sp>
          <p:sp>
            <p:nvSpPr>
              <p:cNvPr id="6184" name="Oval 66"/>
              <p:cNvSpPr>
                <a:spLocks noChangeArrowheads="1"/>
              </p:cNvSpPr>
              <p:nvPr/>
            </p:nvSpPr>
            <p:spPr bwMode="auto">
              <a:xfrm>
                <a:off x="3389" y="2026"/>
                <a:ext cx="128" cy="119"/>
              </a:xfrm>
              <a:prstGeom prst="ellipse">
                <a:avLst/>
              </a:prstGeom>
              <a:solidFill>
                <a:srgbClr val="FF0000"/>
              </a:solidFill>
              <a:ln w="28440">
                <a:solidFill>
                  <a:srgbClr val="FF0000"/>
                </a:solidFill>
                <a:miter lim="800000"/>
                <a:headEnd/>
                <a:tailEnd/>
              </a:ln>
            </p:spPr>
            <p:txBody>
              <a:bodyPr wrap="none" anchor="ctr"/>
              <a:lstStyle/>
              <a:p>
                <a:endParaRPr lang="en-US">
                  <a:cs typeface="Arial" panose="020B0604020202020204" pitchFamily="34" charset="0"/>
                </a:endParaRPr>
              </a:p>
            </p:txBody>
          </p:sp>
          <p:sp>
            <p:nvSpPr>
              <p:cNvPr id="6185" name="Line 67"/>
              <p:cNvSpPr>
                <a:spLocks noChangeShapeType="1"/>
              </p:cNvSpPr>
              <p:nvPr/>
            </p:nvSpPr>
            <p:spPr bwMode="auto">
              <a:xfrm flipH="1">
                <a:off x="3328" y="2133"/>
                <a:ext cx="88" cy="156"/>
              </a:xfrm>
              <a:prstGeom prst="line">
                <a:avLst/>
              </a:prstGeom>
              <a:noFill/>
              <a:ln w="28440">
                <a:solidFill>
                  <a:srgbClr val="FFFF00"/>
                </a:solidFill>
                <a:miter lim="800000"/>
                <a:headEnd/>
                <a:tailEnd/>
              </a:ln>
              <a:extLst>
                <a:ext uri="{909E8E84-426E-40dd-AFC4-6F175D3DCCD1}">
                  <a14:hiddenFill xmlns:a14="http://schemas.microsoft.com/office/drawing/2010/main">
                    <a:noFill/>
                  </a14:hiddenFill>
                </a:ext>
              </a:extLst>
            </p:spPr>
            <p:txBody>
              <a:bodyPr/>
              <a:lstStyle/>
              <a:p>
                <a:endParaRPr lang="en-GB">
                  <a:cs typeface="Arial" panose="020B0604020202020204" pitchFamily="34" charset="0"/>
                </a:endParaRPr>
              </a:p>
            </p:txBody>
          </p:sp>
          <p:sp>
            <p:nvSpPr>
              <p:cNvPr id="6186" name="Text Box 68"/>
              <p:cNvSpPr txBox="1">
                <a:spLocks noChangeArrowheads="1"/>
              </p:cNvSpPr>
              <p:nvPr/>
            </p:nvSpPr>
            <p:spPr bwMode="auto">
              <a:xfrm>
                <a:off x="3318" y="2313"/>
                <a:ext cx="26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9pPr>
              </a:lstStyle>
              <a:p>
                <a:r>
                  <a:rPr lang="en-GB" sz="1600" b="1">
                    <a:solidFill>
                      <a:srgbClr val="FF0000"/>
                    </a:solidFill>
                    <a:latin typeface="Arial" panose="020B0604020202020204" pitchFamily="34" charset="0"/>
                    <a:cs typeface="Arial" panose="020B0604020202020204" pitchFamily="34" charset="0"/>
                  </a:rPr>
                  <a:t>p1</a:t>
                </a:r>
              </a:p>
            </p:txBody>
          </p:sp>
          <p:sp>
            <p:nvSpPr>
              <p:cNvPr id="6187" name="Text Box 69"/>
              <p:cNvSpPr txBox="1">
                <a:spLocks noChangeArrowheads="1"/>
              </p:cNvSpPr>
              <p:nvPr/>
            </p:nvSpPr>
            <p:spPr bwMode="auto">
              <a:xfrm>
                <a:off x="3139" y="1981"/>
                <a:ext cx="26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9pPr>
              </a:lstStyle>
              <a:p>
                <a:r>
                  <a:rPr lang="en-GB" sz="1600" b="1">
                    <a:solidFill>
                      <a:srgbClr val="FF0000"/>
                    </a:solidFill>
                    <a:latin typeface="Arial" panose="020B0604020202020204" pitchFamily="34" charset="0"/>
                    <a:cs typeface="Arial" panose="020B0604020202020204" pitchFamily="34" charset="0"/>
                  </a:rPr>
                  <a:t>p2</a:t>
                </a:r>
              </a:p>
            </p:txBody>
          </p:sp>
          <p:sp>
            <p:nvSpPr>
              <p:cNvPr id="6188" name="Text Box 70"/>
              <p:cNvSpPr txBox="1">
                <a:spLocks noChangeArrowheads="1"/>
              </p:cNvSpPr>
              <p:nvPr/>
            </p:nvSpPr>
            <p:spPr bwMode="auto">
              <a:xfrm>
                <a:off x="3373" y="2125"/>
                <a:ext cx="151"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9pPr>
              </a:lstStyle>
              <a:p>
                <a:r>
                  <a:rPr lang="en-GB" sz="1600" b="1">
                    <a:solidFill>
                      <a:srgbClr val="FFFF00"/>
                    </a:solidFill>
                    <a:latin typeface="Arial" panose="020B0604020202020204" pitchFamily="34" charset="0"/>
                    <a:cs typeface="Arial" panose="020B0604020202020204" pitchFamily="34" charset="0"/>
                  </a:rPr>
                  <a:t>I</a:t>
                </a:r>
              </a:p>
            </p:txBody>
          </p:sp>
          <p:sp>
            <p:nvSpPr>
              <p:cNvPr id="6189" name="Text Box 71"/>
              <p:cNvSpPr txBox="1">
                <a:spLocks noChangeArrowheads="1"/>
              </p:cNvSpPr>
              <p:nvPr/>
            </p:nvSpPr>
            <p:spPr bwMode="auto">
              <a:xfrm>
                <a:off x="3061" y="1772"/>
                <a:ext cx="33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9pPr>
              </a:lstStyle>
              <a:p>
                <a:r>
                  <a:rPr lang="en-GB" sz="1600" b="1">
                    <a:solidFill>
                      <a:srgbClr val="003063"/>
                    </a:solidFill>
                    <a:latin typeface="Arial" panose="020B0604020202020204" pitchFamily="34" charset="0"/>
                    <a:cs typeface="Arial" panose="020B0604020202020204" pitchFamily="34" charset="0"/>
                  </a:rPr>
                  <a:t>exp</a:t>
                </a:r>
              </a:p>
            </p:txBody>
          </p:sp>
        </p:grpSp>
      </p:grpSp>
      <p:grpSp>
        <p:nvGrpSpPr>
          <p:cNvPr id="6160" name="Group 72"/>
          <p:cNvGrpSpPr>
            <a:grpSpLocks/>
          </p:cNvGrpSpPr>
          <p:nvPr/>
        </p:nvGrpSpPr>
        <p:grpSpPr bwMode="auto">
          <a:xfrm>
            <a:off x="6053138" y="3744913"/>
            <a:ext cx="2762250" cy="2287587"/>
            <a:chOff x="3813" y="2359"/>
            <a:chExt cx="1740" cy="1441"/>
          </a:xfrm>
        </p:grpSpPr>
        <p:sp>
          <p:nvSpPr>
            <p:cNvPr id="6170" name="Rectangle 73"/>
            <p:cNvSpPr>
              <a:spLocks noChangeArrowheads="1"/>
            </p:cNvSpPr>
            <p:nvPr/>
          </p:nvSpPr>
          <p:spPr bwMode="auto">
            <a:xfrm>
              <a:off x="4371" y="2512"/>
              <a:ext cx="1134" cy="466"/>
            </a:xfrm>
            <a:prstGeom prst="rect">
              <a:avLst/>
            </a:prstGeom>
            <a:solidFill>
              <a:srgbClr val="CCFFCC"/>
            </a:solidFill>
            <a:ln w="9360">
              <a:solidFill>
                <a:srgbClr val="3333CC"/>
              </a:solidFill>
              <a:miter lim="800000"/>
              <a:headEnd/>
              <a:tailEnd/>
            </a:ln>
          </p:spPr>
          <p:txBody>
            <a:bodyPr wrap="none" lIns="90000" tIns="46800" rIns="90000" bIns="46800" anchor="ct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66CC"/>
                  </a:solidFill>
                  <a:cs typeface="Arial" panose="020B0604020202020204" pitchFamily="34" charset="0"/>
                </a:rPr>
                <a:t>IMEx</a:t>
              </a:r>
            </a:p>
          </p:txBody>
        </p:sp>
        <p:sp>
          <p:nvSpPr>
            <p:cNvPr id="6171" name="AutoShape 74"/>
            <p:cNvSpPr>
              <a:spLocks noChangeArrowheads="1"/>
            </p:cNvSpPr>
            <p:nvPr/>
          </p:nvSpPr>
          <p:spPr bwMode="auto">
            <a:xfrm>
              <a:off x="4242" y="3225"/>
              <a:ext cx="411" cy="576"/>
            </a:xfrm>
            <a:prstGeom prst="can">
              <a:avLst>
                <a:gd name="adj" fmla="val 35036"/>
              </a:avLst>
            </a:prstGeom>
            <a:solidFill>
              <a:srgbClr val="CCFFCC"/>
            </a:solidFill>
            <a:ln w="9360">
              <a:solidFill>
                <a:srgbClr val="003063"/>
              </a:solidFill>
              <a:miter lim="800000"/>
              <a:headEnd/>
              <a:tailEnd/>
            </a:ln>
          </p:spPr>
          <p:txBody>
            <a:bodyPr wrap="none" lIns="90000" tIns="46800" rIns="90000" bIns="46800" anchor="ct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b="1">
                  <a:solidFill>
                    <a:srgbClr val="0066CC"/>
                  </a:solidFill>
                  <a:cs typeface="Arial" panose="020B0604020202020204" pitchFamily="34" charset="0"/>
                </a:rPr>
                <a:t>MatrixDB</a:t>
              </a:r>
            </a:p>
          </p:txBody>
        </p:sp>
        <p:sp>
          <p:nvSpPr>
            <p:cNvPr id="6172" name="AutoShape 75"/>
            <p:cNvSpPr>
              <a:spLocks noChangeArrowheads="1"/>
            </p:cNvSpPr>
            <p:nvPr/>
          </p:nvSpPr>
          <p:spPr bwMode="auto">
            <a:xfrm>
              <a:off x="4689" y="3214"/>
              <a:ext cx="411" cy="576"/>
            </a:xfrm>
            <a:prstGeom prst="can">
              <a:avLst>
                <a:gd name="adj" fmla="val 35036"/>
              </a:avLst>
            </a:prstGeom>
            <a:solidFill>
              <a:srgbClr val="CCFFCC"/>
            </a:solidFill>
            <a:ln w="9360">
              <a:solidFill>
                <a:srgbClr val="003063"/>
              </a:solidFill>
              <a:miter lim="800000"/>
              <a:headEnd/>
              <a:tailEnd/>
            </a:ln>
          </p:spPr>
          <p:txBody>
            <a:bodyPr wrap="none" lIns="90000" tIns="46800" rIns="90000" bIns="46800" anchor="ct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b="1">
                  <a:solidFill>
                    <a:srgbClr val="0066CC"/>
                  </a:solidFill>
                  <a:cs typeface="Arial" panose="020B0604020202020204" pitchFamily="34" charset="0"/>
                </a:rPr>
                <a:t>Mint</a:t>
              </a:r>
            </a:p>
          </p:txBody>
        </p:sp>
        <p:sp>
          <p:nvSpPr>
            <p:cNvPr id="6173" name="AutoShape 76"/>
            <p:cNvSpPr>
              <a:spLocks noChangeArrowheads="1"/>
            </p:cNvSpPr>
            <p:nvPr/>
          </p:nvSpPr>
          <p:spPr bwMode="auto">
            <a:xfrm>
              <a:off x="5143" y="3217"/>
              <a:ext cx="411" cy="576"/>
            </a:xfrm>
            <a:prstGeom prst="can">
              <a:avLst>
                <a:gd name="adj" fmla="val 35036"/>
              </a:avLst>
            </a:prstGeom>
            <a:solidFill>
              <a:srgbClr val="CCFFCC"/>
            </a:solidFill>
            <a:ln w="9360">
              <a:solidFill>
                <a:srgbClr val="003063"/>
              </a:solidFill>
              <a:miter lim="800000"/>
              <a:headEnd/>
              <a:tailEnd/>
            </a:ln>
          </p:spPr>
          <p:txBody>
            <a:bodyPr wrap="none" lIns="90000" tIns="46800" rIns="90000" bIns="46800" anchor="ct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b="1">
                  <a:solidFill>
                    <a:srgbClr val="0066CC"/>
                  </a:solidFill>
                  <a:cs typeface="Arial" panose="020B0604020202020204" pitchFamily="34" charset="0"/>
                </a:rPr>
                <a:t>DIP</a:t>
              </a:r>
            </a:p>
          </p:txBody>
        </p:sp>
        <p:sp>
          <p:nvSpPr>
            <p:cNvPr id="6174" name="Line 77"/>
            <p:cNvSpPr>
              <a:spLocks noChangeShapeType="1"/>
            </p:cNvSpPr>
            <p:nvPr/>
          </p:nvSpPr>
          <p:spPr bwMode="auto">
            <a:xfrm flipH="1">
              <a:off x="4491" y="2978"/>
              <a:ext cx="253" cy="220"/>
            </a:xfrm>
            <a:prstGeom prst="line">
              <a:avLst/>
            </a:prstGeom>
            <a:noFill/>
            <a:ln w="28440">
              <a:solidFill>
                <a:srgbClr val="008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GB">
                <a:cs typeface="Arial" panose="020B0604020202020204" pitchFamily="34" charset="0"/>
              </a:endParaRPr>
            </a:p>
          </p:txBody>
        </p:sp>
        <p:sp>
          <p:nvSpPr>
            <p:cNvPr id="6175" name="Line 78"/>
            <p:cNvSpPr>
              <a:spLocks noChangeShapeType="1"/>
            </p:cNvSpPr>
            <p:nvPr/>
          </p:nvSpPr>
          <p:spPr bwMode="auto">
            <a:xfrm flipH="1">
              <a:off x="4882" y="2988"/>
              <a:ext cx="34" cy="220"/>
            </a:xfrm>
            <a:prstGeom prst="line">
              <a:avLst/>
            </a:prstGeom>
            <a:noFill/>
            <a:ln w="28440">
              <a:solidFill>
                <a:srgbClr val="008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GB">
                <a:cs typeface="Arial" panose="020B0604020202020204" pitchFamily="34" charset="0"/>
              </a:endParaRPr>
            </a:p>
          </p:txBody>
        </p:sp>
        <p:sp>
          <p:nvSpPr>
            <p:cNvPr id="6176" name="Line 79"/>
            <p:cNvSpPr>
              <a:spLocks noChangeShapeType="1"/>
            </p:cNvSpPr>
            <p:nvPr/>
          </p:nvSpPr>
          <p:spPr bwMode="auto">
            <a:xfrm>
              <a:off x="5079" y="2962"/>
              <a:ext cx="256" cy="246"/>
            </a:xfrm>
            <a:prstGeom prst="line">
              <a:avLst/>
            </a:prstGeom>
            <a:noFill/>
            <a:ln w="28440">
              <a:solidFill>
                <a:srgbClr val="008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GB">
                <a:cs typeface="Arial" panose="020B0604020202020204" pitchFamily="34" charset="0"/>
              </a:endParaRPr>
            </a:p>
          </p:txBody>
        </p:sp>
        <p:sp>
          <p:nvSpPr>
            <p:cNvPr id="6177" name="Line 80"/>
            <p:cNvSpPr>
              <a:spLocks noChangeShapeType="1"/>
            </p:cNvSpPr>
            <p:nvPr/>
          </p:nvSpPr>
          <p:spPr bwMode="auto">
            <a:xfrm>
              <a:off x="3813" y="2359"/>
              <a:ext cx="549" cy="394"/>
            </a:xfrm>
            <a:prstGeom prst="line">
              <a:avLst/>
            </a:prstGeom>
            <a:noFill/>
            <a:ln w="28440">
              <a:solidFill>
                <a:srgbClr val="008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GB">
                <a:cs typeface="Arial" panose="020B0604020202020204" pitchFamily="34" charset="0"/>
              </a:endParaRPr>
            </a:p>
          </p:txBody>
        </p:sp>
      </p:grpSp>
      <p:grpSp>
        <p:nvGrpSpPr>
          <p:cNvPr id="6161" name="Group 81"/>
          <p:cNvGrpSpPr>
            <a:grpSpLocks/>
          </p:cNvGrpSpPr>
          <p:nvPr/>
        </p:nvGrpSpPr>
        <p:grpSpPr bwMode="auto">
          <a:xfrm>
            <a:off x="6010275" y="2049463"/>
            <a:ext cx="2740025" cy="1682750"/>
            <a:chOff x="3786" y="1291"/>
            <a:chExt cx="1726" cy="1060"/>
          </a:xfrm>
        </p:grpSpPr>
        <p:sp>
          <p:nvSpPr>
            <p:cNvPr id="6165" name="Rectangle 82"/>
            <p:cNvSpPr>
              <a:spLocks noChangeArrowheads="1"/>
            </p:cNvSpPr>
            <p:nvPr/>
          </p:nvSpPr>
          <p:spPr bwMode="auto">
            <a:xfrm>
              <a:off x="4379" y="1291"/>
              <a:ext cx="1134" cy="466"/>
            </a:xfrm>
            <a:prstGeom prst="rect">
              <a:avLst/>
            </a:prstGeom>
            <a:solidFill>
              <a:srgbClr val="CCFFCC"/>
            </a:solidFill>
            <a:ln w="9360">
              <a:solidFill>
                <a:srgbClr val="3333CC"/>
              </a:solidFill>
              <a:miter lim="800000"/>
              <a:headEnd/>
              <a:tailEnd/>
            </a:ln>
          </p:spPr>
          <p:txBody>
            <a:bodyPr wrap="none" lIns="90000" tIns="46800" rIns="90000" bIns="46800" anchor="ct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66CC"/>
                  </a:solidFill>
                  <a:cs typeface="Arial" panose="020B0604020202020204" pitchFamily="34" charset="0"/>
                </a:rPr>
                <a:t>Public web site</a:t>
              </a:r>
            </a:p>
          </p:txBody>
        </p:sp>
        <p:sp>
          <p:nvSpPr>
            <p:cNvPr id="6166" name="Rectangle 83"/>
            <p:cNvSpPr>
              <a:spLocks noChangeArrowheads="1"/>
            </p:cNvSpPr>
            <p:nvPr/>
          </p:nvSpPr>
          <p:spPr bwMode="auto">
            <a:xfrm>
              <a:off x="4371" y="1886"/>
              <a:ext cx="1134" cy="466"/>
            </a:xfrm>
            <a:prstGeom prst="rect">
              <a:avLst/>
            </a:prstGeom>
            <a:solidFill>
              <a:srgbClr val="CCFFCC"/>
            </a:solidFill>
            <a:ln w="9360">
              <a:solidFill>
                <a:srgbClr val="3333CC"/>
              </a:solidFill>
              <a:miter lim="800000"/>
              <a:headEnd/>
              <a:tailEnd/>
            </a:ln>
          </p:spPr>
          <p:txBody>
            <a:bodyPr wrap="none" lIns="90000" tIns="46800" rIns="90000" bIns="46800" anchor="ct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a:solidFill>
                    <a:srgbClr val="0066CC"/>
                  </a:solidFill>
                  <a:cs typeface="Arial" panose="020B0604020202020204" pitchFamily="34" charset="0"/>
                </a:rPr>
                <a:t>FTP site</a:t>
              </a:r>
            </a:p>
          </p:txBody>
        </p:sp>
        <p:sp>
          <p:nvSpPr>
            <p:cNvPr id="6167" name="Line 84"/>
            <p:cNvSpPr>
              <a:spLocks noChangeShapeType="1"/>
            </p:cNvSpPr>
            <p:nvPr/>
          </p:nvSpPr>
          <p:spPr bwMode="auto">
            <a:xfrm flipV="1">
              <a:off x="3794" y="1544"/>
              <a:ext cx="531" cy="335"/>
            </a:xfrm>
            <a:prstGeom prst="line">
              <a:avLst/>
            </a:prstGeom>
            <a:noFill/>
            <a:ln w="28440">
              <a:solidFill>
                <a:srgbClr val="008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GB">
                <a:cs typeface="Arial" panose="020B0604020202020204" pitchFamily="34" charset="0"/>
              </a:endParaRPr>
            </a:p>
          </p:txBody>
        </p:sp>
        <p:sp>
          <p:nvSpPr>
            <p:cNvPr id="6168" name="Line 85"/>
            <p:cNvSpPr>
              <a:spLocks noChangeShapeType="1"/>
            </p:cNvSpPr>
            <p:nvPr/>
          </p:nvSpPr>
          <p:spPr bwMode="auto">
            <a:xfrm>
              <a:off x="3804" y="2102"/>
              <a:ext cx="549" cy="1"/>
            </a:xfrm>
            <a:prstGeom prst="line">
              <a:avLst/>
            </a:prstGeom>
            <a:noFill/>
            <a:ln w="28440">
              <a:solidFill>
                <a:srgbClr val="008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GB">
                <a:cs typeface="Arial" panose="020B0604020202020204" pitchFamily="34" charset="0"/>
              </a:endParaRPr>
            </a:p>
          </p:txBody>
        </p:sp>
        <p:sp>
          <p:nvSpPr>
            <p:cNvPr id="6169" name="Text Box 86"/>
            <p:cNvSpPr txBox="1">
              <a:spLocks noChangeArrowheads="1"/>
            </p:cNvSpPr>
            <p:nvPr/>
          </p:nvSpPr>
          <p:spPr bwMode="auto">
            <a:xfrm>
              <a:off x="3786" y="1873"/>
              <a:ext cx="58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9pPr>
            </a:lstStyle>
            <a:p>
              <a:r>
                <a:rPr lang="en-GB" sz="2000">
                  <a:solidFill>
                    <a:srgbClr val="0066CC"/>
                  </a:solidFill>
                  <a:latin typeface="Arial" panose="020B0604020202020204" pitchFamily="34" charset="0"/>
                  <a:cs typeface="Arial" panose="020B0604020202020204" pitchFamily="34" charset="0"/>
                </a:rPr>
                <a:t>accept</a:t>
              </a:r>
            </a:p>
          </p:txBody>
        </p:sp>
      </p:grpSp>
      <p:grpSp>
        <p:nvGrpSpPr>
          <p:cNvPr id="6162" name="Group 87"/>
          <p:cNvGrpSpPr>
            <a:grpSpLocks/>
          </p:cNvGrpSpPr>
          <p:nvPr/>
        </p:nvGrpSpPr>
        <p:grpSpPr bwMode="auto">
          <a:xfrm>
            <a:off x="5326058" y="4143373"/>
            <a:ext cx="488949" cy="895349"/>
            <a:chOff x="3355" y="2610"/>
            <a:chExt cx="308" cy="564"/>
          </a:xfrm>
        </p:grpSpPr>
        <p:sp>
          <p:nvSpPr>
            <p:cNvPr id="6163" name="Line 88"/>
            <p:cNvSpPr>
              <a:spLocks noChangeShapeType="1"/>
            </p:cNvSpPr>
            <p:nvPr/>
          </p:nvSpPr>
          <p:spPr bwMode="auto">
            <a:xfrm flipV="1">
              <a:off x="3438" y="2610"/>
              <a:ext cx="1" cy="564"/>
            </a:xfrm>
            <a:prstGeom prst="line">
              <a:avLst/>
            </a:prstGeom>
            <a:noFill/>
            <a:ln w="2844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GB">
                <a:cs typeface="Arial" panose="020B0604020202020204" pitchFamily="34" charset="0"/>
              </a:endParaRPr>
            </a:p>
          </p:txBody>
        </p:sp>
        <p:sp>
          <p:nvSpPr>
            <p:cNvPr id="6164" name="Text Box 89"/>
            <p:cNvSpPr txBox="1">
              <a:spLocks noChangeArrowheads="1"/>
            </p:cNvSpPr>
            <p:nvPr/>
          </p:nvSpPr>
          <p:spPr bwMode="auto">
            <a:xfrm>
              <a:off x="3355" y="2647"/>
              <a:ext cx="308"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eaVert"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chemeClr val="tx1"/>
                  </a:solidFill>
                  <a:latin typeface="Arial" charset="0"/>
                  <a:ea typeface="Geneva" charset="-128"/>
                </a:defRPr>
              </a:lvl9pPr>
            </a:lstStyle>
            <a:p>
              <a:r>
                <a:rPr lang="en-GB" sz="2000">
                  <a:solidFill>
                    <a:srgbClr val="FF0000"/>
                  </a:solidFill>
                  <a:latin typeface="Arial" panose="020B0604020202020204" pitchFamily="34" charset="0"/>
                  <a:cs typeface="Arial" panose="020B0604020202020204" pitchFamily="34" charset="0"/>
                </a:rPr>
                <a:t>check</a:t>
              </a:r>
            </a:p>
          </p:txBody>
        </p:sp>
      </p:grp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3383" y="5139530"/>
            <a:ext cx="605766" cy="600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a:spLocks noChangeArrowheads="1"/>
          </p:cNvSpPr>
          <p:nvPr/>
        </p:nvSpPr>
        <p:spPr bwMode="auto">
          <a:xfrm>
            <a:off x="381001" y="2981435"/>
            <a:ext cx="6416458" cy="914400"/>
          </a:xfrm>
          <a:prstGeom prst="rect">
            <a:avLst/>
          </a:prstGeom>
          <a:solidFill>
            <a:srgbClr val="C0C0C0">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5" name="Rectangle 10"/>
          <p:cNvSpPr>
            <a:spLocks noChangeArrowheads="1"/>
          </p:cNvSpPr>
          <p:nvPr/>
        </p:nvSpPr>
        <p:spPr bwMode="auto">
          <a:xfrm>
            <a:off x="420369" y="5202620"/>
            <a:ext cx="8294688" cy="914400"/>
          </a:xfrm>
          <a:prstGeom prst="rect">
            <a:avLst/>
          </a:prstGeom>
          <a:solidFill>
            <a:srgbClr val="C0C0C0">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nvGrpSpPr>
          <p:cNvPr id="6" name="Group 16"/>
          <p:cNvGrpSpPr>
            <a:grpSpLocks/>
          </p:cNvGrpSpPr>
          <p:nvPr/>
        </p:nvGrpSpPr>
        <p:grpSpPr bwMode="auto">
          <a:xfrm>
            <a:off x="4035423" y="3057635"/>
            <a:ext cx="904875" cy="762000"/>
            <a:chOff x="4464" y="1056"/>
            <a:chExt cx="454" cy="624"/>
          </a:xfrm>
        </p:grpSpPr>
        <p:sp>
          <p:nvSpPr>
            <p:cNvPr id="7" name="AutoShape 17"/>
            <p:cNvSpPr>
              <a:spLocks noChangeArrowheads="1"/>
            </p:cNvSpPr>
            <p:nvPr/>
          </p:nvSpPr>
          <p:spPr bwMode="auto">
            <a:xfrm>
              <a:off x="4464" y="1453"/>
              <a:ext cx="454" cy="227"/>
            </a:xfrm>
            <a:prstGeom prst="can">
              <a:avLst>
                <a:gd name="adj" fmla="val 25000"/>
              </a:avLst>
            </a:prstGeom>
            <a:solidFill>
              <a:srgbClr val="5859A8"/>
            </a:solidFill>
            <a:ln w="9525">
              <a:solidFill>
                <a:srgbClr val="3A3C6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8" name="AutoShape 18"/>
            <p:cNvSpPr>
              <a:spLocks noChangeArrowheads="1"/>
            </p:cNvSpPr>
            <p:nvPr/>
          </p:nvSpPr>
          <p:spPr bwMode="auto">
            <a:xfrm>
              <a:off x="4464" y="1255"/>
              <a:ext cx="454" cy="226"/>
            </a:xfrm>
            <a:prstGeom prst="can">
              <a:avLst>
                <a:gd name="adj" fmla="val 25000"/>
              </a:avLst>
            </a:prstGeom>
            <a:solidFill>
              <a:srgbClr val="5859A8"/>
            </a:solidFill>
            <a:ln w="9525">
              <a:solidFill>
                <a:srgbClr val="3A3C6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hangingPunct="0">
                <a:lnSpc>
                  <a:spcPct val="104000"/>
                </a:lnSpc>
                <a:buClr>
                  <a:srgbClr val="000000"/>
                </a:buClr>
                <a:buSzPct val="45000"/>
                <a:buFont typeface="Wingdings" charset="0"/>
                <a:buNone/>
                <a:defRPr/>
              </a:pPr>
              <a:endParaRPr lang="en-US" sz="1800">
                <a:solidFill>
                  <a:schemeClr val="bg1"/>
                </a:solidFill>
                <a:ea typeface="ヒラギノ角ゴ Pro W3" charset="0"/>
                <a:cs typeface="ヒラギノ角ゴ Pro W3" charset="0"/>
              </a:endParaRPr>
            </a:p>
          </p:txBody>
        </p:sp>
        <p:sp>
          <p:nvSpPr>
            <p:cNvPr id="9" name="AutoShape 19"/>
            <p:cNvSpPr>
              <a:spLocks noChangeArrowheads="1"/>
            </p:cNvSpPr>
            <p:nvPr/>
          </p:nvSpPr>
          <p:spPr bwMode="auto">
            <a:xfrm>
              <a:off x="4464" y="1056"/>
              <a:ext cx="454" cy="228"/>
            </a:xfrm>
            <a:prstGeom prst="can">
              <a:avLst>
                <a:gd name="adj" fmla="val 25000"/>
              </a:avLst>
            </a:prstGeom>
            <a:solidFill>
              <a:srgbClr val="5859A8"/>
            </a:solidFill>
            <a:ln w="9525">
              <a:solidFill>
                <a:srgbClr val="3A3C6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sp>
        <p:nvSpPr>
          <p:cNvPr id="10" name="Oval 58"/>
          <p:cNvSpPr>
            <a:spLocks noChangeArrowheads="1"/>
          </p:cNvSpPr>
          <p:nvPr/>
        </p:nvSpPr>
        <p:spPr bwMode="auto">
          <a:xfrm>
            <a:off x="4165598" y="3229085"/>
            <a:ext cx="579438" cy="457200"/>
          </a:xfrm>
          <a:prstGeom prst="ellipse">
            <a:avLst/>
          </a:prstGeom>
          <a:solidFill>
            <a:schemeClr val="bg1"/>
          </a:solidFill>
          <a:ln w="9525" cap="rnd">
            <a:solidFill>
              <a:schemeClr val="tx1"/>
            </a:solidFill>
            <a:prstDash val="sysDot"/>
            <a:round/>
            <a:headEnd/>
            <a:tailEnd/>
          </a:ln>
        </p:spPr>
        <p:txBody>
          <a:bodyPr wrap="none" anchor="ctr"/>
          <a:lstStyle/>
          <a:p>
            <a:endParaRPr lang="en-US"/>
          </a:p>
        </p:txBody>
      </p:sp>
      <p:sp>
        <p:nvSpPr>
          <p:cNvPr id="11" name="Text Box 103"/>
          <p:cNvSpPr txBox="1">
            <a:spLocks noChangeArrowheads="1"/>
          </p:cNvSpPr>
          <p:nvPr/>
        </p:nvSpPr>
        <p:spPr bwMode="auto">
          <a:xfrm>
            <a:off x="457200" y="3290998"/>
            <a:ext cx="2311808" cy="276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742950" indent="-285750" eaLnBrk="0" hangingPunct="0">
              <a:defRPr sz="1200">
                <a:solidFill>
                  <a:schemeClr val="tx1"/>
                </a:solidFill>
                <a:latin typeface="Arial" charset="0"/>
                <a:ea typeface="ＭＳ Ｐゴシック" charset="0"/>
              </a:defRPr>
            </a:lvl2pPr>
            <a:lvl3pPr marL="1143000" indent="-228600" eaLnBrk="0" hangingPunct="0">
              <a:defRPr sz="1200">
                <a:solidFill>
                  <a:schemeClr val="tx1"/>
                </a:solidFill>
                <a:latin typeface="Arial" charset="0"/>
                <a:ea typeface="ＭＳ Ｐゴシック" charset="0"/>
              </a:defRPr>
            </a:lvl3pPr>
            <a:lvl4pPr marL="1600200" indent="-228600" eaLnBrk="0" hangingPunct="0">
              <a:defRPr sz="1200">
                <a:solidFill>
                  <a:schemeClr val="tx1"/>
                </a:solidFill>
                <a:latin typeface="Arial" charset="0"/>
                <a:ea typeface="ＭＳ Ｐゴシック" charset="0"/>
              </a:defRPr>
            </a:lvl4pPr>
            <a:lvl5pPr marL="2057400" indent="-228600" eaLnBrk="0" hangingPunct="0">
              <a:defRPr sz="1200">
                <a:solidFill>
                  <a:schemeClr val="tx1"/>
                </a:solidFill>
                <a:latin typeface="Arial" charset="0"/>
                <a:ea typeface="ＭＳ Ｐゴシック" charset="0"/>
              </a:defRPr>
            </a:lvl5pPr>
            <a:lvl6pPr marL="2514600" indent="-228600" eaLnBrk="0" fontAlgn="base" hangingPunct="0">
              <a:spcBef>
                <a:spcPct val="0"/>
              </a:spcBef>
              <a:spcAft>
                <a:spcPct val="0"/>
              </a:spcAft>
              <a:defRPr sz="1200">
                <a:solidFill>
                  <a:schemeClr val="tx1"/>
                </a:solidFill>
                <a:latin typeface="Arial" charset="0"/>
                <a:ea typeface="ＭＳ Ｐゴシック" charset="0"/>
              </a:defRPr>
            </a:lvl6pPr>
            <a:lvl7pPr marL="2971800" indent="-228600" eaLnBrk="0" fontAlgn="base" hangingPunct="0">
              <a:spcBef>
                <a:spcPct val="0"/>
              </a:spcBef>
              <a:spcAft>
                <a:spcPct val="0"/>
              </a:spcAft>
              <a:defRPr sz="1200">
                <a:solidFill>
                  <a:schemeClr val="tx1"/>
                </a:solidFill>
                <a:latin typeface="Arial" charset="0"/>
                <a:ea typeface="ＭＳ Ｐゴシック" charset="0"/>
              </a:defRPr>
            </a:lvl7pPr>
            <a:lvl8pPr marL="3429000" indent="-228600" eaLnBrk="0" fontAlgn="base" hangingPunct="0">
              <a:spcBef>
                <a:spcPct val="0"/>
              </a:spcBef>
              <a:spcAft>
                <a:spcPct val="0"/>
              </a:spcAft>
              <a:defRPr sz="1200">
                <a:solidFill>
                  <a:schemeClr val="tx1"/>
                </a:solidFill>
                <a:latin typeface="Arial" charset="0"/>
                <a:ea typeface="ＭＳ Ｐゴシック" charset="0"/>
              </a:defRPr>
            </a:lvl8pPr>
            <a:lvl9pPr marL="3886200" indent="-228600" eaLnBrk="0" fontAlgn="base" hangingPunct="0">
              <a:spcBef>
                <a:spcPct val="0"/>
              </a:spcBef>
              <a:spcAft>
                <a:spcPct val="0"/>
              </a:spcAft>
              <a:defRPr sz="1200">
                <a:solidFill>
                  <a:schemeClr val="tx1"/>
                </a:solidFill>
                <a:latin typeface="Arial" charset="0"/>
                <a:ea typeface="ＭＳ Ｐゴシック" charset="0"/>
              </a:defRPr>
            </a:lvl9pPr>
          </a:lstStyle>
          <a:p>
            <a:r>
              <a:rPr lang="en-US" i="1" dirty="0" smtClean="0">
                <a:latin typeface="Verdana" charset="0"/>
                <a:ea typeface="ヒラギノ角ゴ Pro W3" charset="0"/>
                <a:cs typeface="ヒラギノ角ゴ Pro W3" charset="0"/>
              </a:rPr>
              <a:t>Common curation platform</a:t>
            </a:r>
            <a:endParaRPr lang="en-US" i="1" dirty="0">
              <a:latin typeface="Verdana" charset="0"/>
              <a:ea typeface="ヒラギノ角ゴ Pro W3" charset="0"/>
              <a:cs typeface="ヒラギノ角ゴ Pro W3" charset="0"/>
            </a:endParaRPr>
          </a:p>
        </p:txBody>
      </p:sp>
      <p:sp>
        <p:nvSpPr>
          <p:cNvPr id="12" name="Text Box 104"/>
          <p:cNvSpPr txBox="1">
            <a:spLocks noChangeArrowheads="1"/>
          </p:cNvSpPr>
          <p:nvPr/>
        </p:nvSpPr>
        <p:spPr bwMode="auto">
          <a:xfrm>
            <a:off x="465658" y="5842382"/>
            <a:ext cx="8170342" cy="274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eaLnBrk="0" hangingPunct="0">
              <a:defRPr sz="1200">
                <a:solidFill>
                  <a:schemeClr val="tx1"/>
                </a:solidFill>
                <a:latin typeface="Arial" charset="0"/>
                <a:ea typeface="ＭＳ Ｐゴシック" charset="0"/>
                <a:cs typeface="ＭＳ Ｐゴシック" charset="0"/>
              </a:defRPr>
            </a:lvl1pPr>
            <a:lvl2pPr marL="742950" indent="-285750" eaLnBrk="0" hangingPunct="0">
              <a:defRPr sz="1200">
                <a:solidFill>
                  <a:schemeClr val="tx1"/>
                </a:solidFill>
                <a:latin typeface="Arial" charset="0"/>
                <a:ea typeface="ＭＳ Ｐゴシック" charset="0"/>
              </a:defRPr>
            </a:lvl2pPr>
            <a:lvl3pPr marL="1143000" indent="-228600" eaLnBrk="0" hangingPunct="0">
              <a:defRPr sz="1200">
                <a:solidFill>
                  <a:schemeClr val="tx1"/>
                </a:solidFill>
                <a:latin typeface="Arial" charset="0"/>
                <a:ea typeface="ＭＳ Ｐゴシック" charset="0"/>
              </a:defRPr>
            </a:lvl3pPr>
            <a:lvl4pPr marL="1600200" indent="-228600" eaLnBrk="0" hangingPunct="0">
              <a:defRPr sz="1200">
                <a:solidFill>
                  <a:schemeClr val="tx1"/>
                </a:solidFill>
                <a:latin typeface="Arial" charset="0"/>
                <a:ea typeface="ＭＳ Ｐゴシック" charset="0"/>
              </a:defRPr>
            </a:lvl4pPr>
            <a:lvl5pPr marL="2057400" indent="-228600" eaLnBrk="0" hangingPunct="0">
              <a:defRPr sz="1200">
                <a:solidFill>
                  <a:schemeClr val="tx1"/>
                </a:solidFill>
                <a:latin typeface="Arial" charset="0"/>
                <a:ea typeface="ＭＳ Ｐゴシック" charset="0"/>
              </a:defRPr>
            </a:lvl5pPr>
            <a:lvl6pPr marL="2514600" indent="-228600" eaLnBrk="0" fontAlgn="base" hangingPunct="0">
              <a:spcBef>
                <a:spcPct val="0"/>
              </a:spcBef>
              <a:spcAft>
                <a:spcPct val="0"/>
              </a:spcAft>
              <a:defRPr sz="1200">
                <a:solidFill>
                  <a:schemeClr val="tx1"/>
                </a:solidFill>
                <a:latin typeface="Arial" charset="0"/>
                <a:ea typeface="ＭＳ Ｐゴシック" charset="0"/>
              </a:defRPr>
            </a:lvl6pPr>
            <a:lvl7pPr marL="2971800" indent="-228600" eaLnBrk="0" fontAlgn="base" hangingPunct="0">
              <a:spcBef>
                <a:spcPct val="0"/>
              </a:spcBef>
              <a:spcAft>
                <a:spcPct val="0"/>
              </a:spcAft>
              <a:defRPr sz="1200">
                <a:solidFill>
                  <a:schemeClr val="tx1"/>
                </a:solidFill>
                <a:latin typeface="Arial" charset="0"/>
                <a:ea typeface="ＭＳ Ｐゴシック" charset="0"/>
              </a:defRPr>
            </a:lvl7pPr>
            <a:lvl8pPr marL="3429000" indent="-228600" eaLnBrk="0" fontAlgn="base" hangingPunct="0">
              <a:spcBef>
                <a:spcPct val="0"/>
              </a:spcBef>
              <a:spcAft>
                <a:spcPct val="0"/>
              </a:spcAft>
              <a:defRPr sz="1200">
                <a:solidFill>
                  <a:schemeClr val="tx1"/>
                </a:solidFill>
                <a:latin typeface="Arial" charset="0"/>
                <a:ea typeface="ＭＳ Ｐゴシック" charset="0"/>
              </a:defRPr>
            </a:lvl8pPr>
            <a:lvl9pPr marL="3886200" indent="-228600" eaLnBrk="0" fontAlgn="base" hangingPunct="0">
              <a:spcBef>
                <a:spcPct val="0"/>
              </a:spcBef>
              <a:spcAft>
                <a:spcPct val="0"/>
              </a:spcAft>
              <a:defRPr sz="1200">
                <a:solidFill>
                  <a:schemeClr val="tx1"/>
                </a:solidFill>
                <a:latin typeface="Arial" charset="0"/>
                <a:ea typeface="ＭＳ Ｐゴシック" charset="0"/>
              </a:defRPr>
            </a:lvl9pPr>
          </a:lstStyle>
          <a:p>
            <a:pPr algn="ctr"/>
            <a:r>
              <a:rPr lang="en-US" i="1" dirty="0" smtClean="0">
                <a:latin typeface="Verdana" charset="0"/>
                <a:ea typeface="ヒラギノ角ゴ Pro W3" charset="0"/>
                <a:cs typeface="ヒラギノ角ゴ Pro W3" charset="0"/>
              </a:rPr>
              <a:t>Specific Data Dissemination Platforms</a:t>
            </a:r>
            <a:endParaRPr lang="en-US" i="1" dirty="0">
              <a:latin typeface="Verdana" charset="0"/>
              <a:ea typeface="ヒラギノ角ゴ Pro W3" charset="0"/>
              <a:cs typeface="ヒラギノ角ゴ Pro W3" charset="0"/>
            </a:endParaRPr>
          </a:p>
        </p:txBody>
      </p:sp>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93338" y="3223173"/>
            <a:ext cx="804344" cy="481723"/>
          </a:xfrm>
          <a:prstGeom prst="rect">
            <a:avLst/>
          </a:prstGeom>
        </p:spPr>
      </p:pic>
      <p:sp>
        <p:nvSpPr>
          <p:cNvPr id="14" name="Rectangle 9"/>
          <p:cNvSpPr>
            <a:spLocks noChangeArrowheads="1"/>
          </p:cNvSpPr>
          <p:nvPr/>
        </p:nvSpPr>
        <p:spPr bwMode="auto">
          <a:xfrm>
            <a:off x="381000" y="1808332"/>
            <a:ext cx="8294688" cy="731668"/>
          </a:xfrm>
          <a:prstGeom prst="rect">
            <a:avLst/>
          </a:prstGeom>
          <a:solidFill>
            <a:srgbClr val="C0C0C0">
              <a:alpha val="10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49400" y="1842301"/>
            <a:ext cx="828499" cy="390532"/>
          </a:xfrm>
          <a:prstGeom prst="rect">
            <a:avLst/>
          </a:prstGeom>
        </p:spPr>
      </p:pic>
      <p:pic>
        <p:nvPicPr>
          <p:cNvPr id="16" name="Picture 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61185" y="1865190"/>
            <a:ext cx="805793" cy="367643"/>
          </a:xfrm>
          <a:prstGeom prst="rect">
            <a:avLst/>
          </a:prstGeom>
        </p:spPr>
      </p:pic>
      <p:pic>
        <p:nvPicPr>
          <p:cNvPr id="17" name="Picture 1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311885" y="1917523"/>
            <a:ext cx="376620" cy="315310"/>
          </a:xfrm>
          <a:prstGeom prst="rect">
            <a:avLst/>
          </a:prstGeom>
        </p:spPr>
      </p:pic>
      <p:pic>
        <p:nvPicPr>
          <p:cNvPr id="18" name="Picture 17"/>
          <p:cNvPicPr>
            <a:picLocks noChangeAspect="1"/>
          </p:cNvPicPr>
          <p:nvPr/>
        </p:nvPicPr>
        <p:blipFill rotWithShape="1">
          <a:blip r:embed="rId6" cstate="email">
            <a:extLst>
              <a:ext uri="{28A0092B-C50C-407E-A947-70E740481C1C}">
                <a14:useLocalDpi xmlns:a14="http://schemas.microsoft.com/office/drawing/2010/main"/>
              </a:ext>
            </a:extLst>
          </a:blip>
          <a:srcRect b="32320"/>
          <a:stretch/>
        </p:blipFill>
        <p:spPr>
          <a:xfrm>
            <a:off x="4766460" y="1917523"/>
            <a:ext cx="621862" cy="314175"/>
          </a:xfrm>
          <a:prstGeom prst="rect">
            <a:avLst/>
          </a:prstGeom>
        </p:spPr>
      </p:pic>
      <p:pic>
        <p:nvPicPr>
          <p:cNvPr id="19" name="Picture 1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476939" y="1881034"/>
            <a:ext cx="949434" cy="351799"/>
          </a:xfrm>
          <a:prstGeom prst="rect">
            <a:avLst/>
          </a:prstGeom>
        </p:spPr>
      </p:pic>
      <p:pic>
        <p:nvPicPr>
          <p:cNvPr id="20" name="Picture 1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509659" y="1855024"/>
            <a:ext cx="1083879" cy="377809"/>
          </a:xfrm>
          <a:prstGeom prst="rect">
            <a:avLst/>
          </a:prstGeom>
        </p:spPr>
      </p:pic>
      <p:pic>
        <p:nvPicPr>
          <p:cNvPr id="21" name="Picture 5"/>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l="5984" t="8522" r="4251" b="29705"/>
          <a:stretch/>
        </p:blipFill>
        <p:spPr bwMode="auto">
          <a:xfrm>
            <a:off x="3350264" y="1815819"/>
            <a:ext cx="878335" cy="417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1"/>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7676821" y="1949935"/>
            <a:ext cx="972419" cy="282898"/>
          </a:xfrm>
          <a:prstGeom prst="rect">
            <a:avLst/>
          </a:prstGeom>
        </p:spPr>
      </p:pic>
      <p:sp>
        <p:nvSpPr>
          <p:cNvPr id="23" name="Text Box 103"/>
          <p:cNvSpPr txBox="1">
            <a:spLocks noChangeArrowheads="1"/>
          </p:cNvSpPr>
          <p:nvPr/>
        </p:nvSpPr>
        <p:spPr bwMode="auto">
          <a:xfrm>
            <a:off x="1549400" y="1386653"/>
            <a:ext cx="828499"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eaLnBrk="0" hangingPunct="0">
              <a:defRPr sz="1200">
                <a:solidFill>
                  <a:schemeClr val="tx1"/>
                </a:solidFill>
                <a:latin typeface="Arial" charset="0"/>
                <a:ea typeface="ＭＳ Ｐゴシック" charset="0"/>
                <a:cs typeface="ＭＳ Ｐゴシック" charset="0"/>
              </a:defRPr>
            </a:lvl1pPr>
            <a:lvl2pPr marL="742950" indent="-285750" eaLnBrk="0" hangingPunct="0">
              <a:defRPr sz="1200">
                <a:solidFill>
                  <a:schemeClr val="tx1"/>
                </a:solidFill>
                <a:latin typeface="Arial" charset="0"/>
                <a:ea typeface="ＭＳ Ｐゴシック" charset="0"/>
              </a:defRPr>
            </a:lvl2pPr>
            <a:lvl3pPr marL="1143000" indent="-228600" eaLnBrk="0" hangingPunct="0">
              <a:defRPr sz="1200">
                <a:solidFill>
                  <a:schemeClr val="tx1"/>
                </a:solidFill>
                <a:latin typeface="Arial" charset="0"/>
                <a:ea typeface="ＭＳ Ｐゴシック" charset="0"/>
              </a:defRPr>
            </a:lvl3pPr>
            <a:lvl4pPr marL="1600200" indent="-228600" eaLnBrk="0" hangingPunct="0">
              <a:defRPr sz="1200">
                <a:solidFill>
                  <a:schemeClr val="tx1"/>
                </a:solidFill>
                <a:latin typeface="Arial" charset="0"/>
                <a:ea typeface="ＭＳ Ｐゴシック" charset="0"/>
              </a:defRPr>
            </a:lvl4pPr>
            <a:lvl5pPr marL="2057400" indent="-228600" eaLnBrk="0" hangingPunct="0">
              <a:defRPr sz="1200">
                <a:solidFill>
                  <a:schemeClr val="tx1"/>
                </a:solidFill>
                <a:latin typeface="Arial" charset="0"/>
                <a:ea typeface="ＭＳ Ｐゴシック" charset="0"/>
              </a:defRPr>
            </a:lvl5pPr>
            <a:lvl6pPr marL="2514600" indent="-228600" eaLnBrk="0" fontAlgn="base" hangingPunct="0">
              <a:spcBef>
                <a:spcPct val="0"/>
              </a:spcBef>
              <a:spcAft>
                <a:spcPct val="0"/>
              </a:spcAft>
              <a:defRPr sz="1200">
                <a:solidFill>
                  <a:schemeClr val="tx1"/>
                </a:solidFill>
                <a:latin typeface="Arial" charset="0"/>
                <a:ea typeface="ＭＳ Ｐゴシック" charset="0"/>
              </a:defRPr>
            </a:lvl6pPr>
            <a:lvl7pPr marL="2971800" indent="-228600" eaLnBrk="0" fontAlgn="base" hangingPunct="0">
              <a:spcBef>
                <a:spcPct val="0"/>
              </a:spcBef>
              <a:spcAft>
                <a:spcPct val="0"/>
              </a:spcAft>
              <a:defRPr sz="1200">
                <a:solidFill>
                  <a:schemeClr val="tx1"/>
                </a:solidFill>
                <a:latin typeface="Arial" charset="0"/>
                <a:ea typeface="ＭＳ Ｐゴシック" charset="0"/>
              </a:defRPr>
            </a:lvl7pPr>
            <a:lvl8pPr marL="3429000" indent="-228600" eaLnBrk="0" fontAlgn="base" hangingPunct="0">
              <a:spcBef>
                <a:spcPct val="0"/>
              </a:spcBef>
              <a:spcAft>
                <a:spcPct val="0"/>
              </a:spcAft>
              <a:defRPr sz="1200">
                <a:solidFill>
                  <a:schemeClr val="tx1"/>
                </a:solidFill>
                <a:latin typeface="Arial" charset="0"/>
                <a:ea typeface="ＭＳ Ｐゴシック" charset="0"/>
              </a:defRPr>
            </a:lvl8pPr>
            <a:lvl9pPr marL="3886200" indent="-228600" eaLnBrk="0" fontAlgn="base" hangingPunct="0">
              <a:spcBef>
                <a:spcPct val="0"/>
              </a:spcBef>
              <a:spcAft>
                <a:spcPct val="0"/>
              </a:spcAft>
              <a:defRPr sz="1200">
                <a:solidFill>
                  <a:schemeClr val="tx1"/>
                </a:solidFill>
                <a:latin typeface="Arial" charset="0"/>
                <a:ea typeface="ＭＳ Ｐゴシック" charset="0"/>
              </a:defRPr>
            </a:lvl9pPr>
          </a:lstStyle>
          <a:p>
            <a:r>
              <a:rPr lang="en-US" sz="800" i="1" dirty="0" smtClean="0">
                <a:latin typeface="Verdana" charset="0"/>
                <a:ea typeface="ヒラギノ角ゴ Pro W3" charset="0"/>
                <a:cs typeface="ヒラギノ角ゴ Pro W3" charset="0"/>
              </a:rPr>
              <a:t>General curation, </a:t>
            </a:r>
            <a:br>
              <a:rPr lang="en-US" sz="800" i="1" dirty="0" smtClean="0">
                <a:latin typeface="Verdana" charset="0"/>
                <a:ea typeface="ヒラギノ角ゴ Pro W3" charset="0"/>
                <a:cs typeface="ヒラギノ角ゴ Pro W3" charset="0"/>
              </a:rPr>
            </a:br>
            <a:r>
              <a:rPr lang="en-US" sz="800" i="1" dirty="0" smtClean="0">
                <a:latin typeface="Verdana" charset="0"/>
                <a:ea typeface="ヒラギノ角ゴ Pro W3" charset="0"/>
                <a:cs typeface="ヒラギノ角ゴ Pro W3" charset="0"/>
              </a:rPr>
              <a:t>large scale</a:t>
            </a:r>
            <a:endParaRPr lang="en-US" sz="800" i="1" dirty="0">
              <a:latin typeface="Verdana" charset="0"/>
              <a:ea typeface="ヒラギノ角ゴ Pro W3" charset="0"/>
              <a:cs typeface="ヒラギノ角ゴ Pro W3" charset="0"/>
            </a:endParaRPr>
          </a:p>
        </p:txBody>
      </p:sp>
      <p:pic>
        <p:nvPicPr>
          <p:cNvPr id="24" name="Picture 23"/>
          <p:cNvPicPr>
            <a:picLocks noChangeAspect="1"/>
          </p:cNvPicPr>
          <p:nvPr/>
        </p:nvPicPr>
        <p:blipFill>
          <a:blip r:embed="rId11"/>
          <a:stretch>
            <a:fillRect/>
          </a:stretch>
        </p:blipFill>
        <p:spPr>
          <a:xfrm>
            <a:off x="465658" y="1891143"/>
            <a:ext cx="956732" cy="341690"/>
          </a:xfrm>
          <a:prstGeom prst="rect">
            <a:avLst/>
          </a:prstGeom>
        </p:spPr>
      </p:pic>
      <p:sp>
        <p:nvSpPr>
          <p:cNvPr id="25" name="Text Box 103"/>
          <p:cNvSpPr txBox="1">
            <a:spLocks noChangeArrowheads="1"/>
          </p:cNvSpPr>
          <p:nvPr/>
        </p:nvSpPr>
        <p:spPr bwMode="auto">
          <a:xfrm>
            <a:off x="465658" y="1509764"/>
            <a:ext cx="1065607"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eaLnBrk="0" hangingPunct="0">
              <a:defRPr sz="1200">
                <a:solidFill>
                  <a:schemeClr val="tx1"/>
                </a:solidFill>
                <a:latin typeface="Arial" charset="0"/>
                <a:ea typeface="ＭＳ Ｐゴシック" charset="0"/>
                <a:cs typeface="ＭＳ Ｐゴシック" charset="0"/>
              </a:defRPr>
            </a:lvl1pPr>
            <a:lvl2pPr marL="742950" indent="-285750" eaLnBrk="0" hangingPunct="0">
              <a:defRPr sz="1200">
                <a:solidFill>
                  <a:schemeClr val="tx1"/>
                </a:solidFill>
                <a:latin typeface="Arial" charset="0"/>
                <a:ea typeface="ＭＳ Ｐゴシック" charset="0"/>
              </a:defRPr>
            </a:lvl2pPr>
            <a:lvl3pPr marL="1143000" indent="-228600" eaLnBrk="0" hangingPunct="0">
              <a:defRPr sz="1200">
                <a:solidFill>
                  <a:schemeClr val="tx1"/>
                </a:solidFill>
                <a:latin typeface="Arial" charset="0"/>
                <a:ea typeface="ＭＳ Ｐゴシック" charset="0"/>
              </a:defRPr>
            </a:lvl3pPr>
            <a:lvl4pPr marL="1600200" indent="-228600" eaLnBrk="0" hangingPunct="0">
              <a:defRPr sz="1200">
                <a:solidFill>
                  <a:schemeClr val="tx1"/>
                </a:solidFill>
                <a:latin typeface="Arial" charset="0"/>
                <a:ea typeface="ＭＳ Ｐゴシック" charset="0"/>
              </a:defRPr>
            </a:lvl4pPr>
            <a:lvl5pPr marL="2057400" indent="-228600" eaLnBrk="0" hangingPunct="0">
              <a:defRPr sz="1200">
                <a:solidFill>
                  <a:schemeClr val="tx1"/>
                </a:solidFill>
                <a:latin typeface="Arial" charset="0"/>
                <a:ea typeface="ＭＳ Ｐゴシック" charset="0"/>
              </a:defRPr>
            </a:lvl5pPr>
            <a:lvl6pPr marL="2514600" indent="-228600" eaLnBrk="0" fontAlgn="base" hangingPunct="0">
              <a:spcBef>
                <a:spcPct val="0"/>
              </a:spcBef>
              <a:spcAft>
                <a:spcPct val="0"/>
              </a:spcAft>
              <a:defRPr sz="1200">
                <a:solidFill>
                  <a:schemeClr val="tx1"/>
                </a:solidFill>
                <a:latin typeface="Arial" charset="0"/>
                <a:ea typeface="ＭＳ Ｐゴシック" charset="0"/>
              </a:defRPr>
            </a:lvl6pPr>
            <a:lvl7pPr marL="2971800" indent="-228600" eaLnBrk="0" fontAlgn="base" hangingPunct="0">
              <a:spcBef>
                <a:spcPct val="0"/>
              </a:spcBef>
              <a:spcAft>
                <a:spcPct val="0"/>
              </a:spcAft>
              <a:defRPr sz="1200">
                <a:solidFill>
                  <a:schemeClr val="tx1"/>
                </a:solidFill>
                <a:latin typeface="Arial" charset="0"/>
                <a:ea typeface="ＭＳ Ｐゴシック" charset="0"/>
              </a:defRPr>
            </a:lvl7pPr>
            <a:lvl8pPr marL="3429000" indent="-228600" eaLnBrk="0" fontAlgn="base" hangingPunct="0">
              <a:spcBef>
                <a:spcPct val="0"/>
              </a:spcBef>
              <a:spcAft>
                <a:spcPct val="0"/>
              </a:spcAft>
              <a:defRPr sz="1200">
                <a:solidFill>
                  <a:schemeClr val="tx1"/>
                </a:solidFill>
                <a:latin typeface="Arial" charset="0"/>
                <a:ea typeface="ＭＳ Ｐゴシック" charset="0"/>
              </a:defRPr>
            </a:lvl8pPr>
            <a:lvl9pPr marL="3886200" indent="-228600" eaLnBrk="0" fontAlgn="base" hangingPunct="0">
              <a:spcBef>
                <a:spcPct val="0"/>
              </a:spcBef>
              <a:spcAft>
                <a:spcPct val="0"/>
              </a:spcAft>
              <a:defRPr sz="1200">
                <a:solidFill>
                  <a:schemeClr val="tx1"/>
                </a:solidFill>
                <a:latin typeface="Arial" charset="0"/>
                <a:ea typeface="ＭＳ Ｐゴシック" charset="0"/>
              </a:defRPr>
            </a:lvl9pPr>
          </a:lstStyle>
          <a:p>
            <a:r>
              <a:rPr lang="en-US" sz="800" i="1" dirty="0" smtClean="0">
                <a:latin typeface="Verdana" charset="0"/>
                <a:ea typeface="ヒラギノ角ゴ Pro W3" charset="0"/>
                <a:cs typeface="ヒラギノ角ゴ Pro W3" charset="0"/>
              </a:rPr>
              <a:t>General curation, </a:t>
            </a:r>
            <a:br>
              <a:rPr lang="en-US" sz="800" i="1" dirty="0" smtClean="0">
                <a:latin typeface="Verdana" charset="0"/>
                <a:ea typeface="ヒラギノ角ゴ Pro W3" charset="0"/>
                <a:cs typeface="ヒラギノ角ゴ Pro W3" charset="0"/>
              </a:rPr>
            </a:br>
            <a:r>
              <a:rPr lang="en-US" sz="800" i="1" dirty="0" smtClean="0">
                <a:latin typeface="Verdana" charset="0"/>
                <a:ea typeface="ヒラギノ角ゴ Pro W3" charset="0"/>
                <a:cs typeface="ヒラギノ角ゴ Pro W3" charset="0"/>
              </a:rPr>
              <a:t>domain int.</a:t>
            </a:r>
            <a:endParaRPr lang="en-US" sz="800" i="1" dirty="0">
              <a:latin typeface="Verdana" charset="0"/>
              <a:ea typeface="ヒラギノ角ゴ Pro W3" charset="0"/>
              <a:cs typeface="ヒラギノ角ゴ Pro W3" charset="0"/>
            </a:endParaRPr>
          </a:p>
        </p:txBody>
      </p:sp>
      <p:sp>
        <p:nvSpPr>
          <p:cNvPr id="26" name="Text Box 103"/>
          <p:cNvSpPr txBox="1">
            <a:spLocks noChangeArrowheads="1"/>
          </p:cNvSpPr>
          <p:nvPr/>
        </p:nvSpPr>
        <p:spPr bwMode="auto">
          <a:xfrm>
            <a:off x="2461185" y="1386653"/>
            <a:ext cx="805793"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eaLnBrk="0" hangingPunct="0">
              <a:defRPr sz="1200">
                <a:solidFill>
                  <a:schemeClr val="tx1"/>
                </a:solidFill>
                <a:latin typeface="Arial" charset="0"/>
                <a:ea typeface="ＭＳ Ｐゴシック" charset="0"/>
                <a:cs typeface="ＭＳ Ｐゴシック" charset="0"/>
              </a:defRPr>
            </a:lvl1pPr>
            <a:lvl2pPr marL="742950" indent="-285750" eaLnBrk="0" hangingPunct="0">
              <a:defRPr sz="1200">
                <a:solidFill>
                  <a:schemeClr val="tx1"/>
                </a:solidFill>
                <a:latin typeface="Arial" charset="0"/>
                <a:ea typeface="ＭＳ Ｐゴシック" charset="0"/>
              </a:defRPr>
            </a:lvl2pPr>
            <a:lvl3pPr marL="1143000" indent="-228600" eaLnBrk="0" hangingPunct="0">
              <a:defRPr sz="1200">
                <a:solidFill>
                  <a:schemeClr val="tx1"/>
                </a:solidFill>
                <a:latin typeface="Arial" charset="0"/>
                <a:ea typeface="ＭＳ Ｐゴシック" charset="0"/>
              </a:defRPr>
            </a:lvl3pPr>
            <a:lvl4pPr marL="1600200" indent="-228600" eaLnBrk="0" hangingPunct="0">
              <a:defRPr sz="1200">
                <a:solidFill>
                  <a:schemeClr val="tx1"/>
                </a:solidFill>
                <a:latin typeface="Arial" charset="0"/>
                <a:ea typeface="ＭＳ Ｐゴシック" charset="0"/>
              </a:defRPr>
            </a:lvl4pPr>
            <a:lvl5pPr marL="2057400" indent="-228600" eaLnBrk="0" hangingPunct="0">
              <a:defRPr sz="1200">
                <a:solidFill>
                  <a:schemeClr val="tx1"/>
                </a:solidFill>
                <a:latin typeface="Arial" charset="0"/>
                <a:ea typeface="ＭＳ Ｐゴシック" charset="0"/>
              </a:defRPr>
            </a:lvl5pPr>
            <a:lvl6pPr marL="2514600" indent="-228600" eaLnBrk="0" fontAlgn="base" hangingPunct="0">
              <a:spcBef>
                <a:spcPct val="0"/>
              </a:spcBef>
              <a:spcAft>
                <a:spcPct val="0"/>
              </a:spcAft>
              <a:defRPr sz="1200">
                <a:solidFill>
                  <a:schemeClr val="tx1"/>
                </a:solidFill>
                <a:latin typeface="Arial" charset="0"/>
                <a:ea typeface="ＭＳ Ｐゴシック" charset="0"/>
              </a:defRPr>
            </a:lvl6pPr>
            <a:lvl7pPr marL="2971800" indent="-228600" eaLnBrk="0" fontAlgn="base" hangingPunct="0">
              <a:spcBef>
                <a:spcPct val="0"/>
              </a:spcBef>
              <a:spcAft>
                <a:spcPct val="0"/>
              </a:spcAft>
              <a:defRPr sz="1200">
                <a:solidFill>
                  <a:schemeClr val="tx1"/>
                </a:solidFill>
                <a:latin typeface="Arial" charset="0"/>
                <a:ea typeface="ＭＳ Ｐゴシック" charset="0"/>
              </a:defRPr>
            </a:lvl7pPr>
            <a:lvl8pPr marL="3429000" indent="-228600" eaLnBrk="0" fontAlgn="base" hangingPunct="0">
              <a:spcBef>
                <a:spcPct val="0"/>
              </a:spcBef>
              <a:spcAft>
                <a:spcPct val="0"/>
              </a:spcAft>
              <a:defRPr sz="1200">
                <a:solidFill>
                  <a:schemeClr val="tx1"/>
                </a:solidFill>
                <a:latin typeface="Arial" charset="0"/>
                <a:ea typeface="ＭＳ Ｐゴシック" charset="0"/>
              </a:defRPr>
            </a:lvl8pPr>
            <a:lvl9pPr marL="3886200" indent="-228600" eaLnBrk="0" fontAlgn="base" hangingPunct="0">
              <a:spcBef>
                <a:spcPct val="0"/>
              </a:spcBef>
              <a:spcAft>
                <a:spcPct val="0"/>
              </a:spcAft>
              <a:defRPr sz="1200">
                <a:solidFill>
                  <a:schemeClr val="tx1"/>
                </a:solidFill>
                <a:latin typeface="Arial" charset="0"/>
                <a:ea typeface="ＭＳ Ｐゴシック" charset="0"/>
              </a:defRPr>
            </a:lvl9pPr>
          </a:lstStyle>
          <a:p>
            <a:r>
              <a:rPr lang="en-US" sz="800" i="1" dirty="0" smtClean="0">
                <a:latin typeface="Verdana" charset="0"/>
                <a:ea typeface="ヒラギノ角ゴ Pro W3" charset="0"/>
                <a:cs typeface="ヒラギノ角ゴ Pro W3" charset="0"/>
              </a:rPr>
              <a:t>UniProt entry related</a:t>
            </a:r>
            <a:endParaRPr lang="en-US" sz="800" i="1" dirty="0">
              <a:latin typeface="Verdana" charset="0"/>
              <a:ea typeface="ヒラギノ角ゴ Pro W3" charset="0"/>
              <a:cs typeface="ヒラギノ角ゴ Pro W3" charset="0"/>
            </a:endParaRPr>
          </a:p>
        </p:txBody>
      </p:sp>
      <p:sp>
        <p:nvSpPr>
          <p:cNvPr id="27" name="Text Box 103"/>
          <p:cNvSpPr txBox="1">
            <a:spLocks noChangeArrowheads="1"/>
          </p:cNvSpPr>
          <p:nvPr/>
        </p:nvSpPr>
        <p:spPr bwMode="auto">
          <a:xfrm>
            <a:off x="3281271" y="1477265"/>
            <a:ext cx="869120"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eaLnBrk="0" hangingPunct="0">
              <a:defRPr sz="1200">
                <a:solidFill>
                  <a:schemeClr val="tx1"/>
                </a:solidFill>
                <a:latin typeface="Arial" charset="0"/>
                <a:ea typeface="ＭＳ Ｐゴシック" charset="0"/>
                <a:cs typeface="ＭＳ Ｐゴシック" charset="0"/>
              </a:defRPr>
            </a:lvl1pPr>
            <a:lvl2pPr marL="742950" indent="-285750" eaLnBrk="0" hangingPunct="0">
              <a:defRPr sz="1200">
                <a:solidFill>
                  <a:schemeClr val="tx1"/>
                </a:solidFill>
                <a:latin typeface="Arial" charset="0"/>
                <a:ea typeface="ＭＳ Ｐゴシック" charset="0"/>
              </a:defRPr>
            </a:lvl2pPr>
            <a:lvl3pPr marL="1143000" indent="-228600" eaLnBrk="0" hangingPunct="0">
              <a:defRPr sz="1200">
                <a:solidFill>
                  <a:schemeClr val="tx1"/>
                </a:solidFill>
                <a:latin typeface="Arial" charset="0"/>
                <a:ea typeface="ＭＳ Ｐゴシック" charset="0"/>
              </a:defRPr>
            </a:lvl3pPr>
            <a:lvl4pPr marL="1600200" indent="-228600" eaLnBrk="0" hangingPunct="0">
              <a:defRPr sz="1200">
                <a:solidFill>
                  <a:schemeClr val="tx1"/>
                </a:solidFill>
                <a:latin typeface="Arial" charset="0"/>
                <a:ea typeface="ＭＳ Ｐゴシック" charset="0"/>
              </a:defRPr>
            </a:lvl4pPr>
            <a:lvl5pPr marL="2057400" indent="-228600" eaLnBrk="0" hangingPunct="0">
              <a:defRPr sz="1200">
                <a:solidFill>
                  <a:schemeClr val="tx1"/>
                </a:solidFill>
                <a:latin typeface="Arial" charset="0"/>
                <a:ea typeface="ＭＳ Ｐゴシック" charset="0"/>
              </a:defRPr>
            </a:lvl5pPr>
            <a:lvl6pPr marL="2514600" indent="-228600" eaLnBrk="0" fontAlgn="base" hangingPunct="0">
              <a:spcBef>
                <a:spcPct val="0"/>
              </a:spcBef>
              <a:spcAft>
                <a:spcPct val="0"/>
              </a:spcAft>
              <a:defRPr sz="1200">
                <a:solidFill>
                  <a:schemeClr val="tx1"/>
                </a:solidFill>
                <a:latin typeface="Arial" charset="0"/>
                <a:ea typeface="ＭＳ Ｐゴシック" charset="0"/>
              </a:defRPr>
            </a:lvl6pPr>
            <a:lvl7pPr marL="2971800" indent="-228600" eaLnBrk="0" fontAlgn="base" hangingPunct="0">
              <a:spcBef>
                <a:spcPct val="0"/>
              </a:spcBef>
              <a:spcAft>
                <a:spcPct val="0"/>
              </a:spcAft>
              <a:defRPr sz="1200">
                <a:solidFill>
                  <a:schemeClr val="tx1"/>
                </a:solidFill>
                <a:latin typeface="Arial" charset="0"/>
                <a:ea typeface="ＭＳ Ｐゴシック" charset="0"/>
              </a:defRPr>
            </a:lvl7pPr>
            <a:lvl8pPr marL="3429000" indent="-228600" eaLnBrk="0" fontAlgn="base" hangingPunct="0">
              <a:spcBef>
                <a:spcPct val="0"/>
              </a:spcBef>
              <a:spcAft>
                <a:spcPct val="0"/>
              </a:spcAft>
              <a:defRPr sz="1200">
                <a:solidFill>
                  <a:schemeClr val="tx1"/>
                </a:solidFill>
                <a:latin typeface="Arial" charset="0"/>
                <a:ea typeface="ＭＳ Ｐゴシック" charset="0"/>
              </a:defRPr>
            </a:lvl8pPr>
            <a:lvl9pPr marL="3886200" indent="-228600" eaLnBrk="0" fontAlgn="base" hangingPunct="0">
              <a:spcBef>
                <a:spcPct val="0"/>
              </a:spcBef>
              <a:spcAft>
                <a:spcPct val="0"/>
              </a:spcAft>
              <a:defRPr sz="1200">
                <a:solidFill>
                  <a:schemeClr val="tx1"/>
                </a:solidFill>
                <a:latin typeface="Arial" charset="0"/>
                <a:ea typeface="ＭＳ Ｐゴシック" charset="0"/>
              </a:defRPr>
            </a:lvl9pPr>
          </a:lstStyle>
          <a:p>
            <a:r>
              <a:rPr lang="en-US" sz="800" i="1" dirty="0" smtClean="0">
                <a:latin typeface="Verdana" charset="0"/>
                <a:ea typeface="ヒラギノ角ゴ Pro W3" charset="0"/>
                <a:cs typeface="ヒラギノ角ゴ Pro W3" charset="0"/>
              </a:rPr>
              <a:t>Extracellular matrix</a:t>
            </a:r>
            <a:endParaRPr lang="en-US" sz="800" i="1" dirty="0">
              <a:latin typeface="Verdana" charset="0"/>
              <a:ea typeface="ヒラギノ角ゴ Pro W3" charset="0"/>
              <a:cs typeface="ヒラギノ角ゴ Pro W3" charset="0"/>
            </a:endParaRPr>
          </a:p>
        </p:txBody>
      </p:sp>
      <p:sp>
        <p:nvSpPr>
          <p:cNvPr id="28" name="Text Box 103"/>
          <p:cNvSpPr txBox="1">
            <a:spLocks noChangeArrowheads="1"/>
          </p:cNvSpPr>
          <p:nvPr/>
        </p:nvSpPr>
        <p:spPr bwMode="auto">
          <a:xfrm>
            <a:off x="4093338" y="1448208"/>
            <a:ext cx="804344"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eaLnBrk="0" hangingPunct="0">
              <a:defRPr sz="1200">
                <a:solidFill>
                  <a:schemeClr val="tx1"/>
                </a:solidFill>
                <a:latin typeface="Arial" charset="0"/>
                <a:ea typeface="ＭＳ Ｐゴシック" charset="0"/>
                <a:cs typeface="ＭＳ Ｐゴシック" charset="0"/>
              </a:defRPr>
            </a:lvl1pPr>
            <a:lvl2pPr marL="742950" indent="-285750" eaLnBrk="0" hangingPunct="0">
              <a:defRPr sz="1200">
                <a:solidFill>
                  <a:schemeClr val="tx1"/>
                </a:solidFill>
                <a:latin typeface="Arial" charset="0"/>
                <a:ea typeface="ＭＳ Ｐゴシック" charset="0"/>
              </a:defRPr>
            </a:lvl2pPr>
            <a:lvl3pPr marL="1143000" indent="-228600" eaLnBrk="0" hangingPunct="0">
              <a:defRPr sz="1200">
                <a:solidFill>
                  <a:schemeClr val="tx1"/>
                </a:solidFill>
                <a:latin typeface="Arial" charset="0"/>
                <a:ea typeface="ＭＳ Ｐゴシック" charset="0"/>
              </a:defRPr>
            </a:lvl3pPr>
            <a:lvl4pPr marL="1600200" indent="-228600" eaLnBrk="0" hangingPunct="0">
              <a:defRPr sz="1200">
                <a:solidFill>
                  <a:schemeClr val="tx1"/>
                </a:solidFill>
                <a:latin typeface="Arial" charset="0"/>
                <a:ea typeface="ＭＳ Ｐゴシック" charset="0"/>
              </a:defRPr>
            </a:lvl4pPr>
            <a:lvl5pPr marL="2057400" indent="-228600" eaLnBrk="0" hangingPunct="0">
              <a:defRPr sz="1200">
                <a:solidFill>
                  <a:schemeClr val="tx1"/>
                </a:solidFill>
                <a:latin typeface="Arial" charset="0"/>
                <a:ea typeface="ＭＳ Ｐゴシック" charset="0"/>
              </a:defRPr>
            </a:lvl5pPr>
            <a:lvl6pPr marL="2514600" indent="-228600" eaLnBrk="0" fontAlgn="base" hangingPunct="0">
              <a:spcBef>
                <a:spcPct val="0"/>
              </a:spcBef>
              <a:spcAft>
                <a:spcPct val="0"/>
              </a:spcAft>
              <a:defRPr sz="1200">
                <a:solidFill>
                  <a:schemeClr val="tx1"/>
                </a:solidFill>
                <a:latin typeface="Arial" charset="0"/>
                <a:ea typeface="ＭＳ Ｐゴシック" charset="0"/>
              </a:defRPr>
            </a:lvl6pPr>
            <a:lvl7pPr marL="2971800" indent="-228600" eaLnBrk="0" fontAlgn="base" hangingPunct="0">
              <a:spcBef>
                <a:spcPct val="0"/>
              </a:spcBef>
              <a:spcAft>
                <a:spcPct val="0"/>
              </a:spcAft>
              <a:defRPr sz="1200">
                <a:solidFill>
                  <a:schemeClr val="tx1"/>
                </a:solidFill>
                <a:latin typeface="Arial" charset="0"/>
                <a:ea typeface="ＭＳ Ｐゴシック" charset="0"/>
              </a:defRPr>
            </a:lvl7pPr>
            <a:lvl8pPr marL="3429000" indent="-228600" eaLnBrk="0" fontAlgn="base" hangingPunct="0">
              <a:spcBef>
                <a:spcPct val="0"/>
              </a:spcBef>
              <a:spcAft>
                <a:spcPct val="0"/>
              </a:spcAft>
              <a:defRPr sz="1200">
                <a:solidFill>
                  <a:schemeClr val="tx1"/>
                </a:solidFill>
                <a:latin typeface="Arial" charset="0"/>
                <a:ea typeface="ＭＳ Ｐゴシック" charset="0"/>
              </a:defRPr>
            </a:lvl8pPr>
            <a:lvl9pPr marL="3886200" indent="-228600" eaLnBrk="0" fontAlgn="base" hangingPunct="0">
              <a:spcBef>
                <a:spcPct val="0"/>
              </a:spcBef>
              <a:spcAft>
                <a:spcPct val="0"/>
              </a:spcAft>
              <a:defRPr sz="1200">
                <a:solidFill>
                  <a:schemeClr val="tx1"/>
                </a:solidFill>
                <a:latin typeface="Arial" charset="0"/>
                <a:ea typeface="ＭＳ Ｐゴシック" charset="0"/>
              </a:defRPr>
            </a:lvl9pPr>
          </a:lstStyle>
          <a:p>
            <a:r>
              <a:rPr lang="en-US" sz="800" i="1" dirty="0" smtClean="0">
                <a:latin typeface="Verdana" charset="0"/>
                <a:ea typeface="ヒラギノ角ゴ Pro W3" charset="0"/>
                <a:cs typeface="ヒラギノ角ゴ Pro W3" charset="0"/>
              </a:rPr>
              <a:t>Model organisms</a:t>
            </a:r>
            <a:endParaRPr lang="en-US" sz="800" i="1" dirty="0">
              <a:latin typeface="Verdana" charset="0"/>
              <a:ea typeface="ヒラギノ角ゴ Pro W3" charset="0"/>
              <a:cs typeface="ヒラギノ角ゴ Pro W3" charset="0"/>
            </a:endParaRPr>
          </a:p>
        </p:txBody>
      </p:sp>
      <p:sp>
        <p:nvSpPr>
          <p:cNvPr id="29" name="Text Box 103"/>
          <p:cNvSpPr txBox="1">
            <a:spLocks noChangeArrowheads="1"/>
          </p:cNvSpPr>
          <p:nvPr/>
        </p:nvSpPr>
        <p:spPr bwMode="auto">
          <a:xfrm>
            <a:off x="4795839" y="1477265"/>
            <a:ext cx="630566"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eaLnBrk="0" hangingPunct="0">
              <a:defRPr sz="1200">
                <a:solidFill>
                  <a:schemeClr val="tx1"/>
                </a:solidFill>
                <a:latin typeface="Arial" charset="0"/>
                <a:ea typeface="ＭＳ Ｐゴシック" charset="0"/>
                <a:cs typeface="ＭＳ Ｐゴシック" charset="0"/>
              </a:defRPr>
            </a:lvl1pPr>
            <a:lvl2pPr marL="742950" indent="-285750" eaLnBrk="0" hangingPunct="0">
              <a:defRPr sz="1200">
                <a:solidFill>
                  <a:schemeClr val="tx1"/>
                </a:solidFill>
                <a:latin typeface="Arial" charset="0"/>
                <a:ea typeface="ＭＳ Ｐゴシック" charset="0"/>
              </a:defRPr>
            </a:lvl2pPr>
            <a:lvl3pPr marL="1143000" indent="-228600" eaLnBrk="0" hangingPunct="0">
              <a:defRPr sz="1200">
                <a:solidFill>
                  <a:schemeClr val="tx1"/>
                </a:solidFill>
                <a:latin typeface="Arial" charset="0"/>
                <a:ea typeface="ＭＳ Ｐゴシック" charset="0"/>
              </a:defRPr>
            </a:lvl3pPr>
            <a:lvl4pPr marL="1600200" indent="-228600" eaLnBrk="0" hangingPunct="0">
              <a:defRPr sz="1200">
                <a:solidFill>
                  <a:schemeClr val="tx1"/>
                </a:solidFill>
                <a:latin typeface="Arial" charset="0"/>
                <a:ea typeface="ＭＳ Ｐゴシック" charset="0"/>
              </a:defRPr>
            </a:lvl4pPr>
            <a:lvl5pPr marL="2057400" indent="-228600" eaLnBrk="0" hangingPunct="0">
              <a:defRPr sz="1200">
                <a:solidFill>
                  <a:schemeClr val="tx1"/>
                </a:solidFill>
                <a:latin typeface="Arial" charset="0"/>
                <a:ea typeface="ＭＳ Ｐゴシック" charset="0"/>
              </a:defRPr>
            </a:lvl5pPr>
            <a:lvl6pPr marL="2514600" indent="-228600" eaLnBrk="0" fontAlgn="base" hangingPunct="0">
              <a:spcBef>
                <a:spcPct val="0"/>
              </a:spcBef>
              <a:spcAft>
                <a:spcPct val="0"/>
              </a:spcAft>
              <a:defRPr sz="1200">
                <a:solidFill>
                  <a:schemeClr val="tx1"/>
                </a:solidFill>
                <a:latin typeface="Arial" charset="0"/>
                <a:ea typeface="ＭＳ Ｐゴシック" charset="0"/>
              </a:defRPr>
            </a:lvl6pPr>
            <a:lvl7pPr marL="2971800" indent="-228600" eaLnBrk="0" fontAlgn="base" hangingPunct="0">
              <a:spcBef>
                <a:spcPct val="0"/>
              </a:spcBef>
              <a:spcAft>
                <a:spcPct val="0"/>
              </a:spcAft>
              <a:defRPr sz="1200">
                <a:solidFill>
                  <a:schemeClr val="tx1"/>
                </a:solidFill>
                <a:latin typeface="Arial" charset="0"/>
                <a:ea typeface="ＭＳ Ｐゴシック" charset="0"/>
              </a:defRPr>
            </a:lvl7pPr>
            <a:lvl8pPr marL="3429000" indent="-228600" eaLnBrk="0" fontAlgn="base" hangingPunct="0">
              <a:spcBef>
                <a:spcPct val="0"/>
              </a:spcBef>
              <a:spcAft>
                <a:spcPct val="0"/>
              </a:spcAft>
              <a:defRPr sz="1200">
                <a:solidFill>
                  <a:schemeClr val="tx1"/>
                </a:solidFill>
                <a:latin typeface="Arial" charset="0"/>
                <a:ea typeface="ＭＳ Ｐゴシック" charset="0"/>
              </a:defRPr>
            </a:lvl8pPr>
            <a:lvl9pPr marL="3886200" indent="-228600" eaLnBrk="0" fontAlgn="base" hangingPunct="0">
              <a:spcBef>
                <a:spcPct val="0"/>
              </a:spcBef>
              <a:spcAft>
                <a:spcPct val="0"/>
              </a:spcAft>
              <a:defRPr sz="1200">
                <a:solidFill>
                  <a:schemeClr val="tx1"/>
                </a:solidFill>
                <a:latin typeface="Arial" charset="0"/>
                <a:ea typeface="ＭＳ Ｐゴシック" charset="0"/>
              </a:defRPr>
            </a:lvl9pPr>
          </a:lstStyle>
          <a:p>
            <a:r>
              <a:rPr lang="en-US" sz="800" i="1" dirty="0" smtClean="0">
                <a:latin typeface="Verdana" charset="0"/>
                <a:ea typeface="ヒラギノ角ゴ Pro W3" charset="0"/>
                <a:cs typeface="ヒラギノ角ゴ Pro W3" charset="0"/>
              </a:rPr>
              <a:t>Immune system</a:t>
            </a:r>
            <a:endParaRPr lang="en-US" sz="800" i="1" dirty="0">
              <a:latin typeface="Verdana" charset="0"/>
              <a:ea typeface="ヒラギノ角ゴ Pro W3" charset="0"/>
              <a:cs typeface="ヒラギノ角ゴ Pro W3" charset="0"/>
            </a:endParaRPr>
          </a:p>
        </p:txBody>
      </p:sp>
      <p:sp>
        <p:nvSpPr>
          <p:cNvPr id="30" name="Text Box 103"/>
          <p:cNvSpPr txBox="1">
            <a:spLocks noChangeArrowheads="1"/>
          </p:cNvSpPr>
          <p:nvPr/>
        </p:nvSpPr>
        <p:spPr bwMode="auto">
          <a:xfrm>
            <a:off x="5500688" y="1509764"/>
            <a:ext cx="925685"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eaLnBrk="0" hangingPunct="0">
              <a:defRPr sz="1200">
                <a:solidFill>
                  <a:schemeClr val="tx1"/>
                </a:solidFill>
                <a:latin typeface="Arial" charset="0"/>
                <a:ea typeface="ＭＳ Ｐゴシック" charset="0"/>
                <a:cs typeface="ＭＳ Ｐゴシック" charset="0"/>
              </a:defRPr>
            </a:lvl1pPr>
            <a:lvl2pPr marL="742950" indent="-285750" eaLnBrk="0" hangingPunct="0">
              <a:defRPr sz="1200">
                <a:solidFill>
                  <a:schemeClr val="tx1"/>
                </a:solidFill>
                <a:latin typeface="Arial" charset="0"/>
                <a:ea typeface="ＭＳ Ｐゴシック" charset="0"/>
              </a:defRPr>
            </a:lvl2pPr>
            <a:lvl3pPr marL="1143000" indent="-228600" eaLnBrk="0" hangingPunct="0">
              <a:defRPr sz="1200">
                <a:solidFill>
                  <a:schemeClr val="tx1"/>
                </a:solidFill>
                <a:latin typeface="Arial" charset="0"/>
                <a:ea typeface="ＭＳ Ｐゴシック" charset="0"/>
              </a:defRPr>
            </a:lvl3pPr>
            <a:lvl4pPr marL="1600200" indent="-228600" eaLnBrk="0" hangingPunct="0">
              <a:defRPr sz="1200">
                <a:solidFill>
                  <a:schemeClr val="tx1"/>
                </a:solidFill>
                <a:latin typeface="Arial" charset="0"/>
                <a:ea typeface="ＭＳ Ｐゴシック" charset="0"/>
              </a:defRPr>
            </a:lvl4pPr>
            <a:lvl5pPr marL="2057400" indent="-228600" eaLnBrk="0" hangingPunct="0">
              <a:defRPr sz="1200">
                <a:solidFill>
                  <a:schemeClr val="tx1"/>
                </a:solidFill>
                <a:latin typeface="Arial" charset="0"/>
                <a:ea typeface="ＭＳ Ｐゴシック" charset="0"/>
              </a:defRPr>
            </a:lvl5pPr>
            <a:lvl6pPr marL="2514600" indent="-228600" eaLnBrk="0" fontAlgn="base" hangingPunct="0">
              <a:spcBef>
                <a:spcPct val="0"/>
              </a:spcBef>
              <a:spcAft>
                <a:spcPct val="0"/>
              </a:spcAft>
              <a:defRPr sz="1200">
                <a:solidFill>
                  <a:schemeClr val="tx1"/>
                </a:solidFill>
                <a:latin typeface="Arial" charset="0"/>
                <a:ea typeface="ＭＳ Ｐゴシック" charset="0"/>
              </a:defRPr>
            </a:lvl6pPr>
            <a:lvl7pPr marL="2971800" indent="-228600" eaLnBrk="0" fontAlgn="base" hangingPunct="0">
              <a:spcBef>
                <a:spcPct val="0"/>
              </a:spcBef>
              <a:spcAft>
                <a:spcPct val="0"/>
              </a:spcAft>
              <a:defRPr sz="1200">
                <a:solidFill>
                  <a:schemeClr val="tx1"/>
                </a:solidFill>
                <a:latin typeface="Arial" charset="0"/>
                <a:ea typeface="ＭＳ Ｐゴシック" charset="0"/>
              </a:defRPr>
            </a:lvl7pPr>
            <a:lvl8pPr marL="3429000" indent="-228600" eaLnBrk="0" fontAlgn="base" hangingPunct="0">
              <a:spcBef>
                <a:spcPct val="0"/>
              </a:spcBef>
              <a:spcAft>
                <a:spcPct val="0"/>
              </a:spcAft>
              <a:defRPr sz="1200">
                <a:solidFill>
                  <a:schemeClr val="tx1"/>
                </a:solidFill>
                <a:latin typeface="Arial" charset="0"/>
                <a:ea typeface="ＭＳ Ｐゴシック" charset="0"/>
              </a:defRPr>
            </a:lvl8pPr>
            <a:lvl9pPr marL="3886200" indent="-228600" eaLnBrk="0" fontAlgn="base" hangingPunct="0">
              <a:spcBef>
                <a:spcPct val="0"/>
              </a:spcBef>
              <a:spcAft>
                <a:spcPct val="0"/>
              </a:spcAft>
              <a:defRPr sz="1200">
                <a:solidFill>
                  <a:schemeClr val="tx1"/>
                </a:solidFill>
                <a:latin typeface="Arial" charset="0"/>
                <a:ea typeface="ＭＳ Ｐゴシック" charset="0"/>
              </a:defRPr>
            </a:lvl9pPr>
          </a:lstStyle>
          <a:p>
            <a:r>
              <a:rPr lang="en-US" sz="800" i="1" dirty="0" smtClean="0">
                <a:latin typeface="Verdana" charset="0"/>
                <a:ea typeface="ヒラギノ角ゴ Pro W3" charset="0"/>
                <a:cs typeface="ヒラギノ角ゴ Pro W3" charset="0"/>
              </a:rPr>
              <a:t>Commercial curation</a:t>
            </a:r>
            <a:endParaRPr lang="en-US" sz="800" i="1" dirty="0">
              <a:latin typeface="Verdana" charset="0"/>
              <a:ea typeface="ヒラギノ角ゴ Pro W3" charset="0"/>
              <a:cs typeface="ヒラギノ角ゴ Pro W3" charset="0"/>
            </a:endParaRPr>
          </a:p>
        </p:txBody>
      </p:sp>
      <p:sp>
        <p:nvSpPr>
          <p:cNvPr id="31" name="Text Box 103"/>
          <p:cNvSpPr txBox="1">
            <a:spLocks noChangeArrowheads="1"/>
          </p:cNvSpPr>
          <p:nvPr/>
        </p:nvSpPr>
        <p:spPr bwMode="auto">
          <a:xfrm>
            <a:off x="6588124" y="1509764"/>
            <a:ext cx="850194"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eaLnBrk="0" hangingPunct="0">
              <a:defRPr sz="1200">
                <a:solidFill>
                  <a:schemeClr val="tx1"/>
                </a:solidFill>
                <a:latin typeface="Arial" charset="0"/>
                <a:ea typeface="ＭＳ Ｐゴシック" charset="0"/>
                <a:cs typeface="ＭＳ Ｐゴシック" charset="0"/>
              </a:defRPr>
            </a:lvl1pPr>
            <a:lvl2pPr marL="742950" indent="-285750" eaLnBrk="0" hangingPunct="0">
              <a:defRPr sz="1200">
                <a:solidFill>
                  <a:schemeClr val="tx1"/>
                </a:solidFill>
                <a:latin typeface="Arial" charset="0"/>
                <a:ea typeface="ＭＳ Ｐゴシック" charset="0"/>
              </a:defRPr>
            </a:lvl2pPr>
            <a:lvl3pPr marL="1143000" indent="-228600" eaLnBrk="0" hangingPunct="0">
              <a:defRPr sz="1200">
                <a:solidFill>
                  <a:schemeClr val="tx1"/>
                </a:solidFill>
                <a:latin typeface="Arial" charset="0"/>
                <a:ea typeface="ＭＳ Ｐゴシック" charset="0"/>
              </a:defRPr>
            </a:lvl3pPr>
            <a:lvl4pPr marL="1600200" indent="-228600" eaLnBrk="0" hangingPunct="0">
              <a:defRPr sz="1200">
                <a:solidFill>
                  <a:schemeClr val="tx1"/>
                </a:solidFill>
                <a:latin typeface="Arial" charset="0"/>
                <a:ea typeface="ＭＳ Ｐゴシック" charset="0"/>
              </a:defRPr>
            </a:lvl4pPr>
            <a:lvl5pPr marL="2057400" indent="-228600" eaLnBrk="0" hangingPunct="0">
              <a:defRPr sz="1200">
                <a:solidFill>
                  <a:schemeClr val="tx1"/>
                </a:solidFill>
                <a:latin typeface="Arial" charset="0"/>
                <a:ea typeface="ＭＳ Ｐゴシック" charset="0"/>
              </a:defRPr>
            </a:lvl5pPr>
            <a:lvl6pPr marL="2514600" indent="-228600" eaLnBrk="0" fontAlgn="base" hangingPunct="0">
              <a:spcBef>
                <a:spcPct val="0"/>
              </a:spcBef>
              <a:spcAft>
                <a:spcPct val="0"/>
              </a:spcAft>
              <a:defRPr sz="1200">
                <a:solidFill>
                  <a:schemeClr val="tx1"/>
                </a:solidFill>
                <a:latin typeface="Arial" charset="0"/>
                <a:ea typeface="ＭＳ Ｐゴシック" charset="0"/>
              </a:defRPr>
            </a:lvl6pPr>
            <a:lvl7pPr marL="2971800" indent="-228600" eaLnBrk="0" fontAlgn="base" hangingPunct="0">
              <a:spcBef>
                <a:spcPct val="0"/>
              </a:spcBef>
              <a:spcAft>
                <a:spcPct val="0"/>
              </a:spcAft>
              <a:defRPr sz="1200">
                <a:solidFill>
                  <a:schemeClr val="tx1"/>
                </a:solidFill>
                <a:latin typeface="Arial" charset="0"/>
                <a:ea typeface="ＭＳ Ｐゴシック" charset="0"/>
              </a:defRPr>
            </a:lvl7pPr>
            <a:lvl8pPr marL="3429000" indent="-228600" eaLnBrk="0" fontAlgn="base" hangingPunct="0">
              <a:spcBef>
                <a:spcPct val="0"/>
              </a:spcBef>
              <a:spcAft>
                <a:spcPct val="0"/>
              </a:spcAft>
              <a:defRPr sz="1200">
                <a:solidFill>
                  <a:schemeClr val="tx1"/>
                </a:solidFill>
                <a:latin typeface="Arial" charset="0"/>
                <a:ea typeface="ＭＳ Ｐゴシック" charset="0"/>
              </a:defRPr>
            </a:lvl8pPr>
            <a:lvl9pPr marL="3886200" indent="-228600" eaLnBrk="0" fontAlgn="base" hangingPunct="0">
              <a:spcBef>
                <a:spcPct val="0"/>
              </a:spcBef>
              <a:spcAft>
                <a:spcPct val="0"/>
              </a:spcAft>
              <a:defRPr sz="1200">
                <a:solidFill>
                  <a:schemeClr val="tx1"/>
                </a:solidFill>
                <a:latin typeface="Arial" charset="0"/>
                <a:ea typeface="ＭＳ Ｐゴシック" charset="0"/>
              </a:defRPr>
            </a:lvl9pPr>
          </a:lstStyle>
          <a:p>
            <a:r>
              <a:rPr lang="en-US" sz="800" i="1" dirty="0" smtClean="0">
                <a:latin typeface="Verdana" charset="0"/>
                <a:ea typeface="ヒラギノ角ゴ Pro W3" charset="0"/>
                <a:cs typeface="ヒラギノ角ゴ Pro W3" charset="0"/>
              </a:rPr>
              <a:t>Cellular mechanics</a:t>
            </a:r>
            <a:endParaRPr lang="en-US" sz="800" i="1" dirty="0">
              <a:latin typeface="Verdana" charset="0"/>
              <a:ea typeface="ヒラギノ角ゴ Pro W3" charset="0"/>
              <a:cs typeface="ヒラギノ角ゴ Pro W3" charset="0"/>
            </a:endParaRPr>
          </a:p>
        </p:txBody>
      </p:sp>
      <p:sp>
        <p:nvSpPr>
          <p:cNvPr id="32" name="Text Box 103"/>
          <p:cNvSpPr txBox="1">
            <a:spLocks noChangeArrowheads="1"/>
          </p:cNvSpPr>
          <p:nvPr/>
        </p:nvSpPr>
        <p:spPr bwMode="auto">
          <a:xfrm>
            <a:off x="7676821" y="1564558"/>
            <a:ext cx="957202"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eaLnBrk="0" hangingPunct="0">
              <a:defRPr sz="1200">
                <a:solidFill>
                  <a:schemeClr val="tx1"/>
                </a:solidFill>
                <a:latin typeface="Arial" charset="0"/>
                <a:ea typeface="ＭＳ Ｐゴシック" charset="0"/>
                <a:cs typeface="ＭＳ Ｐゴシック" charset="0"/>
              </a:defRPr>
            </a:lvl1pPr>
            <a:lvl2pPr marL="742950" indent="-285750" eaLnBrk="0" hangingPunct="0">
              <a:defRPr sz="1200">
                <a:solidFill>
                  <a:schemeClr val="tx1"/>
                </a:solidFill>
                <a:latin typeface="Arial" charset="0"/>
                <a:ea typeface="ＭＳ Ｐゴシック" charset="0"/>
              </a:defRPr>
            </a:lvl2pPr>
            <a:lvl3pPr marL="1143000" indent="-228600" eaLnBrk="0" hangingPunct="0">
              <a:defRPr sz="1200">
                <a:solidFill>
                  <a:schemeClr val="tx1"/>
                </a:solidFill>
                <a:latin typeface="Arial" charset="0"/>
                <a:ea typeface="ＭＳ Ｐゴシック" charset="0"/>
              </a:defRPr>
            </a:lvl3pPr>
            <a:lvl4pPr marL="1600200" indent="-228600" eaLnBrk="0" hangingPunct="0">
              <a:defRPr sz="1200">
                <a:solidFill>
                  <a:schemeClr val="tx1"/>
                </a:solidFill>
                <a:latin typeface="Arial" charset="0"/>
                <a:ea typeface="ＭＳ Ｐゴシック" charset="0"/>
              </a:defRPr>
            </a:lvl4pPr>
            <a:lvl5pPr marL="2057400" indent="-228600" eaLnBrk="0" hangingPunct="0">
              <a:defRPr sz="1200">
                <a:solidFill>
                  <a:schemeClr val="tx1"/>
                </a:solidFill>
                <a:latin typeface="Arial" charset="0"/>
                <a:ea typeface="ＭＳ Ｐゴシック" charset="0"/>
              </a:defRPr>
            </a:lvl5pPr>
            <a:lvl6pPr marL="2514600" indent="-228600" eaLnBrk="0" fontAlgn="base" hangingPunct="0">
              <a:spcBef>
                <a:spcPct val="0"/>
              </a:spcBef>
              <a:spcAft>
                <a:spcPct val="0"/>
              </a:spcAft>
              <a:defRPr sz="1200">
                <a:solidFill>
                  <a:schemeClr val="tx1"/>
                </a:solidFill>
                <a:latin typeface="Arial" charset="0"/>
                <a:ea typeface="ＭＳ Ｐゴシック" charset="0"/>
              </a:defRPr>
            </a:lvl6pPr>
            <a:lvl7pPr marL="2971800" indent="-228600" eaLnBrk="0" fontAlgn="base" hangingPunct="0">
              <a:spcBef>
                <a:spcPct val="0"/>
              </a:spcBef>
              <a:spcAft>
                <a:spcPct val="0"/>
              </a:spcAft>
              <a:defRPr sz="1200">
                <a:solidFill>
                  <a:schemeClr val="tx1"/>
                </a:solidFill>
                <a:latin typeface="Arial" charset="0"/>
                <a:ea typeface="ＭＳ Ｐゴシック" charset="0"/>
              </a:defRPr>
            </a:lvl7pPr>
            <a:lvl8pPr marL="3429000" indent="-228600" eaLnBrk="0" fontAlgn="base" hangingPunct="0">
              <a:spcBef>
                <a:spcPct val="0"/>
              </a:spcBef>
              <a:spcAft>
                <a:spcPct val="0"/>
              </a:spcAft>
              <a:defRPr sz="1200">
                <a:solidFill>
                  <a:schemeClr val="tx1"/>
                </a:solidFill>
                <a:latin typeface="Arial" charset="0"/>
                <a:ea typeface="ＭＳ Ｐゴシック" charset="0"/>
              </a:defRPr>
            </a:lvl8pPr>
            <a:lvl9pPr marL="3886200" indent="-228600" eaLnBrk="0" fontAlgn="base" hangingPunct="0">
              <a:spcBef>
                <a:spcPct val="0"/>
              </a:spcBef>
              <a:spcAft>
                <a:spcPct val="0"/>
              </a:spcAft>
              <a:defRPr sz="1200">
                <a:solidFill>
                  <a:schemeClr val="tx1"/>
                </a:solidFill>
                <a:latin typeface="Arial" charset="0"/>
                <a:ea typeface="ＭＳ Ｐゴシック" charset="0"/>
              </a:defRPr>
            </a:lvl9pPr>
          </a:lstStyle>
          <a:p>
            <a:r>
              <a:rPr lang="en-US" sz="800" i="1" dirty="0" smtClean="0">
                <a:latin typeface="Verdana" charset="0"/>
                <a:ea typeface="ヒラギノ角ゴ Pro W3" charset="0"/>
                <a:cs typeface="ヒラギノ角ゴ Pro W3" charset="0"/>
              </a:rPr>
              <a:t>Regulatory interactions</a:t>
            </a:r>
            <a:endParaRPr lang="en-US" sz="800" i="1" dirty="0">
              <a:latin typeface="Verdana" charset="0"/>
              <a:ea typeface="ヒラギノ角ゴ Pro W3" charset="0"/>
              <a:cs typeface="ヒラギノ角ゴ Pro W3" charset="0"/>
            </a:endParaRPr>
          </a:p>
        </p:txBody>
      </p:sp>
      <p:cxnSp>
        <p:nvCxnSpPr>
          <p:cNvPr id="33" name="AutoShape 96"/>
          <p:cNvCxnSpPr>
            <a:cxnSpLocks noChangeShapeType="1"/>
            <a:endCxn id="9" idx="1"/>
          </p:cNvCxnSpPr>
          <p:nvPr/>
        </p:nvCxnSpPr>
        <p:spPr bwMode="auto">
          <a:xfrm>
            <a:off x="2267744" y="2540000"/>
            <a:ext cx="2220117" cy="51763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4" name="AutoShape 97"/>
          <p:cNvCxnSpPr>
            <a:cxnSpLocks noChangeShapeType="1"/>
            <a:endCxn id="9" idx="1"/>
          </p:cNvCxnSpPr>
          <p:nvPr/>
        </p:nvCxnSpPr>
        <p:spPr bwMode="auto">
          <a:xfrm>
            <a:off x="4487860" y="2540000"/>
            <a:ext cx="1" cy="51763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5" name="AutoShape 98"/>
          <p:cNvCxnSpPr>
            <a:cxnSpLocks noChangeShapeType="1"/>
            <a:endCxn id="9" idx="1"/>
          </p:cNvCxnSpPr>
          <p:nvPr/>
        </p:nvCxnSpPr>
        <p:spPr bwMode="auto">
          <a:xfrm flipH="1">
            <a:off x="4487861" y="2540000"/>
            <a:ext cx="2495584" cy="51763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36" name="Picture 3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49400" y="5468687"/>
            <a:ext cx="828499" cy="390532"/>
          </a:xfrm>
          <a:prstGeom prst="rect">
            <a:avLst/>
          </a:prstGeom>
        </p:spPr>
      </p:pic>
      <p:pic>
        <p:nvPicPr>
          <p:cNvPr id="37" name="Picture 3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61185" y="5334001"/>
            <a:ext cx="805793" cy="355600"/>
          </a:xfrm>
          <a:prstGeom prst="rect">
            <a:avLst/>
          </a:prstGeom>
        </p:spPr>
      </p:pic>
      <p:pic>
        <p:nvPicPr>
          <p:cNvPr id="38" name="Picture 37"/>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311885" y="5543909"/>
            <a:ext cx="376620" cy="315310"/>
          </a:xfrm>
          <a:prstGeom prst="rect">
            <a:avLst/>
          </a:prstGeom>
        </p:spPr>
      </p:pic>
      <p:pic>
        <p:nvPicPr>
          <p:cNvPr id="39" name="Picture 38"/>
          <p:cNvPicPr>
            <a:picLocks noChangeAspect="1"/>
          </p:cNvPicPr>
          <p:nvPr/>
        </p:nvPicPr>
        <p:blipFill rotWithShape="1">
          <a:blip r:embed="rId6" cstate="email">
            <a:extLst>
              <a:ext uri="{28A0092B-C50C-407E-A947-70E740481C1C}">
                <a14:useLocalDpi xmlns:a14="http://schemas.microsoft.com/office/drawing/2010/main"/>
              </a:ext>
            </a:extLst>
          </a:blip>
          <a:srcRect b="32320"/>
          <a:stretch/>
        </p:blipFill>
        <p:spPr>
          <a:xfrm>
            <a:off x="4766460" y="5543909"/>
            <a:ext cx="621862" cy="314175"/>
          </a:xfrm>
          <a:prstGeom prst="rect">
            <a:avLst/>
          </a:prstGeom>
        </p:spPr>
      </p:pic>
      <p:pic>
        <p:nvPicPr>
          <p:cNvPr id="40" name="Picture 3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476939" y="5507420"/>
            <a:ext cx="949434" cy="351799"/>
          </a:xfrm>
          <a:prstGeom prst="rect">
            <a:avLst/>
          </a:prstGeom>
        </p:spPr>
      </p:pic>
      <p:pic>
        <p:nvPicPr>
          <p:cNvPr id="41" name="Picture 4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509659" y="5481410"/>
            <a:ext cx="1083879" cy="377809"/>
          </a:xfrm>
          <a:prstGeom prst="rect">
            <a:avLst/>
          </a:prstGeom>
        </p:spPr>
      </p:pic>
      <p:pic>
        <p:nvPicPr>
          <p:cNvPr id="42" name="Picture 5"/>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l="5984" t="8522" r="4251" b="29705"/>
          <a:stretch/>
        </p:blipFill>
        <p:spPr bwMode="auto">
          <a:xfrm>
            <a:off x="3350264" y="5442205"/>
            <a:ext cx="878335" cy="417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3" name="AutoShape 96"/>
          <p:cNvCxnSpPr>
            <a:cxnSpLocks noChangeShapeType="1"/>
            <a:stCxn id="7" idx="3"/>
          </p:cNvCxnSpPr>
          <p:nvPr/>
        </p:nvCxnSpPr>
        <p:spPr bwMode="auto">
          <a:xfrm flipH="1">
            <a:off x="1691680" y="3819635"/>
            <a:ext cx="2796181" cy="133755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4" name="AutoShape 97"/>
          <p:cNvCxnSpPr>
            <a:cxnSpLocks noChangeShapeType="1"/>
            <a:stCxn id="7" idx="3"/>
          </p:cNvCxnSpPr>
          <p:nvPr/>
        </p:nvCxnSpPr>
        <p:spPr bwMode="auto">
          <a:xfrm flipH="1">
            <a:off x="4483790" y="3819635"/>
            <a:ext cx="4071" cy="133755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5" name="AutoShape 98"/>
          <p:cNvCxnSpPr>
            <a:cxnSpLocks noChangeShapeType="1"/>
            <a:stCxn id="7" idx="3"/>
          </p:cNvCxnSpPr>
          <p:nvPr/>
        </p:nvCxnSpPr>
        <p:spPr bwMode="auto">
          <a:xfrm>
            <a:off x="4487861" y="3819635"/>
            <a:ext cx="2392884" cy="133755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6" name="Text Box 104"/>
          <p:cNvSpPr txBox="1">
            <a:spLocks noChangeArrowheads="1"/>
          </p:cNvSpPr>
          <p:nvPr/>
        </p:nvSpPr>
        <p:spPr bwMode="auto">
          <a:xfrm>
            <a:off x="465658" y="2241682"/>
            <a:ext cx="8170342" cy="274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eaLnBrk="0" hangingPunct="0">
              <a:defRPr sz="1200">
                <a:solidFill>
                  <a:schemeClr val="tx1"/>
                </a:solidFill>
                <a:latin typeface="Arial" charset="0"/>
                <a:ea typeface="ＭＳ Ｐゴシック" charset="0"/>
                <a:cs typeface="ＭＳ Ｐゴシック" charset="0"/>
              </a:defRPr>
            </a:lvl1pPr>
            <a:lvl2pPr marL="742950" indent="-285750" eaLnBrk="0" hangingPunct="0">
              <a:defRPr sz="1200">
                <a:solidFill>
                  <a:schemeClr val="tx1"/>
                </a:solidFill>
                <a:latin typeface="Arial" charset="0"/>
                <a:ea typeface="ＭＳ Ｐゴシック" charset="0"/>
              </a:defRPr>
            </a:lvl2pPr>
            <a:lvl3pPr marL="1143000" indent="-228600" eaLnBrk="0" hangingPunct="0">
              <a:defRPr sz="1200">
                <a:solidFill>
                  <a:schemeClr val="tx1"/>
                </a:solidFill>
                <a:latin typeface="Arial" charset="0"/>
                <a:ea typeface="ＭＳ Ｐゴシック" charset="0"/>
              </a:defRPr>
            </a:lvl3pPr>
            <a:lvl4pPr marL="1600200" indent="-228600" eaLnBrk="0" hangingPunct="0">
              <a:defRPr sz="1200">
                <a:solidFill>
                  <a:schemeClr val="tx1"/>
                </a:solidFill>
                <a:latin typeface="Arial" charset="0"/>
                <a:ea typeface="ＭＳ Ｐゴシック" charset="0"/>
              </a:defRPr>
            </a:lvl4pPr>
            <a:lvl5pPr marL="2057400" indent="-228600" eaLnBrk="0" hangingPunct="0">
              <a:defRPr sz="1200">
                <a:solidFill>
                  <a:schemeClr val="tx1"/>
                </a:solidFill>
                <a:latin typeface="Arial" charset="0"/>
                <a:ea typeface="ＭＳ Ｐゴシック" charset="0"/>
              </a:defRPr>
            </a:lvl5pPr>
            <a:lvl6pPr marL="2514600" indent="-228600" eaLnBrk="0" fontAlgn="base" hangingPunct="0">
              <a:spcBef>
                <a:spcPct val="0"/>
              </a:spcBef>
              <a:spcAft>
                <a:spcPct val="0"/>
              </a:spcAft>
              <a:defRPr sz="1200">
                <a:solidFill>
                  <a:schemeClr val="tx1"/>
                </a:solidFill>
                <a:latin typeface="Arial" charset="0"/>
                <a:ea typeface="ＭＳ Ｐゴシック" charset="0"/>
              </a:defRPr>
            </a:lvl6pPr>
            <a:lvl7pPr marL="2971800" indent="-228600" eaLnBrk="0" fontAlgn="base" hangingPunct="0">
              <a:spcBef>
                <a:spcPct val="0"/>
              </a:spcBef>
              <a:spcAft>
                <a:spcPct val="0"/>
              </a:spcAft>
              <a:defRPr sz="1200">
                <a:solidFill>
                  <a:schemeClr val="tx1"/>
                </a:solidFill>
                <a:latin typeface="Arial" charset="0"/>
                <a:ea typeface="ＭＳ Ｐゴシック" charset="0"/>
              </a:defRPr>
            </a:lvl7pPr>
            <a:lvl8pPr marL="3429000" indent="-228600" eaLnBrk="0" fontAlgn="base" hangingPunct="0">
              <a:spcBef>
                <a:spcPct val="0"/>
              </a:spcBef>
              <a:spcAft>
                <a:spcPct val="0"/>
              </a:spcAft>
              <a:defRPr sz="1200">
                <a:solidFill>
                  <a:schemeClr val="tx1"/>
                </a:solidFill>
                <a:latin typeface="Arial" charset="0"/>
                <a:ea typeface="ＭＳ Ｐゴシック" charset="0"/>
              </a:defRPr>
            </a:lvl8pPr>
            <a:lvl9pPr marL="3886200" indent="-228600" eaLnBrk="0" fontAlgn="base" hangingPunct="0">
              <a:spcBef>
                <a:spcPct val="0"/>
              </a:spcBef>
              <a:spcAft>
                <a:spcPct val="0"/>
              </a:spcAft>
              <a:defRPr sz="1200">
                <a:solidFill>
                  <a:schemeClr val="tx1"/>
                </a:solidFill>
                <a:latin typeface="Arial" charset="0"/>
                <a:ea typeface="ＭＳ Ｐゴシック" charset="0"/>
              </a:defRPr>
            </a:lvl9pPr>
          </a:lstStyle>
          <a:p>
            <a:pPr algn="ctr"/>
            <a:r>
              <a:rPr lang="en-US" i="1" dirty="0" smtClean="0">
                <a:latin typeface="Verdana" charset="0"/>
                <a:ea typeface="ヒラギノ角ゴ Pro W3" charset="0"/>
                <a:cs typeface="ヒラギノ角ゴ Pro W3" charset="0"/>
              </a:rPr>
              <a:t>Specific curation focus/expertise</a:t>
            </a:r>
            <a:endParaRPr lang="en-US" i="1" dirty="0">
              <a:latin typeface="Verdana" charset="0"/>
              <a:ea typeface="ヒラギノ角ゴ Pro W3" charset="0"/>
              <a:cs typeface="ヒラギノ角ゴ Pro W3" charset="0"/>
            </a:endParaRPr>
          </a:p>
        </p:txBody>
      </p:sp>
      <p:sp>
        <p:nvSpPr>
          <p:cNvPr id="47" name="Rectangle 8"/>
          <p:cNvSpPr>
            <a:spLocks noChangeArrowheads="1"/>
          </p:cNvSpPr>
          <p:nvPr/>
        </p:nvSpPr>
        <p:spPr bwMode="auto">
          <a:xfrm>
            <a:off x="7469576" y="2960499"/>
            <a:ext cx="1217224" cy="914400"/>
          </a:xfrm>
          <a:prstGeom prst="rect">
            <a:avLst/>
          </a:prstGeom>
          <a:solidFill>
            <a:srgbClr val="C0C0C0">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8" name="Text Box 104"/>
          <p:cNvSpPr txBox="1">
            <a:spLocks noChangeArrowheads="1"/>
          </p:cNvSpPr>
          <p:nvPr/>
        </p:nvSpPr>
        <p:spPr bwMode="auto">
          <a:xfrm>
            <a:off x="7469577" y="3212267"/>
            <a:ext cx="1217223" cy="276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eaLnBrk="0" hangingPunct="0">
              <a:defRPr sz="1200">
                <a:solidFill>
                  <a:schemeClr val="tx1"/>
                </a:solidFill>
                <a:latin typeface="Arial" charset="0"/>
                <a:ea typeface="ＭＳ Ｐゴシック" charset="0"/>
                <a:cs typeface="ＭＳ Ｐゴシック" charset="0"/>
              </a:defRPr>
            </a:lvl1pPr>
            <a:lvl2pPr marL="742950" indent="-285750" eaLnBrk="0" hangingPunct="0">
              <a:defRPr sz="1200">
                <a:solidFill>
                  <a:schemeClr val="tx1"/>
                </a:solidFill>
                <a:latin typeface="Arial" charset="0"/>
                <a:ea typeface="ＭＳ Ｐゴシック" charset="0"/>
              </a:defRPr>
            </a:lvl2pPr>
            <a:lvl3pPr marL="1143000" indent="-228600" eaLnBrk="0" hangingPunct="0">
              <a:defRPr sz="1200">
                <a:solidFill>
                  <a:schemeClr val="tx1"/>
                </a:solidFill>
                <a:latin typeface="Arial" charset="0"/>
                <a:ea typeface="ＭＳ Ｐゴシック" charset="0"/>
              </a:defRPr>
            </a:lvl3pPr>
            <a:lvl4pPr marL="1600200" indent="-228600" eaLnBrk="0" hangingPunct="0">
              <a:defRPr sz="1200">
                <a:solidFill>
                  <a:schemeClr val="tx1"/>
                </a:solidFill>
                <a:latin typeface="Arial" charset="0"/>
                <a:ea typeface="ＭＳ Ｐゴシック" charset="0"/>
              </a:defRPr>
            </a:lvl4pPr>
            <a:lvl5pPr marL="2057400" indent="-228600" eaLnBrk="0" hangingPunct="0">
              <a:defRPr sz="1200">
                <a:solidFill>
                  <a:schemeClr val="tx1"/>
                </a:solidFill>
                <a:latin typeface="Arial" charset="0"/>
                <a:ea typeface="ＭＳ Ｐゴシック" charset="0"/>
              </a:defRPr>
            </a:lvl5pPr>
            <a:lvl6pPr marL="2514600" indent="-228600" eaLnBrk="0" fontAlgn="base" hangingPunct="0">
              <a:spcBef>
                <a:spcPct val="0"/>
              </a:spcBef>
              <a:spcAft>
                <a:spcPct val="0"/>
              </a:spcAft>
              <a:defRPr sz="1200">
                <a:solidFill>
                  <a:schemeClr val="tx1"/>
                </a:solidFill>
                <a:latin typeface="Arial" charset="0"/>
                <a:ea typeface="ＭＳ Ｐゴシック" charset="0"/>
              </a:defRPr>
            </a:lvl6pPr>
            <a:lvl7pPr marL="2971800" indent="-228600" eaLnBrk="0" fontAlgn="base" hangingPunct="0">
              <a:spcBef>
                <a:spcPct val="0"/>
              </a:spcBef>
              <a:spcAft>
                <a:spcPct val="0"/>
              </a:spcAft>
              <a:defRPr sz="1200">
                <a:solidFill>
                  <a:schemeClr val="tx1"/>
                </a:solidFill>
                <a:latin typeface="Arial" charset="0"/>
                <a:ea typeface="ＭＳ Ｐゴシック" charset="0"/>
              </a:defRPr>
            </a:lvl7pPr>
            <a:lvl8pPr marL="3429000" indent="-228600" eaLnBrk="0" fontAlgn="base" hangingPunct="0">
              <a:spcBef>
                <a:spcPct val="0"/>
              </a:spcBef>
              <a:spcAft>
                <a:spcPct val="0"/>
              </a:spcAft>
              <a:defRPr sz="1200">
                <a:solidFill>
                  <a:schemeClr val="tx1"/>
                </a:solidFill>
                <a:latin typeface="Arial" charset="0"/>
                <a:ea typeface="ＭＳ Ｐゴシック" charset="0"/>
              </a:defRPr>
            </a:lvl8pPr>
            <a:lvl9pPr marL="3886200" indent="-228600" eaLnBrk="0" fontAlgn="base" hangingPunct="0">
              <a:spcBef>
                <a:spcPct val="0"/>
              </a:spcBef>
              <a:spcAft>
                <a:spcPct val="0"/>
              </a:spcAft>
              <a:defRPr sz="1200">
                <a:solidFill>
                  <a:schemeClr val="tx1"/>
                </a:solidFill>
                <a:latin typeface="Arial" charset="0"/>
                <a:ea typeface="ＭＳ Ｐゴシック" charset="0"/>
              </a:defRPr>
            </a:lvl9pPr>
          </a:lstStyle>
          <a:p>
            <a:pPr algn="ctr"/>
            <a:r>
              <a:rPr lang="en-US" i="1" dirty="0">
                <a:latin typeface="Verdana" charset="0"/>
                <a:ea typeface="ヒラギノ角ゴ Pro W3" charset="0"/>
                <a:cs typeface="ヒラギノ角ゴ Pro W3" charset="0"/>
              </a:rPr>
              <a:t>O</a:t>
            </a:r>
            <a:r>
              <a:rPr lang="en-US" i="1" dirty="0" smtClean="0">
                <a:latin typeface="Verdana" charset="0"/>
                <a:ea typeface="ヒラギノ角ゴ Pro W3" charset="0"/>
                <a:cs typeface="ヒラギノ角ゴ Pro W3" charset="0"/>
              </a:rPr>
              <a:t>ther DBs</a:t>
            </a:r>
            <a:endParaRPr lang="en-US" i="1" dirty="0">
              <a:latin typeface="Verdana" charset="0"/>
              <a:ea typeface="ヒラギノ角ゴ Pro W3" charset="0"/>
              <a:cs typeface="ヒラギノ角ゴ Pro W3" charset="0"/>
            </a:endParaRPr>
          </a:p>
        </p:txBody>
      </p:sp>
      <p:cxnSp>
        <p:nvCxnSpPr>
          <p:cNvPr id="49" name="AutoShape 98"/>
          <p:cNvCxnSpPr>
            <a:cxnSpLocks noChangeShapeType="1"/>
            <a:stCxn id="8" idx="4"/>
            <a:endCxn id="47" idx="1"/>
          </p:cNvCxnSpPr>
          <p:nvPr/>
        </p:nvCxnSpPr>
        <p:spPr bwMode="auto">
          <a:xfrm flipV="1">
            <a:off x="4940298" y="3417699"/>
            <a:ext cx="2529278" cy="2093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50" name="Picture 49"/>
          <p:cNvPicPr>
            <a:picLocks noChangeAspect="1"/>
          </p:cNvPicPr>
          <p:nvPr/>
        </p:nvPicPr>
        <p:blipFill>
          <a:blip r:embed="rId12"/>
          <a:stretch>
            <a:fillRect/>
          </a:stretch>
        </p:blipFill>
        <p:spPr>
          <a:xfrm>
            <a:off x="465657" y="5494873"/>
            <a:ext cx="999067" cy="342622"/>
          </a:xfrm>
          <a:prstGeom prst="rect">
            <a:avLst/>
          </a:prstGeom>
        </p:spPr>
      </p:pic>
      <p:pic>
        <p:nvPicPr>
          <p:cNvPr id="51" name="Picture 50"/>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461185" y="5674484"/>
            <a:ext cx="805793" cy="207204"/>
          </a:xfrm>
          <a:prstGeom prst="rect">
            <a:avLst/>
          </a:prstGeom>
        </p:spPr>
      </p:pic>
      <p:pic>
        <p:nvPicPr>
          <p:cNvPr id="52" name="Picture 6" descr="http://www.ebi.ac.uk/intact/images/logos/partners/imex_agbase_s.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0369" y="2379001"/>
            <a:ext cx="901509" cy="409777"/>
          </a:xfrm>
          <a:prstGeom prst="rect">
            <a:avLst/>
          </a:prstGeom>
          <a:noFill/>
          <a:extLst>
            <a:ext uri="{909E8E84-426E-40dd-AFC4-6F175D3DCCD1}">
              <a14:hiddenFill xmlns:a14="http://schemas.microsoft.com/office/drawing/2010/main">
                <a:solidFill>
                  <a:srgbClr val="FFFFFF"/>
                </a:solidFill>
              </a14:hiddenFill>
            </a:ext>
          </a:extLst>
        </p:spPr>
      </p:pic>
      <p:sp>
        <p:nvSpPr>
          <p:cNvPr id="53" name="Text Box 103"/>
          <p:cNvSpPr txBox="1">
            <a:spLocks noChangeArrowheads="1"/>
          </p:cNvSpPr>
          <p:nvPr/>
        </p:nvSpPr>
        <p:spPr bwMode="auto">
          <a:xfrm>
            <a:off x="338319" y="2648719"/>
            <a:ext cx="1065607"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eaLnBrk="0" hangingPunct="0">
              <a:defRPr sz="1200">
                <a:solidFill>
                  <a:schemeClr val="tx1"/>
                </a:solidFill>
                <a:latin typeface="Arial" charset="0"/>
                <a:ea typeface="ＭＳ Ｐゴシック" charset="0"/>
                <a:cs typeface="ＭＳ Ｐゴシック" charset="0"/>
              </a:defRPr>
            </a:lvl1pPr>
            <a:lvl2pPr marL="742950" indent="-285750" eaLnBrk="0" hangingPunct="0">
              <a:defRPr sz="1200">
                <a:solidFill>
                  <a:schemeClr val="tx1"/>
                </a:solidFill>
                <a:latin typeface="Arial" charset="0"/>
                <a:ea typeface="ＭＳ Ｐゴシック" charset="0"/>
              </a:defRPr>
            </a:lvl2pPr>
            <a:lvl3pPr marL="1143000" indent="-228600" eaLnBrk="0" hangingPunct="0">
              <a:defRPr sz="1200">
                <a:solidFill>
                  <a:schemeClr val="tx1"/>
                </a:solidFill>
                <a:latin typeface="Arial" charset="0"/>
                <a:ea typeface="ＭＳ Ｐゴシック" charset="0"/>
              </a:defRPr>
            </a:lvl3pPr>
            <a:lvl4pPr marL="1600200" indent="-228600" eaLnBrk="0" hangingPunct="0">
              <a:defRPr sz="1200">
                <a:solidFill>
                  <a:schemeClr val="tx1"/>
                </a:solidFill>
                <a:latin typeface="Arial" charset="0"/>
                <a:ea typeface="ＭＳ Ｐゴシック" charset="0"/>
              </a:defRPr>
            </a:lvl4pPr>
            <a:lvl5pPr marL="2057400" indent="-228600" eaLnBrk="0" hangingPunct="0">
              <a:defRPr sz="1200">
                <a:solidFill>
                  <a:schemeClr val="tx1"/>
                </a:solidFill>
                <a:latin typeface="Arial" charset="0"/>
                <a:ea typeface="ＭＳ Ｐゴシック" charset="0"/>
              </a:defRPr>
            </a:lvl5pPr>
            <a:lvl6pPr marL="2514600" indent="-228600" eaLnBrk="0" fontAlgn="base" hangingPunct="0">
              <a:spcBef>
                <a:spcPct val="0"/>
              </a:spcBef>
              <a:spcAft>
                <a:spcPct val="0"/>
              </a:spcAft>
              <a:defRPr sz="1200">
                <a:solidFill>
                  <a:schemeClr val="tx1"/>
                </a:solidFill>
                <a:latin typeface="Arial" charset="0"/>
                <a:ea typeface="ＭＳ Ｐゴシック" charset="0"/>
              </a:defRPr>
            </a:lvl6pPr>
            <a:lvl7pPr marL="2971800" indent="-228600" eaLnBrk="0" fontAlgn="base" hangingPunct="0">
              <a:spcBef>
                <a:spcPct val="0"/>
              </a:spcBef>
              <a:spcAft>
                <a:spcPct val="0"/>
              </a:spcAft>
              <a:defRPr sz="1200">
                <a:solidFill>
                  <a:schemeClr val="tx1"/>
                </a:solidFill>
                <a:latin typeface="Arial" charset="0"/>
                <a:ea typeface="ＭＳ Ｐゴシック" charset="0"/>
              </a:defRPr>
            </a:lvl7pPr>
            <a:lvl8pPr marL="3429000" indent="-228600" eaLnBrk="0" fontAlgn="base" hangingPunct="0">
              <a:spcBef>
                <a:spcPct val="0"/>
              </a:spcBef>
              <a:spcAft>
                <a:spcPct val="0"/>
              </a:spcAft>
              <a:defRPr sz="1200">
                <a:solidFill>
                  <a:schemeClr val="tx1"/>
                </a:solidFill>
                <a:latin typeface="Arial" charset="0"/>
                <a:ea typeface="ＭＳ Ｐゴシック" charset="0"/>
              </a:defRPr>
            </a:lvl8pPr>
            <a:lvl9pPr marL="3886200" indent="-228600" eaLnBrk="0" fontAlgn="base" hangingPunct="0">
              <a:spcBef>
                <a:spcPct val="0"/>
              </a:spcBef>
              <a:spcAft>
                <a:spcPct val="0"/>
              </a:spcAft>
              <a:defRPr sz="1200">
                <a:solidFill>
                  <a:schemeClr val="tx1"/>
                </a:solidFill>
                <a:latin typeface="Arial" charset="0"/>
                <a:ea typeface="ＭＳ Ｐゴシック" charset="0"/>
              </a:defRPr>
            </a:lvl9pPr>
          </a:lstStyle>
          <a:p>
            <a:r>
              <a:rPr lang="en-US" sz="800" i="1" dirty="0" smtClean="0">
                <a:latin typeface="Verdana" charset="0"/>
                <a:ea typeface="ヒラギノ角ゴ Pro W3" charset="0"/>
                <a:cs typeface="ヒラギノ角ゴ Pro W3" charset="0"/>
              </a:rPr>
              <a:t>Host – pathogen interactions</a:t>
            </a:r>
            <a:endParaRPr lang="en-US" sz="800" i="1" dirty="0">
              <a:latin typeface="Verdana" charset="0"/>
              <a:ea typeface="ヒラギノ角ゴ Pro W3" charset="0"/>
              <a:cs typeface="ヒラギノ角ゴ Pro W3" charset="0"/>
            </a:endParaRPr>
          </a:p>
        </p:txBody>
      </p:sp>
      <p:pic>
        <p:nvPicPr>
          <p:cNvPr id="54" name="Picture 4" descr="compressed CV logo"/>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69619" y="2379002"/>
            <a:ext cx="523776" cy="343728"/>
          </a:xfrm>
          <a:prstGeom prst="rect">
            <a:avLst/>
          </a:prstGeom>
          <a:noFill/>
          <a:extLst>
            <a:ext uri="{909E8E84-426E-40dd-AFC4-6F175D3DCCD1}">
              <a14:hiddenFill xmlns:a14="http://schemas.microsoft.com/office/drawing/2010/main">
                <a:solidFill>
                  <a:srgbClr val="FFFFFF"/>
                </a:solidFill>
              </a14:hiddenFill>
            </a:ext>
          </a:extLst>
        </p:spPr>
      </p:pic>
      <p:sp>
        <p:nvSpPr>
          <p:cNvPr id="55" name="Text Box 103"/>
          <p:cNvSpPr txBox="1">
            <a:spLocks noChangeArrowheads="1"/>
          </p:cNvSpPr>
          <p:nvPr/>
        </p:nvSpPr>
        <p:spPr bwMode="auto">
          <a:xfrm>
            <a:off x="7583633" y="2719081"/>
            <a:ext cx="1065607"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eaLnBrk="0" hangingPunct="0">
              <a:defRPr sz="1200">
                <a:solidFill>
                  <a:schemeClr val="tx1"/>
                </a:solidFill>
                <a:latin typeface="Arial" charset="0"/>
                <a:ea typeface="ＭＳ Ｐゴシック" charset="0"/>
                <a:cs typeface="ＭＳ Ｐゴシック" charset="0"/>
              </a:defRPr>
            </a:lvl1pPr>
            <a:lvl2pPr marL="742950" indent="-285750" eaLnBrk="0" hangingPunct="0">
              <a:defRPr sz="1200">
                <a:solidFill>
                  <a:schemeClr val="tx1"/>
                </a:solidFill>
                <a:latin typeface="Arial" charset="0"/>
                <a:ea typeface="ＭＳ Ｐゴシック" charset="0"/>
              </a:defRPr>
            </a:lvl2pPr>
            <a:lvl3pPr marL="1143000" indent="-228600" eaLnBrk="0" hangingPunct="0">
              <a:defRPr sz="1200">
                <a:solidFill>
                  <a:schemeClr val="tx1"/>
                </a:solidFill>
                <a:latin typeface="Arial" charset="0"/>
                <a:ea typeface="ＭＳ Ｐゴシック" charset="0"/>
              </a:defRPr>
            </a:lvl3pPr>
            <a:lvl4pPr marL="1600200" indent="-228600" eaLnBrk="0" hangingPunct="0">
              <a:defRPr sz="1200">
                <a:solidFill>
                  <a:schemeClr val="tx1"/>
                </a:solidFill>
                <a:latin typeface="Arial" charset="0"/>
                <a:ea typeface="ＭＳ Ｐゴシック" charset="0"/>
              </a:defRPr>
            </a:lvl4pPr>
            <a:lvl5pPr marL="2057400" indent="-228600" eaLnBrk="0" hangingPunct="0">
              <a:defRPr sz="1200">
                <a:solidFill>
                  <a:schemeClr val="tx1"/>
                </a:solidFill>
                <a:latin typeface="Arial" charset="0"/>
                <a:ea typeface="ＭＳ Ｐゴシック" charset="0"/>
              </a:defRPr>
            </a:lvl5pPr>
            <a:lvl6pPr marL="2514600" indent="-228600" eaLnBrk="0" fontAlgn="base" hangingPunct="0">
              <a:spcBef>
                <a:spcPct val="0"/>
              </a:spcBef>
              <a:spcAft>
                <a:spcPct val="0"/>
              </a:spcAft>
              <a:defRPr sz="1200">
                <a:solidFill>
                  <a:schemeClr val="tx1"/>
                </a:solidFill>
                <a:latin typeface="Arial" charset="0"/>
                <a:ea typeface="ＭＳ Ｐゴシック" charset="0"/>
              </a:defRPr>
            </a:lvl6pPr>
            <a:lvl7pPr marL="2971800" indent="-228600" eaLnBrk="0" fontAlgn="base" hangingPunct="0">
              <a:spcBef>
                <a:spcPct val="0"/>
              </a:spcBef>
              <a:spcAft>
                <a:spcPct val="0"/>
              </a:spcAft>
              <a:defRPr sz="1200">
                <a:solidFill>
                  <a:schemeClr val="tx1"/>
                </a:solidFill>
                <a:latin typeface="Arial" charset="0"/>
                <a:ea typeface="ＭＳ Ｐゴシック" charset="0"/>
              </a:defRPr>
            </a:lvl7pPr>
            <a:lvl8pPr marL="3429000" indent="-228600" eaLnBrk="0" fontAlgn="base" hangingPunct="0">
              <a:spcBef>
                <a:spcPct val="0"/>
              </a:spcBef>
              <a:spcAft>
                <a:spcPct val="0"/>
              </a:spcAft>
              <a:defRPr sz="1200">
                <a:solidFill>
                  <a:schemeClr val="tx1"/>
                </a:solidFill>
                <a:latin typeface="Arial" charset="0"/>
                <a:ea typeface="ＭＳ Ｐゴシック" charset="0"/>
              </a:defRPr>
            </a:lvl8pPr>
            <a:lvl9pPr marL="3886200" indent="-228600" eaLnBrk="0" fontAlgn="base" hangingPunct="0">
              <a:spcBef>
                <a:spcPct val="0"/>
              </a:spcBef>
              <a:spcAft>
                <a:spcPct val="0"/>
              </a:spcAft>
              <a:defRPr sz="1200">
                <a:solidFill>
                  <a:schemeClr val="tx1"/>
                </a:solidFill>
                <a:latin typeface="Arial" charset="0"/>
                <a:ea typeface="ＭＳ Ｐゴシック" charset="0"/>
              </a:defRPr>
            </a:lvl9pPr>
          </a:lstStyle>
          <a:p>
            <a:r>
              <a:rPr lang="en-US" sz="800" i="1" dirty="0" smtClean="0">
                <a:latin typeface="Verdana" charset="0"/>
                <a:ea typeface="ヒラギノ角ゴ Pro W3" charset="0"/>
                <a:cs typeface="ヒラギノ角ゴ Pro W3" charset="0"/>
              </a:rPr>
              <a:t>Cardiovascular proteins</a:t>
            </a:r>
            <a:endParaRPr lang="en-US" sz="800" i="1" dirty="0">
              <a:latin typeface="Verdana" charset="0"/>
              <a:ea typeface="ヒラギノ角ゴ Pro W3" charset="0"/>
              <a:cs typeface="ヒラギノ角ゴ Pro W3" charset="0"/>
            </a:endParaRPr>
          </a:p>
        </p:txBody>
      </p:sp>
      <p:pic>
        <p:nvPicPr>
          <p:cNvPr id="56"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30626" y="5488489"/>
            <a:ext cx="801761" cy="228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Text Box 8"/>
          <p:cNvSpPr txBox="1">
            <a:spLocks noChangeArrowheads="1"/>
          </p:cNvSpPr>
          <p:nvPr/>
        </p:nvSpPr>
        <p:spPr bwMode="auto">
          <a:xfrm>
            <a:off x="357188" y="189731"/>
            <a:ext cx="7671196"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err="1"/>
              <a:t>IntAct</a:t>
            </a:r>
            <a:r>
              <a:rPr lang="en-GB" dirty="0"/>
              <a:t> </a:t>
            </a:r>
            <a:r>
              <a:rPr lang="en-GB" dirty="0" smtClean="0"/>
              <a:t>as a common curation platform</a:t>
            </a:r>
            <a:endParaRPr lang="en-GB" dirty="0"/>
          </a:p>
        </p:txBody>
      </p:sp>
    </p:spTree>
    <p:extLst>
      <p:ext uri="{BB962C8B-B14F-4D97-AF65-F5344CB8AC3E}">
        <p14:creationId xmlns:p14="http://schemas.microsoft.com/office/powerpoint/2010/main" val="9399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descr="intact-logo-medium">
            <a:hlinkClick r:id="rId4" action="ppaction://program"/>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2088" y="0"/>
            <a:ext cx="133191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52" name="Text Box 4"/>
          <p:cNvSpPr txBox="1">
            <a:spLocks noChangeArrowheads="1"/>
          </p:cNvSpPr>
          <p:nvPr/>
        </p:nvSpPr>
        <p:spPr bwMode="auto">
          <a:xfrm>
            <a:off x="251520" y="44624"/>
            <a:ext cx="5843588" cy="5873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err="1"/>
              <a:t>IntAct</a:t>
            </a:r>
            <a:r>
              <a:rPr lang="en-GB" dirty="0"/>
              <a:t> – Home Page</a:t>
            </a:r>
          </a:p>
        </p:txBody>
      </p:sp>
      <p:sp>
        <p:nvSpPr>
          <p:cNvPr id="206857" name="Text Box 9"/>
          <p:cNvSpPr txBox="1">
            <a:spLocks noChangeArrowheads="1"/>
          </p:cNvSpPr>
          <p:nvPr/>
        </p:nvSpPr>
        <p:spPr bwMode="auto">
          <a:xfrm>
            <a:off x="2890985" y="673532"/>
            <a:ext cx="3450534" cy="523220"/>
          </a:xfrm>
          <a:prstGeom prst="rect">
            <a:avLst/>
          </a:prstGeom>
          <a:noFill/>
          <a:ln w="9525">
            <a:noFill/>
            <a:miter lim="800000"/>
            <a:headEnd/>
            <a:tailEnd/>
          </a:ln>
          <a:effectLst/>
        </p:spPr>
        <p:txBody>
          <a:bodyPr wrap="none">
            <a:spAutoFit/>
          </a:bodyPr>
          <a:lstStyle/>
          <a:p>
            <a:pPr algn="r" eaLnBrk="1" hangingPunct="1">
              <a:defRPr/>
            </a:pPr>
            <a:r>
              <a:rPr lang="en-GB" sz="2800" dirty="0" smtClean="0">
                <a:solidFill>
                  <a:srgbClr val="CC3300"/>
                </a:solidFill>
                <a:effectLst>
                  <a:outerShdw blurRad="38100" dist="38100" dir="2700000" algn="tl">
                    <a:srgbClr val="C0C0C0"/>
                  </a:outerShdw>
                </a:effectLst>
                <a:ea typeface="+mn-ea"/>
                <a:cs typeface="Arial" panose="020B0604020202020204" pitchFamily="34" charset="0"/>
                <a:hlinkClick r:id="rId6"/>
              </a:rPr>
              <a:t>www.ebi.ac.uk/intact</a:t>
            </a:r>
            <a:endParaRPr lang="en-US" sz="1800" dirty="0">
              <a:solidFill>
                <a:srgbClr val="CC3300"/>
              </a:solidFill>
              <a:effectLst>
                <a:outerShdw blurRad="38100" dist="38100" dir="2700000" algn="tl">
                  <a:srgbClr val="C0C0C0"/>
                </a:outerShdw>
              </a:effectLst>
              <a:ea typeface="+mn-ea"/>
              <a:cs typeface="Arial" panose="020B0604020202020204" pitchFamily="34" charset="0"/>
            </a:endParaRPr>
          </a:p>
        </p:txBody>
      </p:sp>
      <p:pic>
        <p:nvPicPr>
          <p:cNvPr id="6" name="Picture 5"/>
          <p:cNvPicPr>
            <a:picLocks noChangeAspect="1"/>
          </p:cNvPicPr>
          <p:nvPr/>
        </p:nvPicPr>
        <p:blipFill rotWithShape="1">
          <a:blip r:embed="rId7"/>
          <a:srcRect l="10681" t="11129" r="11422" b="7060"/>
          <a:stretch/>
        </p:blipFill>
        <p:spPr>
          <a:xfrm>
            <a:off x="539552" y="1268760"/>
            <a:ext cx="8153400" cy="4814389"/>
          </a:xfrm>
          <a:prstGeom prst="rect">
            <a:avLst/>
          </a:prstGeom>
        </p:spPr>
      </p:pic>
      <p:sp>
        <p:nvSpPr>
          <p:cNvPr id="7" name="AutoShape 18"/>
          <p:cNvSpPr>
            <a:spLocks noChangeArrowheads="1"/>
          </p:cNvSpPr>
          <p:nvPr/>
        </p:nvSpPr>
        <p:spPr bwMode="auto">
          <a:xfrm>
            <a:off x="658947" y="2771658"/>
            <a:ext cx="2049255" cy="945374"/>
          </a:xfrm>
          <a:prstGeom prst="roundRect">
            <a:avLst>
              <a:gd name="adj" fmla="val 16667"/>
            </a:avLst>
          </a:prstGeom>
          <a:solidFill>
            <a:srgbClr val="FF0000">
              <a:alpha val="10196"/>
            </a:srgbClr>
          </a:solidFill>
          <a:ln w="25400">
            <a:solidFill>
              <a:srgbClr val="CC3300"/>
            </a:solidFill>
            <a:round/>
            <a:headEnd/>
            <a:tailEnd/>
          </a:ln>
        </p:spPr>
        <p:txBody>
          <a:bodyPr wrap="none" anchor="ctr"/>
          <a:lstStyle/>
          <a:p>
            <a:endParaRPr lang="en-US" sz="2400"/>
          </a:p>
        </p:txBody>
      </p:sp>
    </p:spTree>
    <p:custDataLst>
      <p:tags r:id="rId1"/>
    </p:custDataLst>
    <p:extLst>
      <p:ext uri="{BB962C8B-B14F-4D97-AF65-F5344CB8AC3E}">
        <p14:creationId xmlns:p14="http://schemas.microsoft.com/office/powerpoint/2010/main" val="679929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ntact-logo-medium">
            <a:hlinkClick r:id="rId3" action="ppaction://program"/>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0"/>
            <a:ext cx="1547664" cy="789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323850" y="115888"/>
            <a:ext cx="7848600" cy="585787"/>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IntAct webpage-based search</a:t>
            </a:r>
          </a:p>
        </p:txBody>
      </p:sp>
      <p:pic>
        <p:nvPicPr>
          <p:cNvPr id="7" name="Picture 6"/>
          <p:cNvPicPr>
            <a:picLocks noChangeAspect="1"/>
          </p:cNvPicPr>
          <p:nvPr/>
        </p:nvPicPr>
        <p:blipFill rotWithShape="1">
          <a:blip r:embed="rId5"/>
          <a:srcRect l="10745" t="11531" r="11513" b="8651"/>
          <a:stretch/>
        </p:blipFill>
        <p:spPr>
          <a:xfrm>
            <a:off x="533401" y="980727"/>
            <a:ext cx="8233256" cy="4752529"/>
          </a:xfrm>
          <a:prstGeom prst="rect">
            <a:avLst/>
          </a:prstGeom>
        </p:spPr>
      </p:pic>
      <p:sp>
        <p:nvSpPr>
          <p:cNvPr id="9" name="AutoShape 18"/>
          <p:cNvSpPr>
            <a:spLocks noChangeArrowheads="1"/>
          </p:cNvSpPr>
          <p:nvPr/>
        </p:nvSpPr>
        <p:spPr bwMode="auto">
          <a:xfrm>
            <a:off x="467545" y="1895748"/>
            <a:ext cx="4464496" cy="381123"/>
          </a:xfrm>
          <a:prstGeom prst="roundRect">
            <a:avLst>
              <a:gd name="adj" fmla="val 16667"/>
            </a:avLst>
          </a:prstGeom>
          <a:solidFill>
            <a:srgbClr val="FF0000">
              <a:alpha val="10196"/>
            </a:srgbClr>
          </a:solidFill>
          <a:ln w="25400">
            <a:solidFill>
              <a:srgbClr val="CC3300"/>
            </a:solidFill>
            <a:round/>
            <a:headEnd/>
            <a:tailEnd/>
          </a:ln>
        </p:spPr>
        <p:txBody>
          <a:bodyPr wrap="none" anchor="ctr"/>
          <a:lstStyle/>
          <a:p>
            <a:endParaRPr lang="en-US" sz="2400"/>
          </a:p>
        </p:txBody>
      </p:sp>
      <p:sp>
        <p:nvSpPr>
          <p:cNvPr id="11" name="Oval 10"/>
          <p:cNvSpPr/>
          <p:nvPr/>
        </p:nvSpPr>
        <p:spPr>
          <a:xfrm>
            <a:off x="755576" y="4237910"/>
            <a:ext cx="198384" cy="198384"/>
          </a:xfrm>
          <a:prstGeom prst="ellipse">
            <a:avLst/>
          </a:prstGeom>
          <a:solidFill>
            <a:srgbClr val="FF0000">
              <a:alpha val="10196"/>
            </a:srgbClr>
          </a:solidFill>
          <a:ln w="12700">
            <a:solidFill>
              <a:srgbClr val="CC3300"/>
            </a:solidFill>
            <a:round/>
            <a:headEnd/>
            <a:tailEnd/>
          </a:ln>
        </p:spPr>
        <p:txBody>
          <a:bodyPr wrap="none" anchor="ctr"/>
          <a:lstStyle/>
          <a:p>
            <a:endParaRPr lang="en-GB">
              <a:solidFill>
                <a:schemeClr val="tx1"/>
              </a:solidFill>
              <a:cs typeface="Arial" panose="020B0604020202020204" pitchFamily="34" charset="0"/>
            </a:endParaRPr>
          </a:p>
        </p:txBody>
      </p:sp>
      <p:grpSp>
        <p:nvGrpSpPr>
          <p:cNvPr id="12" name="Group 11"/>
          <p:cNvGrpSpPr/>
          <p:nvPr/>
        </p:nvGrpSpPr>
        <p:grpSpPr>
          <a:xfrm>
            <a:off x="323528" y="4509120"/>
            <a:ext cx="1098378" cy="1819364"/>
            <a:chOff x="328290" y="5587529"/>
            <a:chExt cx="1098378" cy="1675350"/>
          </a:xfrm>
        </p:grpSpPr>
        <p:sp>
          <p:nvSpPr>
            <p:cNvPr id="14" name="Text Box 17"/>
            <p:cNvSpPr txBox="1">
              <a:spLocks noChangeArrowheads="1"/>
            </p:cNvSpPr>
            <p:nvPr/>
          </p:nvSpPr>
          <p:spPr bwMode="auto">
            <a:xfrm>
              <a:off x="328290" y="6739659"/>
              <a:ext cx="10983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a:solidFill>
                    <a:schemeClr val="tx1"/>
                  </a:solidFill>
                  <a:latin typeface="Arial" charset="0"/>
                  <a:ea typeface="Geneva" charset="-128"/>
                </a:defRPr>
              </a:lvl1pPr>
              <a:lvl2pPr marL="742950" indent="-285750">
                <a:defRPr sz="2200">
                  <a:solidFill>
                    <a:schemeClr val="tx1"/>
                  </a:solidFill>
                  <a:latin typeface="Arial" charset="0"/>
                  <a:ea typeface="Geneva" charset="-128"/>
                </a:defRPr>
              </a:lvl2pPr>
              <a:lvl3pPr marL="1143000" indent="-228600">
                <a:defRPr sz="2200">
                  <a:solidFill>
                    <a:schemeClr val="tx1"/>
                  </a:solidFill>
                  <a:latin typeface="Arial" charset="0"/>
                  <a:ea typeface="Geneva" charset="-128"/>
                </a:defRPr>
              </a:lvl3pPr>
              <a:lvl4pPr marL="1600200" indent="-228600">
                <a:defRPr sz="2200">
                  <a:solidFill>
                    <a:schemeClr val="tx1"/>
                  </a:solidFill>
                  <a:latin typeface="Arial" charset="0"/>
                  <a:ea typeface="Geneva" charset="-128"/>
                </a:defRPr>
              </a:lvl4pPr>
              <a:lvl5pPr marL="2057400" indent="-228600">
                <a:defRPr sz="2200">
                  <a:solidFill>
                    <a:schemeClr val="tx1"/>
                  </a:solidFill>
                  <a:latin typeface="Arial" charset="0"/>
                  <a:ea typeface="Geneva" charset="-128"/>
                </a:defRPr>
              </a:lvl5pPr>
              <a:lvl6pPr marL="2514600" indent="-228600" eaLnBrk="0" fontAlgn="base" hangingPunct="0">
                <a:spcBef>
                  <a:spcPct val="0"/>
                </a:spcBef>
                <a:spcAft>
                  <a:spcPct val="0"/>
                </a:spcAft>
                <a:defRPr sz="2200">
                  <a:solidFill>
                    <a:schemeClr val="tx1"/>
                  </a:solidFill>
                  <a:latin typeface="Arial" charset="0"/>
                  <a:ea typeface="Geneva" charset="-128"/>
                </a:defRPr>
              </a:lvl6pPr>
              <a:lvl7pPr marL="2971800" indent="-228600" eaLnBrk="0" fontAlgn="base" hangingPunct="0">
                <a:spcBef>
                  <a:spcPct val="0"/>
                </a:spcBef>
                <a:spcAft>
                  <a:spcPct val="0"/>
                </a:spcAft>
                <a:defRPr sz="2200">
                  <a:solidFill>
                    <a:schemeClr val="tx1"/>
                  </a:solidFill>
                  <a:latin typeface="Arial" charset="0"/>
                  <a:ea typeface="Geneva" charset="-128"/>
                </a:defRPr>
              </a:lvl7pPr>
              <a:lvl8pPr marL="3429000" indent="-228600" eaLnBrk="0" fontAlgn="base" hangingPunct="0">
                <a:spcBef>
                  <a:spcPct val="0"/>
                </a:spcBef>
                <a:spcAft>
                  <a:spcPct val="0"/>
                </a:spcAft>
                <a:defRPr sz="2200">
                  <a:solidFill>
                    <a:schemeClr val="tx1"/>
                  </a:solidFill>
                  <a:latin typeface="Arial" charset="0"/>
                  <a:ea typeface="Geneva" charset="-128"/>
                </a:defRPr>
              </a:lvl8pPr>
              <a:lvl9pPr marL="3886200" indent="-228600" eaLnBrk="0" fontAlgn="base" hangingPunct="0">
                <a:spcBef>
                  <a:spcPct val="0"/>
                </a:spcBef>
                <a:spcAft>
                  <a:spcPct val="0"/>
                </a:spcAft>
                <a:defRPr sz="2200">
                  <a:solidFill>
                    <a:schemeClr val="tx1"/>
                  </a:solidFill>
                  <a:latin typeface="Arial" charset="0"/>
                  <a:ea typeface="Geneva" charset="-128"/>
                </a:defRPr>
              </a:lvl9pPr>
            </a:lstStyle>
            <a:p>
              <a:pPr algn="ctr" eaLnBrk="1" hangingPunct="1"/>
              <a:r>
                <a:rPr lang="en-GB" sz="1400" b="1" dirty="0">
                  <a:solidFill>
                    <a:srgbClr val="CC3300"/>
                  </a:solidFill>
                  <a:latin typeface="Arial" panose="020B0604020202020204" pitchFamily="34" charset="0"/>
                  <a:cs typeface="Arial" panose="020B0604020202020204" pitchFamily="34" charset="0"/>
                </a:rPr>
                <a:t>Details of </a:t>
              </a:r>
              <a:br>
                <a:rPr lang="en-GB" sz="1400" b="1" dirty="0">
                  <a:solidFill>
                    <a:srgbClr val="CC3300"/>
                  </a:solidFill>
                  <a:latin typeface="Arial" panose="020B0604020202020204" pitchFamily="34" charset="0"/>
                  <a:cs typeface="Arial" panose="020B0604020202020204" pitchFamily="34" charset="0"/>
                </a:rPr>
              </a:br>
              <a:r>
                <a:rPr lang="en-GB" sz="1400" b="1" dirty="0">
                  <a:solidFill>
                    <a:srgbClr val="CC3300"/>
                  </a:solidFill>
                  <a:latin typeface="Arial" panose="020B0604020202020204" pitchFamily="34" charset="0"/>
                  <a:cs typeface="Arial" panose="020B0604020202020204" pitchFamily="34" charset="0"/>
                </a:rPr>
                <a:t>interaction</a:t>
              </a:r>
              <a:endParaRPr lang="en-US" sz="1400" b="1" dirty="0">
                <a:solidFill>
                  <a:srgbClr val="CC3300"/>
                </a:solidFill>
                <a:latin typeface="Arial" panose="020B0604020202020204" pitchFamily="34" charset="0"/>
                <a:cs typeface="Arial" panose="020B0604020202020204" pitchFamily="34" charset="0"/>
              </a:endParaRPr>
            </a:p>
          </p:txBody>
        </p:sp>
        <p:sp>
          <p:nvSpPr>
            <p:cNvPr id="15" name="Line 12"/>
            <p:cNvSpPr>
              <a:spLocks noChangeShapeType="1"/>
            </p:cNvSpPr>
            <p:nvPr/>
          </p:nvSpPr>
          <p:spPr bwMode="auto">
            <a:xfrm flipH="1">
              <a:off x="832346" y="5587529"/>
              <a:ext cx="24904" cy="1080122"/>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cs typeface="Arial" panose="020B0604020202020204" pitchFamily="34" charset="0"/>
              </a:endParaRPr>
            </a:p>
          </p:txBody>
        </p:sp>
      </p:grpSp>
      <p:grpSp>
        <p:nvGrpSpPr>
          <p:cNvPr id="16" name="Group 15"/>
          <p:cNvGrpSpPr/>
          <p:nvPr/>
        </p:nvGrpSpPr>
        <p:grpSpPr>
          <a:xfrm>
            <a:off x="2195736" y="3429000"/>
            <a:ext cx="2254270" cy="3024336"/>
            <a:chOff x="2381851" y="5104351"/>
            <a:chExt cx="2326278" cy="2035386"/>
          </a:xfrm>
        </p:grpSpPr>
        <p:sp>
          <p:nvSpPr>
            <p:cNvPr id="17" name="Text Box 13"/>
            <p:cNvSpPr txBox="1">
              <a:spLocks noChangeArrowheads="1"/>
            </p:cNvSpPr>
            <p:nvPr/>
          </p:nvSpPr>
          <p:spPr bwMode="auto">
            <a:xfrm>
              <a:off x="2381851" y="6616517"/>
              <a:ext cx="23262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de-DE"/>
              </a:defPPr>
              <a:lvl1pPr algn="ctr" eaLnBrk="1" hangingPunct="1">
                <a:defRPr sz="1400" b="1">
                  <a:solidFill>
                    <a:srgbClr val="CC3300"/>
                  </a:solidFill>
                  <a:latin typeface="HelveticaNeueLT Pro 45 Lt" pitchFamily="34" charset="0"/>
                  <a:ea typeface="Geneva" charset="-128"/>
                </a:defRPr>
              </a:lvl1pPr>
              <a:lvl2pPr marL="742950" indent="-285750">
                <a:defRPr sz="2200">
                  <a:latin typeface="Arial" charset="0"/>
                  <a:ea typeface="Geneva" charset="-128"/>
                </a:defRPr>
              </a:lvl2pPr>
              <a:lvl3pPr marL="1143000" indent="-228600">
                <a:defRPr sz="2200">
                  <a:latin typeface="Arial" charset="0"/>
                  <a:ea typeface="Geneva" charset="-128"/>
                </a:defRPr>
              </a:lvl3pPr>
              <a:lvl4pPr marL="1600200" indent="-228600">
                <a:defRPr sz="2200">
                  <a:latin typeface="Arial" charset="0"/>
                  <a:ea typeface="Geneva" charset="-128"/>
                </a:defRPr>
              </a:lvl4pPr>
              <a:lvl5pPr marL="2057400" indent="-228600">
                <a:defRPr sz="2200">
                  <a:latin typeface="Arial" charset="0"/>
                  <a:ea typeface="Geneva" charset="-128"/>
                </a:defRPr>
              </a:lvl5pPr>
              <a:lvl6pPr marL="2514600" indent="-228600" eaLnBrk="0" fontAlgn="base" hangingPunct="0">
                <a:spcBef>
                  <a:spcPct val="0"/>
                </a:spcBef>
                <a:spcAft>
                  <a:spcPct val="0"/>
                </a:spcAft>
                <a:defRPr sz="2200">
                  <a:latin typeface="Arial" charset="0"/>
                  <a:ea typeface="Geneva" charset="-128"/>
                </a:defRPr>
              </a:lvl6pPr>
              <a:lvl7pPr marL="2971800" indent="-228600" eaLnBrk="0" fontAlgn="base" hangingPunct="0">
                <a:spcBef>
                  <a:spcPct val="0"/>
                </a:spcBef>
                <a:spcAft>
                  <a:spcPct val="0"/>
                </a:spcAft>
                <a:defRPr sz="2200">
                  <a:latin typeface="Arial" charset="0"/>
                  <a:ea typeface="Geneva" charset="-128"/>
                </a:defRPr>
              </a:lvl7pPr>
              <a:lvl8pPr marL="3429000" indent="-228600" eaLnBrk="0" fontAlgn="base" hangingPunct="0">
                <a:spcBef>
                  <a:spcPct val="0"/>
                </a:spcBef>
                <a:spcAft>
                  <a:spcPct val="0"/>
                </a:spcAft>
                <a:defRPr sz="2200">
                  <a:latin typeface="Arial" charset="0"/>
                  <a:ea typeface="Geneva" charset="-128"/>
                </a:defRPr>
              </a:lvl8pPr>
              <a:lvl9pPr marL="3886200" indent="-228600" eaLnBrk="0" fontAlgn="base" hangingPunct="0">
                <a:spcBef>
                  <a:spcPct val="0"/>
                </a:spcBef>
                <a:spcAft>
                  <a:spcPct val="0"/>
                </a:spcAft>
                <a:defRPr sz="2200">
                  <a:latin typeface="Arial" charset="0"/>
                  <a:ea typeface="Geneva" charset="-128"/>
                </a:defRPr>
              </a:lvl9pPr>
            </a:lstStyle>
            <a:p>
              <a:r>
                <a:rPr lang="en-GB" dirty="0" smtClean="0">
                  <a:latin typeface="Arial" panose="020B0604020202020204" pitchFamily="34" charset="0"/>
                  <a:cs typeface="Arial" panose="020B0604020202020204" pitchFamily="34" charset="0"/>
                </a:rPr>
                <a:t>Link to external resource</a:t>
              </a:r>
            </a:p>
            <a:p>
              <a:r>
                <a:rPr lang="en-GB" dirty="0" smtClean="0">
                  <a:latin typeface="Arial" panose="020B0604020202020204" pitchFamily="34" charset="0"/>
                  <a:cs typeface="Arial" panose="020B0604020202020204" pitchFamily="34" charset="0"/>
                </a:rPr>
                <a:t>(</a:t>
              </a:r>
              <a:r>
                <a:rPr lang="en-GB" dirty="0" err="1" smtClean="0">
                  <a:latin typeface="Arial" panose="020B0604020202020204" pitchFamily="34" charset="0"/>
                  <a:cs typeface="Arial" panose="020B0604020202020204" pitchFamily="34" charset="0"/>
                </a:rPr>
                <a:t>UniProtKB</a:t>
              </a:r>
              <a:r>
                <a:rPr lang="en-GB" dirty="0" smtClean="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
          <p:nvSpPr>
            <p:cNvPr id="18" name="Line 7"/>
            <p:cNvSpPr>
              <a:spLocks noChangeShapeType="1"/>
            </p:cNvSpPr>
            <p:nvPr/>
          </p:nvSpPr>
          <p:spPr bwMode="auto">
            <a:xfrm>
              <a:off x="2525867" y="5104351"/>
              <a:ext cx="936104" cy="1512166"/>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cs typeface="Arial" panose="020B0604020202020204" pitchFamily="34" charset="0"/>
              </a:endParaRPr>
            </a:p>
          </p:txBody>
        </p:sp>
      </p:grpSp>
      <p:sp>
        <p:nvSpPr>
          <p:cNvPr id="19" name="AutoShape 18"/>
          <p:cNvSpPr>
            <a:spLocks noChangeArrowheads="1"/>
          </p:cNvSpPr>
          <p:nvPr/>
        </p:nvSpPr>
        <p:spPr bwMode="auto">
          <a:xfrm>
            <a:off x="2060131" y="3238209"/>
            <a:ext cx="360040" cy="144015"/>
          </a:xfrm>
          <a:prstGeom prst="roundRect">
            <a:avLst>
              <a:gd name="adj" fmla="val 16667"/>
            </a:avLst>
          </a:prstGeom>
          <a:solidFill>
            <a:srgbClr val="FF0000">
              <a:alpha val="10196"/>
            </a:srgbClr>
          </a:solidFill>
          <a:ln w="12700">
            <a:solidFill>
              <a:srgbClr val="CC3300"/>
            </a:solidFill>
            <a:round/>
            <a:headEnd/>
            <a:tailEnd/>
          </a:ln>
        </p:spPr>
        <p:txBody>
          <a:bodyPr wrap="none" anchor="ctr"/>
          <a:lstStyle/>
          <a:p>
            <a:endParaRPr lang="en-US" sz="2400">
              <a:cs typeface="Arial" panose="020B0604020202020204" pitchFamily="34" charset="0"/>
            </a:endParaRPr>
          </a:p>
        </p:txBody>
      </p:sp>
      <p:grpSp>
        <p:nvGrpSpPr>
          <p:cNvPr id="20" name="Group 19"/>
          <p:cNvGrpSpPr/>
          <p:nvPr/>
        </p:nvGrpSpPr>
        <p:grpSpPr>
          <a:xfrm>
            <a:off x="4067945" y="4437112"/>
            <a:ext cx="3744415" cy="2034805"/>
            <a:chOff x="1085707" y="4888329"/>
            <a:chExt cx="3744415" cy="2034804"/>
          </a:xfrm>
        </p:grpSpPr>
        <p:sp>
          <p:nvSpPr>
            <p:cNvPr id="21" name="Text Box 13"/>
            <p:cNvSpPr txBox="1">
              <a:spLocks noChangeArrowheads="1"/>
            </p:cNvSpPr>
            <p:nvPr/>
          </p:nvSpPr>
          <p:spPr bwMode="auto">
            <a:xfrm>
              <a:off x="1733778" y="6184469"/>
              <a:ext cx="309634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de-DE"/>
              </a:defPPr>
              <a:lvl1pPr algn="ctr" eaLnBrk="1" hangingPunct="1">
                <a:defRPr sz="1400" b="1">
                  <a:solidFill>
                    <a:srgbClr val="CC3300"/>
                  </a:solidFill>
                  <a:latin typeface="HelveticaNeueLT Pro 45 Lt" pitchFamily="34" charset="0"/>
                  <a:ea typeface="Geneva" charset="-128"/>
                </a:defRPr>
              </a:lvl1pPr>
              <a:lvl2pPr marL="742950" indent="-285750">
                <a:defRPr sz="2200">
                  <a:latin typeface="Arial" charset="0"/>
                  <a:ea typeface="Geneva" charset="-128"/>
                </a:defRPr>
              </a:lvl2pPr>
              <a:lvl3pPr marL="1143000" indent="-228600">
                <a:defRPr sz="2200">
                  <a:latin typeface="Arial" charset="0"/>
                  <a:ea typeface="Geneva" charset="-128"/>
                </a:defRPr>
              </a:lvl3pPr>
              <a:lvl4pPr marL="1600200" indent="-228600">
                <a:defRPr sz="2200">
                  <a:latin typeface="Arial" charset="0"/>
                  <a:ea typeface="Geneva" charset="-128"/>
                </a:defRPr>
              </a:lvl4pPr>
              <a:lvl5pPr marL="2057400" indent="-228600">
                <a:defRPr sz="2200">
                  <a:latin typeface="Arial" charset="0"/>
                  <a:ea typeface="Geneva" charset="-128"/>
                </a:defRPr>
              </a:lvl5pPr>
              <a:lvl6pPr marL="2514600" indent="-228600" eaLnBrk="0" fontAlgn="base" hangingPunct="0">
                <a:spcBef>
                  <a:spcPct val="0"/>
                </a:spcBef>
                <a:spcAft>
                  <a:spcPct val="0"/>
                </a:spcAft>
                <a:defRPr sz="2200">
                  <a:latin typeface="Arial" charset="0"/>
                  <a:ea typeface="Geneva" charset="-128"/>
                </a:defRPr>
              </a:lvl6pPr>
              <a:lvl7pPr marL="2971800" indent="-228600" eaLnBrk="0" fontAlgn="base" hangingPunct="0">
                <a:spcBef>
                  <a:spcPct val="0"/>
                </a:spcBef>
                <a:spcAft>
                  <a:spcPct val="0"/>
                </a:spcAft>
                <a:defRPr sz="2200">
                  <a:latin typeface="Arial" charset="0"/>
                  <a:ea typeface="Geneva" charset="-128"/>
                </a:defRPr>
              </a:lvl7pPr>
              <a:lvl8pPr marL="3429000" indent="-228600" eaLnBrk="0" fontAlgn="base" hangingPunct="0">
                <a:spcBef>
                  <a:spcPct val="0"/>
                </a:spcBef>
                <a:spcAft>
                  <a:spcPct val="0"/>
                </a:spcAft>
                <a:defRPr sz="2200">
                  <a:latin typeface="Arial" charset="0"/>
                  <a:ea typeface="Geneva" charset="-128"/>
                </a:defRPr>
              </a:lvl8pPr>
              <a:lvl9pPr marL="3886200" indent="-228600" eaLnBrk="0" fontAlgn="base" hangingPunct="0">
                <a:spcBef>
                  <a:spcPct val="0"/>
                </a:spcBef>
                <a:spcAft>
                  <a:spcPct val="0"/>
                </a:spcAft>
                <a:defRPr sz="2200">
                  <a:latin typeface="Arial" charset="0"/>
                  <a:ea typeface="Geneva" charset="-128"/>
                </a:defRPr>
              </a:lvl9pPr>
            </a:lstStyle>
            <a:p>
              <a:r>
                <a:rPr lang="en-GB" dirty="0" smtClean="0">
                  <a:latin typeface="Arial" panose="020B0604020202020204" pitchFamily="34" charset="0"/>
                  <a:cs typeface="Arial" panose="020B0604020202020204" pitchFamily="34" charset="0"/>
                </a:rPr>
                <a:t>Details about controlled vocabulary term describing interaction detection method</a:t>
              </a:r>
              <a:endParaRPr lang="en-GB" dirty="0">
                <a:latin typeface="Arial" panose="020B0604020202020204" pitchFamily="34" charset="0"/>
                <a:cs typeface="Arial" panose="020B0604020202020204" pitchFamily="34" charset="0"/>
              </a:endParaRPr>
            </a:p>
          </p:txBody>
        </p:sp>
        <p:sp>
          <p:nvSpPr>
            <p:cNvPr id="22" name="Line 7"/>
            <p:cNvSpPr>
              <a:spLocks noChangeShapeType="1"/>
            </p:cNvSpPr>
            <p:nvPr/>
          </p:nvSpPr>
          <p:spPr bwMode="auto">
            <a:xfrm>
              <a:off x="1085707" y="4888329"/>
              <a:ext cx="1080120" cy="1440159"/>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cs typeface="Arial" panose="020B0604020202020204" pitchFamily="34" charset="0"/>
              </a:endParaRPr>
            </a:p>
          </p:txBody>
        </p:sp>
      </p:grpSp>
      <p:sp>
        <p:nvSpPr>
          <p:cNvPr id="23" name="AutoShape 18"/>
          <p:cNvSpPr>
            <a:spLocks noChangeArrowheads="1"/>
          </p:cNvSpPr>
          <p:nvPr/>
        </p:nvSpPr>
        <p:spPr bwMode="auto">
          <a:xfrm>
            <a:off x="3203848" y="4229499"/>
            <a:ext cx="1152128" cy="167093"/>
          </a:xfrm>
          <a:prstGeom prst="roundRect">
            <a:avLst>
              <a:gd name="adj" fmla="val 16667"/>
            </a:avLst>
          </a:prstGeom>
          <a:solidFill>
            <a:srgbClr val="FF0000">
              <a:alpha val="10196"/>
            </a:srgbClr>
          </a:solidFill>
          <a:ln w="12700">
            <a:solidFill>
              <a:srgbClr val="CC3300"/>
            </a:solidFill>
            <a:round/>
            <a:headEnd/>
            <a:tailEnd/>
          </a:ln>
        </p:spPr>
        <p:txBody>
          <a:bodyPr wrap="none" anchor="ctr"/>
          <a:lstStyle/>
          <a:p>
            <a:endParaRPr lang="en-US" sz="240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par>
                          <p:cTn id="11" fill="hold">
                            <p:stCondLst>
                              <p:cond delay="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500"/>
                                        <p:tgtEl>
                                          <p:spTgt spid="12"/>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par>
                          <p:cTn id="31" fill="hold">
                            <p:stCondLst>
                              <p:cond delay="250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9"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10531" t="11038" r="12015" b="4853"/>
          <a:stretch/>
        </p:blipFill>
        <p:spPr>
          <a:xfrm>
            <a:off x="546958" y="980727"/>
            <a:ext cx="8123346" cy="4959517"/>
          </a:xfrm>
          <a:prstGeom prst="rect">
            <a:avLst/>
          </a:prstGeom>
        </p:spPr>
      </p:pic>
      <p:pic>
        <p:nvPicPr>
          <p:cNvPr id="11266" name="Picture 2" descr="intact-logo-medium">
            <a:hlinkClick r:id="rId4" action="ppaction://program"/>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6336" y="0"/>
            <a:ext cx="1547664" cy="789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323850" y="115888"/>
            <a:ext cx="7848600" cy="585787"/>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IntAct: download formats</a:t>
            </a:r>
          </a:p>
        </p:txBody>
      </p:sp>
      <p:sp>
        <p:nvSpPr>
          <p:cNvPr id="15" name="AutoShape 18"/>
          <p:cNvSpPr>
            <a:spLocks noChangeArrowheads="1"/>
          </p:cNvSpPr>
          <p:nvPr/>
        </p:nvSpPr>
        <p:spPr bwMode="auto">
          <a:xfrm>
            <a:off x="1331640" y="2708920"/>
            <a:ext cx="1440160" cy="1728192"/>
          </a:xfrm>
          <a:prstGeom prst="roundRect">
            <a:avLst>
              <a:gd name="adj" fmla="val 16667"/>
            </a:avLst>
          </a:prstGeom>
          <a:noFill/>
          <a:ln w="28575" cmpd="sng">
            <a:solidFill>
              <a:srgbClr val="FF0000"/>
            </a:solidFill>
            <a:round/>
            <a:headEnd/>
            <a:tailEnd/>
          </a:ln>
        </p:spPr>
        <p:txBody>
          <a:bodyPr wrap="none" anchor="ctr"/>
          <a:lstStyle/>
          <a:p>
            <a:endParaRPr lang="en-US" sz="2400">
              <a:cs typeface="Arial" panose="020B0604020202020204" pitchFamily="34" charset="0"/>
            </a:endParaRPr>
          </a:p>
        </p:txBody>
      </p:sp>
    </p:spTree>
    <p:extLst>
      <p:ext uri="{BB962C8B-B14F-4D97-AF65-F5344CB8AC3E}">
        <p14:creationId xmlns:p14="http://schemas.microsoft.com/office/powerpoint/2010/main" val="223649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3" name="Group 2"/>
          <p:cNvGrpSpPr>
            <a:grpSpLocks/>
          </p:cNvGrpSpPr>
          <p:nvPr/>
        </p:nvGrpSpPr>
        <p:grpSpPr bwMode="auto">
          <a:xfrm>
            <a:off x="4114941" y="2689446"/>
            <a:ext cx="5029059" cy="3617915"/>
            <a:chOff x="2936" y="2305"/>
            <a:chExt cx="3058" cy="2279"/>
          </a:xfrm>
        </p:grpSpPr>
        <p:sp>
          <p:nvSpPr>
            <p:cNvPr id="15481" name="Textfeld 12"/>
            <p:cNvSpPr txBox="1">
              <a:spLocks noChangeArrowheads="1"/>
            </p:cNvSpPr>
            <p:nvPr/>
          </p:nvSpPr>
          <p:spPr bwMode="auto">
            <a:xfrm>
              <a:off x="2936" y="2305"/>
              <a:ext cx="264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anose="020B0604030504040204" pitchFamily="34" charset="0"/>
                  <a:ea typeface="MS PGothic" panose="020B0600070205080204" pitchFamily="34" charset="-128"/>
                </a:defRPr>
              </a:lvl1pPr>
              <a:lvl2pPr marL="742950" indent="-285750" eaLnBrk="0" hangingPunct="0">
                <a:defRPr sz="2400">
                  <a:solidFill>
                    <a:schemeClr val="tx1"/>
                  </a:solidFill>
                  <a:latin typeface="Verdana" panose="020B0604030504040204" pitchFamily="34" charset="0"/>
                  <a:ea typeface="MS PGothic" panose="020B0600070205080204" pitchFamily="34" charset="-128"/>
                </a:defRPr>
              </a:lvl2pPr>
              <a:lvl3pPr marL="1143000" indent="-228600" eaLnBrk="0" hangingPunct="0">
                <a:defRPr sz="2400">
                  <a:solidFill>
                    <a:schemeClr val="tx1"/>
                  </a:solidFill>
                  <a:latin typeface="Verdana" panose="020B0604030504040204" pitchFamily="34" charset="0"/>
                  <a:ea typeface="MS PGothic" panose="020B0600070205080204" pitchFamily="34" charset="-128"/>
                </a:defRPr>
              </a:lvl3pPr>
              <a:lvl4pPr marL="1600200" indent="-228600" eaLnBrk="0" hangingPunct="0">
                <a:defRPr sz="2400">
                  <a:solidFill>
                    <a:schemeClr val="tx1"/>
                  </a:solidFill>
                  <a:latin typeface="Verdana" panose="020B0604030504040204" pitchFamily="34" charset="0"/>
                  <a:ea typeface="MS PGothic" panose="020B0600070205080204" pitchFamily="34" charset="-128"/>
                </a:defRPr>
              </a:lvl4pPr>
              <a:lvl5pPr marL="2057400" indent="-228600" eaLnBrk="0" hangingPunct="0">
                <a:defRPr sz="24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eaLnBrk="1" hangingPunct="1"/>
              <a:r>
                <a:rPr lang="en-GB" sz="1600" b="1" u="sng" dirty="0">
                  <a:solidFill>
                    <a:schemeClr val="accent2"/>
                  </a:solidFill>
                </a:rPr>
                <a:t>MITAB </a:t>
              </a:r>
              <a:r>
                <a:rPr lang="en-GB" sz="1600" b="1" u="sng" dirty="0" smtClean="0">
                  <a:solidFill>
                    <a:schemeClr val="accent2"/>
                  </a:solidFill>
                </a:rPr>
                <a:t>2.7 </a:t>
              </a:r>
              <a:r>
                <a:rPr lang="en-GB" sz="1600" b="1" u="sng" dirty="0">
                  <a:solidFill>
                    <a:schemeClr val="accent2"/>
                  </a:solidFill>
                </a:rPr>
                <a:t>specific columns </a:t>
              </a:r>
              <a:r>
                <a:rPr lang="en-GB" sz="1600" b="1" u="sng" dirty="0" smtClean="0">
                  <a:solidFill>
                    <a:schemeClr val="accent2"/>
                  </a:solidFill>
                </a:rPr>
                <a:t>(+27):</a:t>
              </a:r>
              <a:endParaRPr lang="en-GB" sz="1600" b="1" u="sng" dirty="0">
                <a:solidFill>
                  <a:schemeClr val="accent2"/>
                </a:solidFill>
              </a:endParaRPr>
            </a:p>
          </p:txBody>
        </p:sp>
        <p:sp>
          <p:nvSpPr>
            <p:cNvPr id="15482" name="Textfeld 13"/>
            <p:cNvSpPr txBox="1">
              <a:spLocks noChangeArrowheads="1"/>
            </p:cNvSpPr>
            <p:nvPr/>
          </p:nvSpPr>
          <p:spPr bwMode="auto">
            <a:xfrm>
              <a:off x="3041" y="2490"/>
              <a:ext cx="2953" cy="2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panose="020B0604030504040204" pitchFamily="34" charset="0"/>
                  <a:ea typeface="MS PGothic" panose="020B0600070205080204" pitchFamily="34" charset="-128"/>
                </a:defRPr>
              </a:lvl1pPr>
              <a:lvl2pPr marL="742950" indent="-285750" eaLnBrk="0" hangingPunct="0">
                <a:defRPr sz="2400">
                  <a:solidFill>
                    <a:schemeClr val="tx1"/>
                  </a:solidFill>
                  <a:latin typeface="Verdana" panose="020B0604030504040204" pitchFamily="34" charset="0"/>
                  <a:ea typeface="MS PGothic" panose="020B0600070205080204" pitchFamily="34" charset="-128"/>
                </a:defRPr>
              </a:lvl2pPr>
              <a:lvl3pPr marL="1143000" indent="-228600" eaLnBrk="0" hangingPunct="0">
                <a:defRPr sz="2400">
                  <a:solidFill>
                    <a:schemeClr val="tx1"/>
                  </a:solidFill>
                  <a:latin typeface="Verdana" panose="020B0604030504040204" pitchFamily="34" charset="0"/>
                  <a:ea typeface="MS PGothic" panose="020B0600070205080204" pitchFamily="34" charset="-128"/>
                </a:defRPr>
              </a:lvl3pPr>
              <a:lvl4pPr marL="1600200" indent="-228600" eaLnBrk="0" hangingPunct="0">
                <a:defRPr sz="2400">
                  <a:solidFill>
                    <a:schemeClr val="tx1"/>
                  </a:solidFill>
                  <a:latin typeface="Verdana" panose="020B0604030504040204" pitchFamily="34" charset="0"/>
                  <a:ea typeface="MS PGothic" panose="020B0600070205080204" pitchFamily="34" charset="-128"/>
                </a:defRPr>
              </a:lvl4pPr>
              <a:lvl5pPr marL="2057400" indent="-228600" eaLnBrk="0" hangingPunct="0">
                <a:defRPr sz="24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eaLnBrk="1" hangingPunct="1">
                <a:buFont typeface="Arial" panose="020B0604020202020204" pitchFamily="34" charset="0"/>
                <a:buChar char="•"/>
              </a:pPr>
              <a:r>
                <a:rPr lang="en-GB" sz="1400" dirty="0"/>
                <a:t> Expansion method(s)</a:t>
              </a:r>
            </a:p>
            <a:p>
              <a:pPr eaLnBrk="1" hangingPunct="1">
                <a:buFont typeface="Arial" panose="020B0604020202020204" pitchFamily="34" charset="0"/>
                <a:buChar char="•"/>
              </a:pPr>
              <a:r>
                <a:rPr lang="en-GB" sz="1400" dirty="0" smtClean="0"/>
                <a:t> Biological </a:t>
              </a:r>
              <a:r>
                <a:rPr lang="en-GB" sz="1400" dirty="0"/>
                <a:t>role(s) of </a:t>
              </a:r>
              <a:r>
                <a:rPr lang="en-GB" sz="1400" dirty="0" err="1" smtClean="0"/>
                <a:t>interactors</a:t>
              </a:r>
              <a:endParaRPr lang="en-GB" sz="1400" dirty="0" smtClean="0"/>
            </a:p>
            <a:p>
              <a:pPr eaLnBrk="1" hangingPunct="1">
                <a:buFont typeface="Arial" panose="020B0604020202020204" pitchFamily="34" charset="0"/>
                <a:buChar char="•"/>
              </a:pPr>
              <a:r>
                <a:rPr lang="en-GB" sz="1400" dirty="0"/>
                <a:t> Experimental role(s) of </a:t>
              </a:r>
              <a:r>
                <a:rPr lang="en-GB" sz="1400" dirty="0" err="1"/>
                <a:t>interactors</a:t>
              </a:r>
              <a:endParaRPr lang="en-GB" sz="1400" dirty="0"/>
            </a:p>
            <a:p>
              <a:pPr eaLnBrk="1" hangingPunct="1">
                <a:buFont typeface="Arial" panose="020B0604020202020204" pitchFamily="34" charset="0"/>
                <a:buChar char="•"/>
              </a:pPr>
              <a:r>
                <a:rPr lang="en-GB" sz="1400" dirty="0" smtClean="0"/>
                <a:t> Type(s</a:t>
              </a:r>
              <a:r>
                <a:rPr lang="en-GB" sz="1400" dirty="0"/>
                <a:t>) of </a:t>
              </a:r>
              <a:r>
                <a:rPr lang="en-GB" sz="1400" dirty="0" err="1"/>
                <a:t>interactors</a:t>
              </a:r>
              <a:endParaRPr lang="en-GB" sz="1400" dirty="0"/>
            </a:p>
            <a:p>
              <a:pPr eaLnBrk="1" hangingPunct="1">
                <a:buFont typeface="Arial" panose="020B0604020202020204" pitchFamily="34" charset="0"/>
                <a:buChar char="•"/>
              </a:pPr>
              <a:r>
                <a:rPr lang="en-GB" sz="1400" dirty="0"/>
                <a:t> Properties (</a:t>
              </a:r>
              <a:r>
                <a:rPr lang="en-GB" sz="1400" dirty="0" err="1"/>
                <a:t>CrossReference</a:t>
              </a:r>
              <a:r>
                <a:rPr lang="en-GB" sz="1400" dirty="0"/>
                <a:t>) of </a:t>
              </a:r>
              <a:r>
                <a:rPr lang="en-GB" sz="1400" dirty="0" err="1" smtClean="0"/>
                <a:t>interactors</a:t>
              </a:r>
              <a:r>
                <a:rPr lang="en-GB" sz="1400" dirty="0" smtClean="0"/>
                <a:t> / interaction</a:t>
              </a:r>
            </a:p>
            <a:p>
              <a:pPr eaLnBrk="1" hangingPunct="1">
                <a:buFont typeface="Arial" panose="020B0604020202020204" pitchFamily="34" charset="0"/>
                <a:buChar char="•"/>
              </a:pPr>
              <a:r>
                <a:rPr lang="en-GB" sz="1400" dirty="0" smtClean="0"/>
                <a:t> Annotation(s) of </a:t>
              </a:r>
              <a:r>
                <a:rPr lang="en-GB" sz="1400" dirty="0" err="1" smtClean="0"/>
                <a:t>interactors</a:t>
              </a:r>
              <a:r>
                <a:rPr lang="en-GB" sz="1400" dirty="0" smtClean="0"/>
                <a:t> / interaction</a:t>
              </a:r>
            </a:p>
            <a:p>
              <a:pPr eaLnBrk="1" hangingPunct="1">
                <a:buFont typeface="Arial" panose="020B0604020202020204" pitchFamily="34" charset="0"/>
                <a:buChar char="•"/>
              </a:pPr>
              <a:r>
                <a:rPr lang="en-GB" sz="1400" dirty="0" smtClean="0"/>
                <a:t> </a:t>
              </a:r>
              <a:r>
                <a:rPr lang="en-GB" sz="1400" dirty="0" err="1" smtClean="0"/>
                <a:t>HostOrganism</a:t>
              </a:r>
              <a:r>
                <a:rPr lang="en-GB" sz="1400" dirty="0" smtClean="0"/>
                <a:t>(s</a:t>
              </a:r>
              <a:r>
                <a:rPr lang="en-GB" sz="1400" dirty="0"/>
                <a:t>)</a:t>
              </a:r>
            </a:p>
            <a:p>
              <a:pPr eaLnBrk="1" hangingPunct="1">
                <a:buFont typeface="Arial" panose="020B0604020202020204" pitchFamily="34" charset="0"/>
                <a:buChar char="•"/>
              </a:pPr>
              <a:r>
                <a:rPr lang="en-GB" sz="1400" dirty="0" smtClean="0"/>
                <a:t> Parameters of interaction</a:t>
              </a:r>
            </a:p>
            <a:p>
              <a:pPr eaLnBrk="1" hangingPunct="1">
                <a:buFont typeface="Arial" panose="020B0604020202020204" pitchFamily="34" charset="0"/>
                <a:buChar char="•"/>
              </a:pPr>
              <a:r>
                <a:rPr lang="en-GB" sz="1400" dirty="0"/>
                <a:t> </a:t>
              </a:r>
              <a:r>
                <a:rPr lang="en-GB" sz="1400" dirty="0" smtClean="0"/>
                <a:t>Creation and update dates</a:t>
              </a:r>
            </a:p>
            <a:p>
              <a:pPr eaLnBrk="1" hangingPunct="1">
                <a:buFont typeface="Arial" panose="020B0604020202020204" pitchFamily="34" charset="0"/>
                <a:buChar char="•"/>
              </a:pPr>
              <a:r>
                <a:rPr lang="en-GB" sz="1400" dirty="0"/>
                <a:t> </a:t>
              </a:r>
              <a:r>
                <a:rPr lang="en-GB" sz="1400" dirty="0" smtClean="0"/>
                <a:t>Checksum(s) of </a:t>
              </a:r>
              <a:r>
                <a:rPr lang="en-GB" sz="1400" dirty="0" err="1" smtClean="0"/>
                <a:t>interactors</a:t>
              </a:r>
              <a:r>
                <a:rPr lang="en-GB" sz="1400" dirty="0" smtClean="0"/>
                <a:t> / interaction </a:t>
              </a:r>
            </a:p>
            <a:p>
              <a:pPr eaLnBrk="1" hangingPunct="1">
                <a:buFont typeface="Arial" panose="020B0604020202020204" pitchFamily="34" charset="0"/>
                <a:buChar char="•"/>
              </a:pPr>
              <a:r>
                <a:rPr lang="en-GB" sz="1400" dirty="0"/>
                <a:t> </a:t>
              </a:r>
              <a:r>
                <a:rPr lang="en-GB" sz="1400" dirty="0" smtClean="0"/>
                <a:t>Negative</a:t>
              </a:r>
            </a:p>
            <a:p>
              <a:pPr eaLnBrk="1" hangingPunct="1">
                <a:buFont typeface="Arial" panose="020B0604020202020204" pitchFamily="34" charset="0"/>
                <a:buChar char="•"/>
              </a:pPr>
              <a:r>
                <a:rPr lang="en-GB" sz="1400" dirty="0"/>
                <a:t> </a:t>
              </a:r>
              <a:r>
                <a:rPr lang="en-GB" sz="1400" dirty="0" smtClean="0"/>
                <a:t>Feature(s) </a:t>
              </a:r>
              <a:r>
                <a:rPr lang="en-GB" sz="1400" dirty="0" err="1" smtClean="0"/>
                <a:t>interactors</a:t>
              </a:r>
              <a:endParaRPr lang="en-GB" sz="1400" dirty="0" smtClean="0"/>
            </a:p>
            <a:p>
              <a:pPr eaLnBrk="1" hangingPunct="1">
                <a:buFont typeface="Arial" panose="020B0604020202020204" pitchFamily="34" charset="0"/>
                <a:buChar char="•"/>
              </a:pPr>
              <a:r>
                <a:rPr lang="en-GB" sz="1400" dirty="0"/>
                <a:t> </a:t>
              </a:r>
              <a:r>
                <a:rPr lang="en-GB" sz="1400" dirty="0" smtClean="0"/>
                <a:t>Stoichiometry(s) </a:t>
              </a:r>
              <a:r>
                <a:rPr lang="en-GB" sz="1400" dirty="0" err="1" smtClean="0"/>
                <a:t>interactors</a:t>
              </a:r>
              <a:endParaRPr lang="en-GB" sz="1400" dirty="0" smtClean="0"/>
            </a:p>
            <a:p>
              <a:pPr eaLnBrk="1" hangingPunct="1">
                <a:buFont typeface="Arial" panose="020B0604020202020204" pitchFamily="34" charset="0"/>
                <a:buChar char="•"/>
              </a:pPr>
              <a:r>
                <a:rPr lang="en-GB" sz="1400" dirty="0"/>
                <a:t> </a:t>
              </a:r>
              <a:r>
                <a:rPr lang="en-GB" sz="1400" dirty="0" smtClean="0"/>
                <a:t>Participant(s) identification method(s)</a:t>
              </a:r>
              <a:endParaRPr lang="en-GB" sz="1400" dirty="0"/>
            </a:p>
          </p:txBody>
        </p:sp>
      </p:grpSp>
      <p:grpSp>
        <p:nvGrpSpPr>
          <p:cNvPr id="15476" name="Group 173"/>
          <p:cNvGrpSpPr>
            <a:grpSpLocks/>
          </p:cNvGrpSpPr>
          <p:nvPr/>
        </p:nvGrpSpPr>
        <p:grpSpPr bwMode="auto">
          <a:xfrm>
            <a:off x="77093" y="2691733"/>
            <a:ext cx="3663951" cy="3073403"/>
            <a:chOff x="576" y="2304"/>
            <a:chExt cx="2308" cy="1936"/>
          </a:xfrm>
        </p:grpSpPr>
        <p:sp>
          <p:nvSpPr>
            <p:cNvPr id="15479" name="Textfeld 10"/>
            <p:cNvSpPr txBox="1">
              <a:spLocks noChangeArrowheads="1"/>
            </p:cNvSpPr>
            <p:nvPr/>
          </p:nvSpPr>
          <p:spPr bwMode="auto">
            <a:xfrm>
              <a:off x="576" y="2304"/>
              <a:ext cx="230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panose="020B0604030504040204" pitchFamily="34" charset="0"/>
                  <a:ea typeface="MS PGothic" panose="020B0600070205080204" pitchFamily="34" charset="-128"/>
                </a:defRPr>
              </a:lvl1pPr>
              <a:lvl2pPr marL="742950" indent="-285750" eaLnBrk="0" hangingPunct="0">
                <a:defRPr sz="2400">
                  <a:solidFill>
                    <a:schemeClr val="tx1"/>
                  </a:solidFill>
                  <a:latin typeface="Verdana" panose="020B0604030504040204" pitchFamily="34" charset="0"/>
                  <a:ea typeface="MS PGothic" panose="020B0600070205080204" pitchFamily="34" charset="-128"/>
                </a:defRPr>
              </a:lvl2pPr>
              <a:lvl3pPr marL="1143000" indent="-228600" eaLnBrk="0" hangingPunct="0">
                <a:defRPr sz="2400">
                  <a:solidFill>
                    <a:schemeClr val="tx1"/>
                  </a:solidFill>
                  <a:latin typeface="Verdana" panose="020B0604030504040204" pitchFamily="34" charset="0"/>
                  <a:ea typeface="MS PGothic" panose="020B0600070205080204" pitchFamily="34" charset="-128"/>
                </a:defRPr>
              </a:lvl3pPr>
              <a:lvl4pPr marL="1600200" indent="-228600" eaLnBrk="0" hangingPunct="0">
                <a:defRPr sz="2400">
                  <a:solidFill>
                    <a:schemeClr val="tx1"/>
                  </a:solidFill>
                  <a:latin typeface="Verdana" panose="020B0604030504040204" pitchFamily="34" charset="0"/>
                  <a:ea typeface="MS PGothic" panose="020B0600070205080204" pitchFamily="34" charset="-128"/>
                </a:defRPr>
              </a:lvl4pPr>
              <a:lvl5pPr marL="2057400" indent="-228600" eaLnBrk="0" hangingPunct="0">
                <a:defRPr sz="24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eaLnBrk="1" hangingPunct="1"/>
              <a:r>
                <a:rPr lang="en-GB" sz="1600" b="1" u="sng" dirty="0">
                  <a:solidFill>
                    <a:srgbClr val="99CC00"/>
                  </a:solidFill>
                </a:rPr>
                <a:t>MITAB 2.5 Standard columns (15):</a:t>
              </a:r>
            </a:p>
          </p:txBody>
        </p:sp>
        <p:sp>
          <p:nvSpPr>
            <p:cNvPr id="15480" name="Textfeld 11"/>
            <p:cNvSpPr txBox="1">
              <a:spLocks noChangeArrowheads="1"/>
            </p:cNvSpPr>
            <p:nvPr/>
          </p:nvSpPr>
          <p:spPr bwMode="auto">
            <a:xfrm>
              <a:off x="624" y="2689"/>
              <a:ext cx="2014" cy="1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anose="020B0604030504040204" pitchFamily="34" charset="0"/>
                  <a:ea typeface="MS PGothic" panose="020B0600070205080204" pitchFamily="34" charset="-128"/>
                </a:defRPr>
              </a:lvl1pPr>
              <a:lvl2pPr marL="742950" indent="-285750" eaLnBrk="0" hangingPunct="0">
                <a:defRPr sz="2400">
                  <a:solidFill>
                    <a:schemeClr val="tx1"/>
                  </a:solidFill>
                  <a:latin typeface="Verdana" panose="020B0604030504040204" pitchFamily="34" charset="0"/>
                  <a:ea typeface="MS PGothic" panose="020B0600070205080204" pitchFamily="34" charset="-128"/>
                </a:defRPr>
              </a:lvl2pPr>
              <a:lvl3pPr marL="1143000" indent="-228600" eaLnBrk="0" hangingPunct="0">
                <a:defRPr sz="2400">
                  <a:solidFill>
                    <a:schemeClr val="tx1"/>
                  </a:solidFill>
                  <a:latin typeface="Verdana" panose="020B0604030504040204" pitchFamily="34" charset="0"/>
                  <a:ea typeface="MS PGothic" panose="020B0600070205080204" pitchFamily="34" charset="-128"/>
                </a:defRPr>
              </a:lvl3pPr>
              <a:lvl4pPr marL="1600200" indent="-228600" eaLnBrk="0" hangingPunct="0">
                <a:defRPr sz="2400">
                  <a:solidFill>
                    <a:schemeClr val="tx1"/>
                  </a:solidFill>
                  <a:latin typeface="Verdana" panose="020B0604030504040204" pitchFamily="34" charset="0"/>
                  <a:ea typeface="MS PGothic" panose="020B0600070205080204" pitchFamily="34" charset="-128"/>
                </a:defRPr>
              </a:lvl4pPr>
              <a:lvl5pPr marL="2057400" indent="-228600" eaLnBrk="0" hangingPunct="0">
                <a:defRPr sz="24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eaLnBrk="1" hangingPunct="1">
                <a:buFont typeface="Arial" panose="020B0604020202020204" pitchFamily="34" charset="0"/>
                <a:buChar char="•"/>
              </a:pPr>
              <a:r>
                <a:rPr lang="en-GB" sz="1100" dirty="0"/>
                <a:t> </a:t>
              </a:r>
              <a:r>
                <a:rPr lang="en-GB" sz="1400" dirty="0"/>
                <a:t>ID(s) </a:t>
              </a:r>
              <a:r>
                <a:rPr lang="en-GB" sz="1400" dirty="0" err="1"/>
                <a:t>interactor</a:t>
              </a:r>
              <a:r>
                <a:rPr lang="en-GB" sz="1400" dirty="0"/>
                <a:t> A &amp; B</a:t>
              </a:r>
            </a:p>
            <a:p>
              <a:pPr eaLnBrk="1" hangingPunct="1">
                <a:buFont typeface="Arial" panose="020B0604020202020204" pitchFamily="34" charset="0"/>
                <a:buChar char="•"/>
              </a:pPr>
              <a:r>
                <a:rPr lang="en-GB" sz="1400" dirty="0"/>
                <a:t> Alt. ID(s) </a:t>
              </a:r>
              <a:r>
                <a:rPr lang="en-GB" sz="1400" dirty="0" err="1"/>
                <a:t>interactor</a:t>
              </a:r>
              <a:r>
                <a:rPr lang="en-GB" sz="1400" dirty="0"/>
                <a:t> A &amp; B </a:t>
              </a:r>
            </a:p>
            <a:p>
              <a:pPr eaLnBrk="1" hangingPunct="1">
                <a:buFont typeface="Arial" panose="020B0604020202020204" pitchFamily="34" charset="0"/>
                <a:buChar char="•"/>
              </a:pPr>
              <a:r>
                <a:rPr lang="en-GB" sz="1400" dirty="0"/>
                <a:t> Alias(</a:t>
              </a:r>
              <a:r>
                <a:rPr lang="en-GB" sz="1400" dirty="0" err="1"/>
                <a:t>es</a:t>
              </a:r>
              <a:r>
                <a:rPr lang="en-GB" sz="1400" dirty="0"/>
                <a:t>) </a:t>
              </a:r>
              <a:r>
                <a:rPr lang="en-GB" sz="1400" dirty="0" err="1"/>
                <a:t>interactor</a:t>
              </a:r>
              <a:r>
                <a:rPr lang="en-GB" sz="1400" dirty="0"/>
                <a:t> A &amp; B</a:t>
              </a:r>
            </a:p>
            <a:p>
              <a:pPr eaLnBrk="1" hangingPunct="1">
                <a:buFont typeface="Arial" panose="020B0604020202020204" pitchFamily="34" charset="0"/>
                <a:buChar char="•"/>
              </a:pPr>
              <a:r>
                <a:rPr lang="en-GB" sz="1400" dirty="0"/>
                <a:t> Interaction detection method(s)</a:t>
              </a:r>
            </a:p>
            <a:p>
              <a:pPr eaLnBrk="1" hangingPunct="1">
                <a:buFont typeface="Arial" panose="020B0604020202020204" pitchFamily="34" charset="0"/>
                <a:buChar char="•"/>
              </a:pPr>
              <a:r>
                <a:rPr lang="en-GB" sz="1400" dirty="0"/>
                <a:t> Publication 1st author(s)</a:t>
              </a:r>
            </a:p>
            <a:p>
              <a:pPr eaLnBrk="1" hangingPunct="1">
                <a:buFont typeface="Arial" panose="020B0604020202020204" pitchFamily="34" charset="0"/>
                <a:buChar char="•"/>
              </a:pPr>
              <a:r>
                <a:rPr lang="en-GB" sz="1400" dirty="0"/>
                <a:t> Publication Identifier(s)</a:t>
              </a:r>
            </a:p>
            <a:p>
              <a:pPr eaLnBrk="1" hangingPunct="1">
                <a:buFont typeface="Arial" panose="020B0604020202020204" pitchFamily="34" charset="0"/>
                <a:buChar char="•"/>
              </a:pPr>
              <a:r>
                <a:rPr lang="en-GB" sz="1400" dirty="0"/>
                <a:t> </a:t>
              </a:r>
              <a:r>
                <a:rPr lang="en-GB" sz="1400" dirty="0" err="1"/>
                <a:t>Taxid</a:t>
              </a:r>
              <a:r>
                <a:rPr lang="en-GB" sz="1400" dirty="0"/>
                <a:t> </a:t>
              </a:r>
              <a:r>
                <a:rPr lang="en-GB" sz="1400" dirty="0" err="1"/>
                <a:t>interactor</a:t>
              </a:r>
              <a:r>
                <a:rPr lang="en-GB" sz="1400" dirty="0"/>
                <a:t> A &amp; B</a:t>
              </a:r>
            </a:p>
            <a:p>
              <a:pPr eaLnBrk="1" hangingPunct="1">
                <a:buFont typeface="Arial" panose="020B0604020202020204" pitchFamily="34" charset="0"/>
                <a:buChar char="•"/>
              </a:pPr>
              <a:r>
                <a:rPr lang="en-GB" sz="1400" dirty="0"/>
                <a:t> Interaction type(s)</a:t>
              </a:r>
            </a:p>
            <a:p>
              <a:pPr eaLnBrk="1" hangingPunct="1">
                <a:buFont typeface="Arial" panose="020B0604020202020204" pitchFamily="34" charset="0"/>
                <a:buChar char="•"/>
              </a:pPr>
              <a:r>
                <a:rPr lang="en-GB" sz="1400" dirty="0"/>
                <a:t> Source database(s)</a:t>
              </a:r>
            </a:p>
            <a:p>
              <a:pPr eaLnBrk="1" hangingPunct="1">
                <a:buFont typeface="Arial" panose="020B0604020202020204" pitchFamily="34" charset="0"/>
                <a:buChar char="•"/>
              </a:pPr>
              <a:r>
                <a:rPr lang="en-GB" sz="1400" dirty="0"/>
                <a:t> Interaction identifier(s)</a:t>
              </a:r>
            </a:p>
            <a:p>
              <a:pPr eaLnBrk="1" hangingPunct="1">
                <a:buFont typeface="Arial" panose="020B0604020202020204" pitchFamily="34" charset="0"/>
                <a:buChar char="•"/>
              </a:pPr>
              <a:r>
                <a:rPr lang="en-GB" sz="1400" dirty="0"/>
                <a:t> Confidence value(s)</a:t>
              </a:r>
            </a:p>
          </p:txBody>
        </p:sp>
      </p:grpSp>
      <p:sp>
        <p:nvSpPr>
          <p:cNvPr id="15478" name="Text Box 177"/>
          <p:cNvSpPr txBox="1">
            <a:spLocks noChangeArrowheads="1"/>
          </p:cNvSpPr>
          <p:nvPr/>
        </p:nvSpPr>
        <p:spPr bwMode="auto">
          <a:xfrm>
            <a:off x="153293" y="28796"/>
            <a:ext cx="7485063"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PSIMITAB Columns</a:t>
            </a:r>
          </a:p>
        </p:txBody>
      </p:sp>
      <p:pic>
        <p:nvPicPr>
          <p:cNvPr id="3" name="Picture 2"/>
          <p:cNvPicPr>
            <a:picLocks noChangeAspect="1"/>
          </p:cNvPicPr>
          <p:nvPr/>
        </p:nvPicPr>
        <p:blipFill>
          <a:blip r:embed="rId2"/>
          <a:stretch>
            <a:fillRect/>
          </a:stretch>
        </p:blipFill>
        <p:spPr>
          <a:xfrm>
            <a:off x="120081" y="980728"/>
            <a:ext cx="8866035" cy="155612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8304" y="26518"/>
            <a:ext cx="1804840" cy="9367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ntact-logo-medium">
            <a:hlinkClick r:id="rId3" action="ppaction://program"/>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0"/>
            <a:ext cx="1547664" cy="789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323850" y="115888"/>
            <a:ext cx="7848600" cy="585787"/>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IntAct: </a:t>
            </a:r>
            <a:r>
              <a:rPr lang="en-GB" dirty="0"/>
              <a:t>changing the layout</a:t>
            </a:r>
          </a:p>
        </p:txBody>
      </p:sp>
      <p:pic>
        <p:nvPicPr>
          <p:cNvPr id="12" name="Picture 11"/>
          <p:cNvPicPr>
            <a:picLocks noChangeAspect="1"/>
          </p:cNvPicPr>
          <p:nvPr/>
        </p:nvPicPr>
        <p:blipFill rotWithShape="1">
          <a:blip r:embed="rId5"/>
          <a:srcRect l="10516" t="11793" r="11695" b="6449"/>
          <a:stretch/>
        </p:blipFill>
        <p:spPr>
          <a:xfrm>
            <a:off x="546958" y="980727"/>
            <a:ext cx="8123346" cy="4800158"/>
          </a:xfrm>
          <a:prstGeom prst="rect">
            <a:avLst/>
          </a:prstGeom>
        </p:spPr>
      </p:pic>
      <p:sp>
        <p:nvSpPr>
          <p:cNvPr id="14" name="AutoShape 18"/>
          <p:cNvSpPr>
            <a:spLocks noChangeArrowheads="1"/>
          </p:cNvSpPr>
          <p:nvPr/>
        </p:nvSpPr>
        <p:spPr bwMode="auto">
          <a:xfrm>
            <a:off x="3853929" y="3896372"/>
            <a:ext cx="1475977" cy="324716"/>
          </a:xfrm>
          <a:prstGeom prst="roundRect">
            <a:avLst>
              <a:gd name="adj" fmla="val 16667"/>
            </a:avLst>
          </a:prstGeom>
          <a:solidFill>
            <a:srgbClr val="FF0000">
              <a:alpha val="10196"/>
            </a:srgbClr>
          </a:solidFill>
          <a:ln w="25400">
            <a:solidFill>
              <a:srgbClr val="CC3300"/>
            </a:solidFill>
            <a:round/>
            <a:headEnd/>
            <a:tailEnd/>
          </a:ln>
        </p:spPr>
        <p:txBody>
          <a:bodyPr wrap="none" anchor="ctr"/>
          <a:lstStyle/>
          <a:p>
            <a:endParaRPr lang="en-US" sz="2400"/>
          </a:p>
        </p:txBody>
      </p:sp>
      <p:sp>
        <p:nvSpPr>
          <p:cNvPr id="15" name="Line 7"/>
          <p:cNvSpPr>
            <a:spLocks noChangeShapeType="1"/>
          </p:cNvSpPr>
          <p:nvPr/>
        </p:nvSpPr>
        <p:spPr bwMode="auto">
          <a:xfrm flipV="1">
            <a:off x="1475656" y="2132856"/>
            <a:ext cx="2304255" cy="720078"/>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6" name="Line 7"/>
          <p:cNvSpPr>
            <a:spLocks noChangeShapeType="1"/>
          </p:cNvSpPr>
          <p:nvPr/>
        </p:nvSpPr>
        <p:spPr bwMode="auto">
          <a:xfrm>
            <a:off x="1475656" y="2852936"/>
            <a:ext cx="2304255" cy="1800200"/>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7" name="AutoShape 18"/>
          <p:cNvSpPr>
            <a:spLocks noChangeArrowheads="1"/>
          </p:cNvSpPr>
          <p:nvPr/>
        </p:nvSpPr>
        <p:spPr bwMode="auto">
          <a:xfrm flipH="1">
            <a:off x="764216" y="2752120"/>
            <a:ext cx="648072" cy="216024"/>
          </a:xfrm>
          <a:prstGeom prst="roundRect">
            <a:avLst>
              <a:gd name="adj" fmla="val 16667"/>
            </a:avLst>
          </a:prstGeom>
          <a:noFill/>
          <a:ln w="28575" cmpd="sng">
            <a:solidFill>
              <a:srgbClr val="FF0000"/>
            </a:solidFill>
            <a:round/>
            <a:headEnd/>
            <a:tailEnd/>
          </a:ln>
        </p:spPr>
        <p:txBody>
          <a:bodyPr wrap="none" anchor="ctr"/>
          <a:lstStyle/>
          <a:p>
            <a:endParaRPr lang="en-US" sz="2400">
              <a:cs typeface="Arial" panose="020B0604020202020204" pitchFamily="34" charset="0"/>
            </a:endParaRPr>
          </a:p>
        </p:txBody>
      </p:sp>
    </p:spTree>
    <p:extLst>
      <p:ext uri="{BB962C8B-B14F-4D97-AF65-F5344CB8AC3E}">
        <p14:creationId xmlns:p14="http://schemas.microsoft.com/office/powerpoint/2010/main" val="305601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ntact-logo-medium">
            <a:hlinkClick r:id="rId3" action="ppaction://program"/>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0"/>
            <a:ext cx="1547664" cy="789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315030" y="18274"/>
            <a:ext cx="7848600" cy="584776"/>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IntAct: visualizing </a:t>
            </a:r>
            <a:r>
              <a:rPr lang="en-GB" dirty="0" smtClean="0"/>
              <a:t>results as a network</a:t>
            </a:r>
            <a:endParaRPr lang="en-GB" dirty="0"/>
          </a:p>
        </p:txBody>
      </p:sp>
      <p:pic>
        <p:nvPicPr>
          <p:cNvPr id="7" name="Picture 6"/>
          <p:cNvPicPr>
            <a:picLocks noChangeAspect="1"/>
          </p:cNvPicPr>
          <p:nvPr/>
        </p:nvPicPr>
        <p:blipFill rotWithShape="1">
          <a:blip r:embed="rId5"/>
          <a:srcRect l="20338" t="11223" r="21028" b="19251"/>
          <a:stretch/>
        </p:blipFill>
        <p:spPr>
          <a:xfrm>
            <a:off x="533398" y="977790"/>
            <a:ext cx="7711010" cy="5140673"/>
          </a:xfrm>
          <a:prstGeom prst="rect">
            <a:avLst/>
          </a:prstGeom>
        </p:spPr>
      </p:pic>
      <p:sp>
        <p:nvSpPr>
          <p:cNvPr id="9" name="AutoShape 18"/>
          <p:cNvSpPr>
            <a:spLocks noChangeArrowheads="1"/>
          </p:cNvSpPr>
          <p:nvPr/>
        </p:nvSpPr>
        <p:spPr bwMode="auto">
          <a:xfrm>
            <a:off x="2529856" y="2222144"/>
            <a:ext cx="360040" cy="216024"/>
          </a:xfrm>
          <a:prstGeom prst="roundRect">
            <a:avLst>
              <a:gd name="adj" fmla="val 16667"/>
            </a:avLst>
          </a:prstGeom>
          <a:solidFill>
            <a:srgbClr val="FF0000">
              <a:alpha val="10196"/>
            </a:srgbClr>
          </a:solidFill>
          <a:ln w="25400">
            <a:solidFill>
              <a:srgbClr val="CC3300"/>
            </a:solidFill>
            <a:round/>
            <a:headEnd/>
            <a:tailEnd/>
          </a:ln>
        </p:spPr>
        <p:txBody>
          <a:bodyPr wrap="none" anchor="ctr"/>
          <a:lstStyle/>
          <a:p>
            <a:endParaRPr lang="en-US" sz="2400"/>
          </a:p>
        </p:txBody>
      </p:sp>
    </p:spTree>
    <p:extLst>
      <p:ext uri="{BB962C8B-B14F-4D97-AF65-F5344CB8AC3E}">
        <p14:creationId xmlns:p14="http://schemas.microsoft.com/office/powerpoint/2010/main" val="77371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512" y="116632"/>
            <a:ext cx="8229600" cy="584776"/>
          </a:xfrm>
          <a:noFill/>
          <a:ln>
            <a:noFill/>
          </a:ln>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itchFamily="34" charset="0"/>
                <a:cs typeface="Arial" pitchFamily="34" charset="0"/>
              </a:rPr>
              <a:t>What is EMBL-EBI?</a:t>
            </a:r>
            <a:endParaRPr lang="en-US" sz="3200" dirty="0">
              <a:solidFill>
                <a:srgbClr val="72AD46"/>
              </a:solidFill>
              <a:latin typeface="Arial" pitchFamily="34" charset="0"/>
              <a:cs typeface="Arial" pitchFamily="34" charset="0"/>
            </a:endParaRPr>
          </a:p>
        </p:txBody>
      </p:sp>
      <p:sp>
        <p:nvSpPr>
          <p:cNvPr id="5" name="Content Placeholder 4"/>
          <p:cNvSpPr>
            <a:spLocks noGrp="1"/>
          </p:cNvSpPr>
          <p:nvPr>
            <p:ph idx="4294967295"/>
          </p:nvPr>
        </p:nvSpPr>
        <p:spPr>
          <a:xfrm>
            <a:off x="533400" y="1219200"/>
            <a:ext cx="4860925" cy="4351338"/>
          </a:xfrm>
        </p:spPr>
        <p:txBody>
          <a:bodyPr/>
          <a:lstStyle/>
          <a:p>
            <a:pPr>
              <a:spcBef>
                <a:spcPts val="600"/>
              </a:spcBef>
              <a:buFont typeface="Arial"/>
              <a:buChar char="•"/>
            </a:pPr>
            <a:r>
              <a:rPr lang="en-US" dirty="0"/>
              <a:t>Part of the European Molecular Biology Laboratory</a:t>
            </a:r>
          </a:p>
          <a:p>
            <a:pPr>
              <a:spcBef>
                <a:spcPts val="600"/>
              </a:spcBef>
              <a:spcAft>
                <a:spcPts val="1175"/>
              </a:spcAft>
              <a:buFont typeface="Arial"/>
              <a:buChar char="•"/>
            </a:pPr>
            <a:r>
              <a:rPr lang="en-US" dirty="0" smtClean="0"/>
              <a:t>International</a:t>
            </a:r>
            <a:r>
              <a:rPr lang="en-US" dirty="0"/>
              <a:t>, non-profit research institute</a:t>
            </a:r>
          </a:p>
          <a:p>
            <a:pPr>
              <a:spcBef>
                <a:spcPts val="600"/>
              </a:spcBef>
              <a:spcAft>
                <a:spcPts val="1175"/>
              </a:spcAft>
              <a:buFont typeface="Arial"/>
              <a:buChar char="•"/>
            </a:pPr>
            <a:r>
              <a:rPr lang="en-US" dirty="0"/>
              <a:t>Europe’s hub for biological data services and </a:t>
            </a:r>
            <a:r>
              <a:rPr lang="en-US" dirty="0" smtClean="0"/>
              <a:t>research</a:t>
            </a:r>
            <a:endParaRPr lang="en-US" dirty="0"/>
          </a:p>
        </p:txBody>
      </p:sp>
      <p:pic>
        <p:nvPicPr>
          <p:cNvPr id="6" name="Picture 5" descr="EBI star ball.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684508" y="1268760"/>
            <a:ext cx="2631908" cy="3217335"/>
          </a:xfrm>
          <a:prstGeom prst="rect">
            <a:avLst/>
          </a:prstGeom>
        </p:spPr>
      </p:pic>
    </p:spTree>
    <p:extLst>
      <p:ext uri="{BB962C8B-B14F-4D97-AF65-F5344CB8AC3E}">
        <p14:creationId xmlns:p14="http://schemas.microsoft.com/office/powerpoint/2010/main" val="3803187586"/>
      </p:ext>
    </p:extLst>
  </p:cSld>
  <p:clrMapOvr>
    <a:masterClrMapping/>
  </p:clrMapOvr>
  <p:transition xmlns:p14="http://schemas.microsoft.com/office/powerpoint/2010/main">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6" name="Picture 2" descr="intact-logo-medium">
            <a:hlinkClick r:id="rId3" action="ppaction://program"/>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0"/>
            <a:ext cx="1547664" cy="789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107504" y="44624"/>
            <a:ext cx="7848600" cy="584776"/>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IntAct: </a:t>
            </a:r>
            <a:r>
              <a:rPr lang="en-GB" dirty="0" smtClean="0"/>
              <a:t>list of </a:t>
            </a:r>
            <a:r>
              <a:rPr lang="en-GB" dirty="0" err="1" smtClean="0"/>
              <a:t>interactors</a:t>
            </a:r>
            <a:endParaRPr lang="en-GB" dirty="0"/>
          </a:p>
        </p:txBody>
      </p:sp>
      <p:pic>
        <p:nvPicPr>
          <p:cNvPr id="10" name="Picture 9"/>
          <p:cNvPicPr>
            <a:picLocks noChangeAspect="1"/>
          </p:cNvPicPr>
          <p:nvPr/>
        </p:nvPicPr>
        <p:blipFill rotWithShape="1">
          <a:blip r:embed="rId5"/>
          <a:srcRect l="10260" t="11523" r="11884" b="4746"/>
          <a:stretch/>
        </p:blipFill>
        <p:spPr>
          <a:xfrm>
            <a:off x="533398" y="977791"/>
            <a:ext cx="8124456" cy="4912462"/>
          </a:xfrm>
          <a:prstGeom prst="rect">
            <a:avLst/>
          </a:prstGeom>
        </p:spPr>
      </p:pic>
      <p:sp>
        <p:nvSpPr>
          <p:cNvPr id="11" name="AutoShape 18"/>
          <p:cNvSpPr>
            <a:spLocks noChangeArrowheads="1"/>
          </p:cNvSpPr>
          <p:nvPr/>
        </p:nvSpPr>
        <p:spPr bwMode="auto">
          <a:xfrm>
            <a:off x="1484880" y="2701744"/>
            <a:ext cx="773640" cy="295196"/>
          </a:xfrm>
          <a:prstGeom prst="roundRect">
            <a:avLst>
              <a:gd name="adj" fmla="val 16667"/>
            </a:avLst>
          </a:prstGeom>
          <a:solidFill>
            <a:srgbClr val="FF0000">
              <a:alpha val="10196"/>
            </a:srgbClr>
          </a:solidFill>
          <a:ln w="25400">
            <a:solidFill>
              <a:srgbClr val="CC3300"/>
            </a:solidFill>
            <a:round/>
            <a:headEnd/>
            <a:tailEnd/>
          </a:ln>
        </p:spPr>
        <p:txBody>
          <a:bodyPr wrap="none" anchor="ctr"/>
          <a:lstStyle/>
          <a:p>
            <a:endParaRPr lang="en-US" sz="2400"/>
          </a:p>
        </p:txBody>
      </p:sp>
      <p:sp>
        <p:nvSpPr>
          <p:cNvPr id="12" name="AutoShape 18"/>
          <p:cNvSpPr>
            <a:spLocks noChangeArrowheads="1"/>
          </p:cNvSpPr>
          <p:nvPr/>
        </p:nvSpPr>
        <p:spPr bwMode="auto">
          <a:xfrm>
            <a:off x="647564" y="2992094"/>
            <a:ext cx="468052" cy="2847069"/>
          </a:xfrm>
          <a:prstGeom prst="roundRect">
            <a:avLst>
              <a:gd name="adj" fmla="val 16667"/>
            </a:avLst>
          </a:prstGeom>
          <a:solidFill>
            <a:srgbClr val="FF0000">
              <a:alpha val="10196"/>
            </a:srgbClr>
          </a:solidFill>
          <a:ln w="25400">
            <a:solidFill>
              <a:srgbClr val="CC3300"/>
            </a:solidFill>
            <a:round/>
            <a:headEnd/>
            <a:tailEnd/>
          </a:ln>
        </p:spPr>
        <p:txBody>
          <a:bodyPr wrap="none" anchor="ctr"/>
          <a:lstStyle/>
          <a:p>
            <a:endParaRPr lang="en-US" sz="2400"/>
          </a:p>
        </p:txBody>
      </p:sp>
    </p:spTree>
    <p:extLst>
      <p:ext uri="{BB962C8B-B14F-4D97-AF65-F5344CB8AC3E}">
        <p14:creationId xmlns:p14="http://schemas.microsoft.com/office/powerpoint/2010/main" val="31060524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6" name="Picture 2" descr="intact-logo-medium">
            <a:hlinkClick r:id="rId3" action="ppaction://program"/>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0"/>
            <a:ext cx="1547664" cy="789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323850" y="115888"/>
            <a:ext cx="7848600" cy="585787"/>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Interaction detail in IntAct</a:t>
            </a:r>
          </a:p>
        </p:txBody>
      </p:sp>
      <p:pic>
        <p:nvPicPr>
          <p:cNvPr id="2" name="Picture 1"/>
          <p:cNvPicPr>
            <a:picLocks noChangeAspect="1"/>
          </p:cNvPicPr>
          <p:nvPr/>
        </p:nvPicPr>
        <p:blipFill>
          <a:blip r:embed="rId5"/>
          <a:stretch>
            <a:fillRect/>
          </a:stretch>
        </p:blipFill>
        <p:spPr>
          <a:xfrm>
            <a:off x="251520" y="1556792"/>
            <a:ext cx="8820472" cy="1508121"/>
          </a:xfrm>
          <a:prstGeom prst="rect">
            <a:avLst/>
          </a:prstGeom>
        </p:spPr>
      </p:pic>
      <p:sp>
        <p:nvSpPr>
          <p:cNvPr id="7" name="Oval 6"/>
          <p:cNvSpPr/>
          <p:nvPr/>
        </p:nvSpPr>
        <p:spPr>
          <a:xfrm>
            <a:off x="477372" y="2087305"/>
            <a:ext cx="278204" cy="288032"/>
          </a:xfrm>
          <a:prstGeom prst="ellipse">
            <a:avLst/>
          </a:prstGeom>
          <a:solidFill>
            <a:srgbClr val="FF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4555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ntact-logo-medium">
            <a:hlinkClick r:id="rId3" action="ppaction://program"/>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0"/>
            <a:ext cx="1547664" cy="789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323850" y="115888"/>
            <a:ext cx="7848600" cy="585787"/>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Interaction detail in IntAct</a:t>
            </a:r>
          </a:p>
        </p:txBody>
      </p:sp>
      <p:pic>
        <p:nvPicPr>
          <p:cNvPr id="6" name="Picture 5"/>
          <p:cNvPicPr>
            <a:picLocks noChangeAspect="1"/>
          </p:cNvPicPr>
          <p:nvPr/>
        </p:nvPicPr>
        <p:blipFill rotWithShape="1">
          <a:blip r:embed="rId5"/>
          <a:srcRect l="10274" t="11459" r="11477" b="7176"/>
          <a:stretch/>
        </p:blipFill>
        <p:spPr>
          <a:xfrm>
            <a:off x="533398" y="992729"/>
            <a:ext cx="8153402" cy="4766605"/>
          </a:xfrm>
          <a:prstGeom prst="rect">
            <a:avLst/>
          </a:prstGeom>
        </p:spPr>
      </p:pic>
    </p:spTree>
    <p:extLst>
      <p:ext uri="{BB962C8B-B14F-4D97-AF65-F5344CB8AC3E}">
        <p14:creationId xmlns:p14="http://schemas.microsoft.com/office/powerpoint/2010/main" val="48874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ntact-logo-medium">
            <a:hlinkClick r:id="rId3" action="ppaction://program"/>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0"/>
            <a:ext cx="1547664" cy="789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323850" y="115888"/>
            <a:ext cx="7848600" cy="585787"/>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Interaction detail in IntAct</a:t>
            </a:r>
          </a:p>
        </p:txBody>
      </p:sp>
      <p:sp>
        <p:nvSpPr>
          <p:cNvPr id="5" name="Rectangle 4"/>
          <p:cNvSpPr/>
          <p:nvPr/>
        </p:nvSpPr>
        <p:spPr>
          <a:xfrm>
            <a:off x="8748464" y="6093296"/>
            <a:ext cx="360040" cy="72008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2091" t="13901" r="13086" b="7828"/>
          <a:stretch/>
        </p:blipFill>
        <p:spPr bwMode="auto">
          <a:xfrm>
            <a:off x="467544" y="1230634"/>
            <a:ext cx="8091941" cy="47614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053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10324" t="10938" r="11867" b="9266"/>
          <a:stretch/>
        </p:blipFill>
        <p:spPr>
          <a:xfrm>
            <a:off x="179512" y="908720"/>
            <a:ext cx="8784976" cy="5065308"/>
          </a:xfrm>
          <a:prstGeom prst="rect">
            <a:avLst/>
          </a:prstGeom>
        </p:spPr>
      </p:pic>
      <p:pic>
        <p:nvPicPr>
          <p:cNvPr id="11266" name="Picture 2" descr="intact-logo-medium">
            <a:hlinkClick r:id="rId4" action="ppaction://program"/>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6336" y="0"/>
            <a:ext cx="1547664" cy="789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107504" y="44624"/>
            <a:ext cx="7848600" cy="584776"/>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IntAct: </a:t>
            </a:r>
            <a:r>
              <a:rPr lang="en-GB" dirty="0" smtClean="0"/>
              <a:t>Other searches</a:t>
            </a:r>
            <a:endParaRPr lang="en-GB" dirty="0"/>
          </a:p>
        </p:txBody>
      </p:sp>
      <p:sp>
        <p:nvSpPr>
          <p:cNvPr id="10" name="Oval 9"/>
          <p:cNvSpPr/>
          <p:nvPr/>
        </p:nvSpPr>
        <p:spPr>
          <a:xfrm>
            <a:off x="467544" y="1493424"/>
            <a:ext cx="864096" cy="216024"/>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a:latin typeface="Arial" panose="020B0604020202020204" pitchFamily="34" charset="0"/>
              <a:cs typeface="Arial" panose="020B0604020202020204" pitchFamily="34" charset="0"/>
            </a:endParaRPr>
          </a:p>
        </p:txBody>
      </p:sp>
      <p:sp>
        <p:nvSpPr>
          <p:cNvPr id="11" name="Rectangle 10"/>
          <p:cNvSpPr/>
          <p:nvPr/>
        </p:nvSpPr>
        <p:spPr>
          <a:xfrm>
            <a:off x="179512" y="1988840"/>
            <a:ext cx="6552728" cy="201622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9" name="AutoShape 18"/>
          <p:cNvSpPr>
            <a:spLocks noChangeArrowheads="1"/>
          </p:cNvSpPr>
          <p:nvPr/>
        </p:nvSpPr>
        <p:spPr bwMode="auto">
          <a:xfrm>
            <a:off x="3059833" y="2564904"/>
            <a:ext cx="1080120" cy="216024"/>
          </a:xfrm>
          <a:prstGeom prst="roundRect">
            <a:avLst>
              <a:gd name="adj" fmla="val 16667"/>
            </a:avLst>
          </a:prstGeom>
          <a:solidFill>
            <a:srgbClr val="FF0000">
              <a:alpha val="10196"/>
            </a:srgbClr>
          </a:solidFill>
          <a:ln w="25400">
            <a:solidFill>
              <a:srgbClr val="CC3300"/>
            </a:solidFill>
            <a:round/>
            <a:headEnd/>
            <a:tailEnd/>
          </a:ln>
        </p:spPr>
        <p:txBody>
          <a:bodyPr wrap="none" anchor="ctr"/>
          <a:lstStyle/>
          <a:p>
            <a:endParaRPr lang="en-US" sz="2400"/>
          </a:p>
        </p:txBody>
      </p:sp>
    </p:spTree>
    <p:extLst>
      <p:ext uri="{BB962C8B-B14F-4D97-AF65-F5344CB8AC3E}">
        <p14:creationId xmlns:p14="http://schemas.microsoft.com/office/powerpoint/2010/main" val="714222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9"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6" name="Picture 2" descr="intact-logo-medium">
            <a:hlinkClick r:id="rId3" action="ppaction://program"/>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0"/>
            <a:ext cx="1547664" cy="789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107504" y="44624"/>
            <a:ext cx="7848600" cy="584776"/>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IntAct: </a:t>
            </a:r>
            <a:r>
              <a:rPr lang="en-GB" dirty="0" smtClean="0"/>
              <a:t>Advanced search</a:t>
            </a:r>
            <a:endParaRPr lang="en-GB" dirty="0"/>
          </a:p>
        </p:txBody>
      </p:sp>
      <p:pic>
        <p:nvPicPr>
          <p:cNvPr id="12" name="Picture 11"/>
          <p:cNvPicPr>
            <a:picLocks noChangeAspect="1"/>
          </p:cNvPicPr>
          <p:nvPr/>
        </p:nvPicPr>
        <p:blipFill rotWithShape="1">
          <a:blip r:embed="rId5"/>
          <a:srcRect l="10088" t="10508" r="11322" b="7329"/>
          <a:stretch/>
        </p:blipFill>
        <p:spPr>
          <a:xfrm>
            <a:off x="107504" y="908720"/>
            <a:ext cx="8856984" cy="5206012"/>
          </a:xfrm>
          <a:prstGeom prst="rect">
            <a:avLst/>
          </a:prstGeom>
        </p:spPr>
      </p:pic>
      <p:sp>
        <p:nvSpPr>
          <p:cNvPr id="13" name="AutoShape 18"/>
          <p:cNvSpPr>
            <a:spLocks noChangeArrowheads="1"/>
          </p:cNvSpPr>
          <p:nvPr/>
        </p:nvSpPr>
        <p:spPr bwMode="auto">
          <a:xfrm>
            <a:off x="1043608" y="3117440"/>
            <a:ext cx="3384376" cy="268360"/>
          </a:xfrm>
          <a:prstGeom prst="roundRect">
            <a:avLst>
              <a:gd name="adj" fmla="val 16667"/>
            </a:avLst>
          </a:prstGeom>
          <a:solidFill>
            <a:srgbClr val="FF0000">
              <a:alpha val="10196"/>
            </a:srgbClr>
          </a:solidFill>
          <a:ln w="25400">
            <a:solidFill>
              <a:srgbClr val="CC3300"/>
            </a:solidFill>
            <a:round/>
            <a:headEnd/>
            <a:tailEnd/>
          </a:ln>
        </p:spPr>
        <p:txBody>
          <a:bodyPr wrap="none" anchor="ctr"/>
          <a:lstStyle/>
          <a:p>
            <a:endParaRPr lang="en-US" sz="2400"/>
          </a:p>
        </p:txBody>
      </p:sp>
    </p:spTree>
    <p:extLst>
      <p:ext uri="{BB962C8B-B14F-4D97-AF65-F5344CB8AC3E}">
        <p14:creationId xmlns:p14="http://schemas.microsoft.com/office/powerpoint/2010/main" val="37951218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ntact-logo-medium">
            <a:hlinkClick r:id="rId3" action="ppaction://program"/>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0"/>
            <a:ext cx="1547664" cy="789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107504" y="44624"/>
            <a:ext cx="7848600" cy="584776"/>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IntAct: MIQL syntax search</a:t>
            </a:r>
          </a:p>
        </p:txBody>
      </p:sp>
      <p:pic>
        <p:nvPicPr>
          <p:cNvPr id="7" name="Picture 6"/>
          <p:cNvPicPr>
            <a:picLocks noChangeAspect="1"/>
          </p:cNvPicPr>
          <p:nvPr/>
        </p:nvPicPr>
        <p:blipFill rotWithShape="1">
          <a:blip r:embed="rId5"/>
          <a:srcRect l="10324" t="10938" r="11867" b="9266"/>
          <a:stretch/>
        </p:blipFill>
        <p:spPr>
          <a:xfrm>
            <a:off x="533398" y="992729"/>
            <a:ext cx="8153402" cy="4701150"/>
          </a:xfrm>
          <a:prstGeom prst="rect">
            <a:avLst/>
          </a:prstGeom>
        </p:spPr>
      </p:pic>
      <p:sp>
        <p:nvSpPr>
          <p:cNvPr id="8" name="AutoShape 18"/>
          <p:cNvSpPr>
            <a:spLocks noChangeArrowheads="1"/>
          </p:cNvSpPr>
          <p:nvPr/>
        </p:nvSpPr>
        <p:spPr bwMode="auto">
          <a:xfrm>
            <a:off x="4167327" y="2495270"/>
            <a:ext cx="981927" cy="243964"/>
          </a:xfrm>
          <a:prstGeom prst="roundRect">
            <a:avLst>
              <a:gd name="adj" fmla="val 16667"/>
            </a:avLst>
          </a:prstGeom>
          <a:solidFill>
            <a:srgbClr val="FF0000">
              <a:alpha val="10196"/>
            </a:srgbClr>
          </a:solidFill>
          <a:ln w="25400">
            <a:solidFill>
              <a:srgbClr val="CC3300"/>
            </a:solidFill>
            <a:round/>
            <a:headEnd/>
            <a:tailEnd/>
          </a:ln>
        </p:spPr>
        <p:txBody>
          <a:bodyPr wrap="none" anchor="ctr"/>
          <a:lstStyle/>
          <a:p>
            <a:endParaRPr lang="en-US" sz="2400"/>
          </a:p>
        </p:txBody>
      </p:sp>
    </p:spTree>
    <p:extLst>
      <p:ext uri="{BB962C8B-B14F-4D97-AF65-F5344CB8AC3E}">
        <p14:creationId xmlns:p14="http://schemas.microsoft.com/office/powerpoint/2010/main" val="417372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ntact-logo-medium">
            <a:hlinkClick r:id="rId3" action="ppaction://program"/>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0"/>
            <a:ext cx="1547664" cy="789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107504" y="44624"/>
            <a:ext cx="7848600" cy="584776"/>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IntAct: MIQL syntax search</a:t>
            </a:r>
          </a:p>
        </p:txBody>
      </p:sp>
      <p:pic>
        <p:nvPicPr>
          <p:cNvPr id="6" name="Picture 5"/>
          <p:cNvPicPr>
            <a:picLocks noChangeAspect="1"/>
          </p:cNvPicPr>
          <p:nvPr/>
        </p:nvPicPr>
        <p:blipFill rotWithShape="1">
          <a:blip r:embed="rId5"/>
          <a:srcRect l="10061" t="11198" r="11329" b="8745"/>
          <a:stretch/>
        </p:blipFill>
        <p:spPr>
          <a:xfrm>
            <a:off x="533398" y="992729"/>
            <a:ext cx="8210459" cy="4701150"/>
          </a:xfrm>
          <a:prstGeom prst="rect">
            <a:avLst/>
          </a:prstGeom>
        </p:spPr>
      </p:pic>
    </p:spTree>
    <p:extLst>
      <p:ext uri="{BB962C8B-B14F-4D97-AF65-F5344CB8AC3E}">
        <p14:creationId xmlns:p14="http://schemas.microsoft.com/office/powerpoint/2010/main" val="326239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ntact-logo-medium">
            <a:hlinkClick r:id="rId3" action="ppaction://program"/>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0"/>
            <a:ext cx="1547664" cy="789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107504" y="44624"/>
            <a:ext cx="7848600" cy="584776"/>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More about IntAct: </a:t>
            </a:r>
            <a:r>
              <a:rPr lang="en-GB" dirty="0" smtClean="0"/>
              <a:t>on</a:t>
            </a:r>
            <a:r>
              <a:rPr lang="en-GB" dirty="0"/>
              <a:t>-</a:t>
            </a:r>
            <a:r>
              <a:rPr lang="en-GB" dirty="0" smtClean="0"/>
              <a:t>line </a:t>
            </a:r>
            <a:r>
              <a:rPr lang="en-GB" dirty="0"/>
              <a:t>EBI courses</a:t>
            </a:r>
          </a:p>
        </p:txBody>
      </p:sp>
      <p:sp>
        <p:nvSpPr>
          <p:cNvPr id="7" name="TextBox 6"/>
          <p:cNvSpPr txBox="1"/>
          <p:nvPr/>
        </p:nvSpPr>
        <p:spPr>
          <a:xfrm>
            <a:off x="624439" y="5909210"/>
            <a:ext cx="8038034" cy="400110"/>
          </a:xfrm>
          <a:prstGeom prst="rect">
            <a:avLst/>
          </a:prstGeom>
          <a:noFill/>
        </p:spPr>
        <p:txBody>
          <a:bodyPr wrap="none" rtlCol="0">
            <a:spAutoFit/>
          </a:bodyPr>
          <a:lstStyle/>
          <a:p>
            <a:r>
              <a:rPr lang="en-GB" sz="2000" dirty="0" smtClean="0">
                <a:cs typeface="Arial" panose="020B0604020202020204" pitchFamily="34" charset="0"/>
                <a:hlinkClick r:id="rId5"/>
              </a:rPr>
              <a:t>www.ebi.ac.uk/training/online/course/intact-molecular-interactions-ebi</a:t>
            </a:r>
            <a:endParaRPr lang="en-GB" sz="2000" dirty="0">
              <a:cs typeface="Arial" panose="020B0604020202020204" pitchFamily="34" charset="0"/>
            </a:endParaRPr>
          </a:p>
        </p:txBody>
      </p:sp>
      <p:pic>
        <p:nvPicPr>
          <p:cNvPr id="2" name="Picture 1"/>
          <p:cNvPicPr>
            <a:picLocks noChangeAspect="1"/>
          </p:cNvPicPr>
          <p:nvPr/>
        </p:nvPicPr>
        <p:blipFill>
          <a:blip r:embed="rId6"/>
          <a:stretch>
            <a:fillRect/>
          </a:stretch>
        </p:blipFill>
        <p:spPr>
          <a:xfrm>
            <a:off x="1187624" y="654926"/>
            <a:ext cx="6869588" cy="5236419"/>
          </a:xfrm>
          <a:prstGeom prst="rect">
            <a:avLst/>
          </a:prstGeom>
        </p:spPr>
      </p:pic>
    </p:spTree>
    <p:extLst>
      <p:ext uri="{BB962C8B-B14F-4D97-AF65-F5344CB8AC3E}">
        <p14:creationId xmlns:p14="http://schemas.microsoft.com/office/powerpoint/2010/main" val="87352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533401" y="1040419"/>
            <a:ext cx="7772400" cy="685718"/>
          </a:xfrm>
        </p:spPr>
        <p:txBody>
          <a:bodyPr rtlCol="0">
            <a:noAutofit/>
          </a:bodyPr>
          <a:lstStyle/>
          <a:p>
            <a:pPr fontAlgn="auto">
              <a:spcAft>
                <a:spcPts val="0"/>
              </a:spcAft>
              <a:defRPr/>
            </a:pPr>
            <a:r>
              <a:rPr lang="en-GB" sz="3600" dirty="0" smtClean="0">
                <a:latin typeface="HelveticaNeueLT Pro 45 Lt" pitchFamily="34" charset="0"/>
                <a:cs typeface="Arial" pitchFamily="34" charset="0"/>
              </a:rPr>
              <a:t>The problem of data integration and an example of a solution: </a:t>
            </a:r>
            <a:br>
              <a:rPr lang="en-GB" sz="3600" dirty="0" smtClean="0">
                <a:latin typeface="HelveticaNeueLT Pro 45 Lt" pitchFamily="34" charset="0"/>
                <a:cs typeface="Arial" pitchFamily="34" charset="0"/>
              </a:rPr>
            </a:br>
            <a:r>
              <a:rPr lang="en-GB" sz="3600" dirty="0" smtClean="0">
                <a:latin typeface="HelveticaNeueLT Pro 45 Lt" pitchFamily="34" charset="0"/>
                <a:cs typeface="Arial" pitchFamily="34" charset="0"/>
              </a:rPr>
              <a:t>PSICQUIC</a:t>
            </a:r>
            <a:endParaRPr lang="de-DE" sz="3600" dirty="0" smtClean="0">
              <a:latin typeface="HelveticaNeueLT Pro 45 Lt" pitchFamily="34" charset="0"/>
              <a:cs typeface="Arial" pitchFamily="34" charset="0"/>
            </a:endParaRPr>
          </a:p>
        </p:txBody>
      </p:sp>
      <p:pic>
        <p:nvPicPr>
          <p:cNvPr id="8" name="Picture 7" descr="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3429000"/>
            <a:ext cx="1368152" cy="1368152"/>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6"/>
          <p:cNvSpPr>
            <a:spLocks noGrp="1"/>
          </p:cNvSpPr>
          <p:nvPr>
            <p:ph type="body" sz="quarter" idx="10"/>
          </p:nvPr>
        </p:nvSpPr>
        <p:spPr>
          <a:xfrm>
            <a:off x="395536" y="4077072"/>
            <a:ext cx="4487863" cy="614363"/>
          </a:xfrm>
        </p:spPr>
        <p:txBody>
          <a:bodyPr/>
          <a:lstStyle/>
          <a:p>
            <a:r>
              <a:rPr lang="en-US" sz="2800" dirty="0" smtClean="0">
                <a:latin typeface="Arial" pitchFamily="34" charset="0"/>
                <a:cs typeface="Arial" pitchFamily="34" charset="0"/>
              </a:rPr>
              <a:t>Sandra Orchard &amp;</a:t>
            </a:r>
          </a:p>
          <a:p>
            <a:r>
              <a:rPr lang="en-US" sz="2800" dirty="0" smtClean="0">
                <a:latin typeface="Arial" pitchFamily="34" charset="0"/>
                <a:cs typeface="Arial" pitchFamily="34" charset="0"/>
              </a:rPr>
              <a:t>Pablo </a:t>
            </a:r>
            <a:r>
              <a:rPr lang="en-US" sz="2800" dirty="0">
                <a:latin typeface="Arial" pitchFamily="34" charset="0"/>
                <a:cs typeface="Arial" pitchFamily="34" charset="0"/>
              </a:rPr>
              <a:t>Porras </a:t>
            </a:r>
            <a:r>
              <a:rPr lang="en-US" sz="2800" dirty="0" err="1">
                <a:latin typeface="Arial" pitchFamily="34" charset="0"/>
                <a:cs typeface="Arial" pitchFamily="34" charset="0"/>
              </a:rPr>
              <a:t>Millán</a:t>
            </a:r>
            <a:r>
              <a:rPr lang="en-US" sz="2800" dirty="0">
                <a:latin typeface="Arial" pitchFamily="34" charset="0"/>
                <a:cs typeface="Arial" pitchFamily="34" charset="0"/>
              </a:rPr>
              <a:t>, </a:t>
            </a:r>
            <a:r>
              <a:rPr lang="en-US" sz="2800" dirty="0" smtClean="0">
                <a:latin typeface="Arial" pitchFamily="34" charset="0"/>
                <a:cs typeface="Arial" pitchFamily="34" charset="0"/>
              </a:rPr>
              <a:t>IntAct</a:t>
            </a:r>
          </a:p>
          <a:p>
            <a:endParaRPr lang="en-US" sz="2800" dirty="0">
              <a:latin typeface="Arial" pitchFamily="34" charset="0"/>
              <a:cs typeface="Arial" pitchFamily="34" charset="0"/>
            </a:endParaRPr>
          </a:p>
          <a:p>
            <a:r>
              <a:rPr lang="en-US" sz="2400" i="1" dirty="0" err="1" smtClean="0">
                <a:latin typeface="Arial" pitchFamily="34" charset="0"/>
                <a:cs typeface="Arial" pitchFamily="34" charset="0"/>
              </a:rPr>
              <a:t>orchard@ebi.ac.uk</a:t>
            </a:r>
            <a:endParaRPr lang="en-US" sz="2400" i="1" dirty="0" smtClean="0">
              <a:latin typeface="Arial" pitchFamily="34" charset="0"/>
              <a:cs typeface="Arial" pitchFamily="34" charset="0"/>
            </a:endParaRPr>
          </a:p>
          <a:p>
            <a:r>
              <a:rPr lang="en-US" sz="2400" i="1" dirty="0" err="1" smtClean="0">
                <a:latin typeface="Arial" pitchFamily="34" charset="0"/>
                <a:cs typeface="Arial" pitchFamily="34" charset="0"/>
              </a:rPr>
              <a:t>pporras@ebi.ac.uk</a:t>
            </a:r>
            <a:endParaRPr lang="en-US" sz="2400" i="1" dirty="0">
              <a:latin typeface="Arial" pitchFamily="34" charset="0"/>
              <a:cs typeface="Arial" pitchFamily="34" charset="0"/>
            </a:endParaRPr>
          </a:p>
          <a:p>
            <a:endParaRPr lang="en-US" sz="2800" dirty="0">
              <a:latin typeface="HelveticaNeueLT Pro 35 Th" charset="0"/>
              <a:cs typeface="HelveticaNeueLT Pro 35 Th" charset="0"/>
            </a:endParaRPr>
          </a:p>
        </p:txBody>
      </p:sp>
    </p:spTree>
    <p:extLst>
      <p:ext uri="{BB962C8B-B14F-4D97-AF65-F5344CB8AC3E}">
        <p14:creationId xmlns:p14="http://schemas.microsoft.com/office/powerpoint/2010/main" val="3004529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824" y="35912"/>
            <a:ext cx="8229600" cy="584776"/>
          </a:xfrm>
          <a:noFill/>
          <a:ln>
            <a:noFill/>
          </a:ln>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itchFamily="34" charset="0"/>
                <a:cs typeface="Arial" pitchFamily="34" charset="0"/>
              </a:rPr>
              <a:t>Data resources at EMBL-EBI</a:t>
            </a:r>
          </a:p>
        </p:txBody>
      </p:sp>
      <p:pic>
        <p:nvPicPr>
          <p:cNvPr id="5" name="Picture 16" descr="Arrow_09_for_EBI_loop"/>
          <p:cNvPicPr>
            <a:picLocks noChangeAspect="1" noChangeArrowheads="1"/>
          </p:cNvPicPr>
          <p:nvPr/>
        </p:nvPicPr>
        <p:blipFill>
          <a:blip r:embed="rId2" cstate="print">
            <a:extLst>
              <a:ext uri="{28A0092B-C50C-407E-A947-70E740481C1C}">
                <a14:useLocalDpi xmlns:a14="http://schemas.microsoft.com/office/drawing/2010/main"/>
              </a:ext>
            </a:extLst>
          </a:blip>
          <a:srcRect l="12180" t="10606" r="5853" b="12466"/>
          <a:stretch>
            <a:fillRect/>
          </a:stretch>
        </p:blipFill>
        <p:spPr bwMode="auto">
          <a:xfrm>
            <a:off x="2195513" y="921405"/>
            <a:ext cx="5568723" cy="5227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255588" y="1042716"/>
            <a:ext cx="2520723" cy="1581416"/>
          </a:xfrm>
          <a:prstGeom prst="rect">
            <a:avLst/>
          </a:prstGeom>
          <a:noFill/>
        </p:spPr>
        <p:txBody>
          <a:bodyPr lIns="91398" tIns="45699" rIns="91398" bIns="45699">
            <a:spAutoFit/>
          </a:bodyPr>
          <a:lstStyle/>
          <a:p>
            <a:pPr defTabSz="912351">
              <a:lnSpc>
                <a:spcPct val="120000"/>
              </a:lnSpc>
              <a:buClr>
                <a:schemeClr val="accent5">
                  <a:lumMod val="75000"/>
                </a:schemeClr>
              </a:buClr>
              <a:defRPr/>
            </a:pPr>
            <a:r>
              <a:rPr lang="en-US" sz="1600" dirty="0" smtClean="0">
                <a:solidFill>
                  <a:srgbClr val="005F62"/>
                </a:solidFill>
                <a:latin typeface="Arial"/>
                <a:ea typeface="ＭＳ Ｐゴシック" pitchFamily="34" charset="-128"/>
                <a:cs typeface="Arial"/>
              </a:rPr>
              <a:t>Genomes &amp; variation</a:t>
            </a:r>
            <a:endParaRPr lang="en-US" sz="1600" dirty="0">
              <a:solidFill>
                <a:srgbClr val="005F62"/>
              </a:solidFill>
              <a:latin typeface="Arial"/>
              <a:ea typeface="ＭＳ Ｐゴシック" pitchFamily="34" charset="-128"/>
              <a:cs typeface="Arial"/>
            </a:endParaRPr>
          </a:p>
          <a:p>
            <a:pPr marL="285615" indent="-285615" defTabSz="912351">
              <a:lnSpc>
                <a:spcPct val="120000"/>
              </a:lnSpc>
              <a:buClr>
                <a:schemeClr val="accent5">
                  <a:lumMod val="75000"/>
                </a:schemeClr>
              </a:buClr>
              <a:buFont typeface="Arial"/>
              <a:buChar char="•"/>
              <a:defRPr/>
            </a:pPr>
            <a:r>
              <a:rPr lang="en-US" sz="1300" dirty="0" err="1">
                <a:latin typeface="Arial"/>
                <a:ea typeface="ＭＳ Ｐゴシック" pitchFamily="34" charset="-128"/>
                <a:cs typeface="Arial"/>
              </a:rPr>
              <a:t>Ensembl</a:t>
            </a:r>
            <a:r>
              <a:rPr lang="en-US" sz="1300" dirty="0">
                <a:latin typeface="Arial"/>
                <a:ea typeface="ＭＳ Ｐゴシック" pitchFamily="34" charset="-128"/>
                <a:cs typeface="Arial"/>
              </a:rPr>
              <a:t> </a:t>
            </a:r>
          </a:p>
          <a:p>
            <a:pPr marL="285615" indent="-285615" defTabSz="912351">
              <a:lnSpc>
                <a:spcPct val="120000"/>
              </a:lnSpc>
              <a:buClr>
                <a:schemeClr val="accent5">
                  <a:lumMod val="75000"/>
                </a:schemeClr>
              </a:buClr>
              <a:buFont typeface="Arial"/>
              <a:buChar char="•"/>
              <a:defRPr/>
            </a:pPr>
            <a:r>
              <a:rPr lang="en-US" sz="1300" dirty="0" err="1">
                <a:latin typeface="Arial"/>
                <a:ea typeface="ＭＳ Ｐゴシック" pitchFamily="34" charset="-128"/>
                <a:cs typeface="Arial"/>
              </a:rPr>
              <a:t>Ensembl</a:t>
            </a:r>
            <a:r>
              <a:rPr lang="en-US" sz="1300" dirty="0">
                <a:latin typeface="Arial"/>
                <a:ea typeface="ＭＳ Ｐゴシック" pitchFamily="34" charset="-128"/>
                <a:cs typeface="Arial"/>
              </a:rPr>
              <a:t> Genomes</a:t>
            </a:r>
          </a:p>
          <a:p>
            <a:pPr marL="285615" indent="-285615" defTabSz="912351">
              <a:lnSpc>
                <a:spcPct val="120000"/>
              </a:lnSpc>
              <a:buClr>
                <a:schemeClr val="accent5">
                  <a:lumMod val="75000"/>
                </a:schemeClr>
              </a:buClr>
              <a:buFont typeface="Arial"/>
              <a:buChar char="•"/>
              <a:defRPr/>
            </a:pPr>
            <a:r>
              <a:rPr lang="en-US" sz="1300" dirty="0" smtClean="0">
                <a:latin typeface="Arial"/>
                <a:ea typeface="ＭＳ Ｐゴシック" pitchFamily="34" charset="-128"/>
                <a:cs typeface="Arial"/>
              </a:rPr>
              <a:t>Genome-</a:t>
            </a:r>
            <a:r>
              <a:rPr lang="en-US" sz="1300" dirty="0" err="1" smtClean="0">
                <a:latin typeface="Arial"/>
                <a:ea typeface="ＭＳ Ｐゴシック" pitchFamily="34" charset="-128"/>
                <a:cs typeface="Arial"/>
              </a:rPr>
              <a:t>phenome</a:t>
            </a:r>
            <a:r>
              <a:rPr lang="en-US" sz="1300" dirty="0" smtClean="0">
                <a:latin typeface="Arial"/>
                <a:ea typeface="ＭＳ Ｐゴシック" pitchFamily="34" charset="-128"/>
                <a:cs typeface="Arial"/>
              </a:rPr>
              <a:t> archive</a:t>
            </a:r>
            <a:endParaRPr lang="en-US" sz="1300" dirty="0">
              <a:latin typeface="Arial"/>
              <a:ea typeface="ＭＳ Ｐゴシック" pitchFamily="34" charset="-128"/>
              <a:cs typeface="Arial"/>
            </a:endParaRPr>
          </a:p>
          <a:p>
            <a:pPr marL="285615" indent="-285615" defTabSz="912351">
              <a:lnSpc>
                <a:spcPct val="120000"/>
              </a:lnSpc>
              <a:buClr>
                <a:schemeClr val="accent5">
                  <a:lumMod val="75000"/>
                </a:schemeClr>
              </a:buClr>
              <a:buFont typeface="Arial"/>
              <a:buChar char="•"/>
              <a:defRPr/>
            </a:pPr>
            <a:r>
              <a:rPr lang="en-US" sz="1300" dirty="0" err="1" smtClean="0">
                <a:latin typeface="Arial"/>
                <a:ea typeface="ＭＳ Ｐゴシック" pitchFamily="34" charset="-128"/>
                <a:cs typeface="Arial"/>
              </a:rPr>
              <a:t>Metagenomics</a:t>
            </a:r>
            <a:endParaRPr lang="en-US" sz="1300" dirty="0">
              <a:latin typeface="Arial"/>
              <a:ea typeface="ＭＳ Ｐゴシック" pitchFamily="34" charset="-128"/>
              <a:cs typeface="Arial"/>
            </a:endParaRPr>
          </a:p>
          <a:p>
            <a:pPr>
              <a:lnSpc>
                <a:spcPct val="120000"/>
              </a:lnSpc>
              <a:buClr>
                <a:schemeClr val="accent5">
                  <a:lumMod val="75000"/>
                </a:schemeClr>
              </a:buClr>
              <a:defRPr/>
            </a:pPr>
            <a:endParaRPr lang="en-US" sz="1300" dirty="0">
              <a:latin typeface="Arial"/>
              <a:cs typeface="Arial"/>
            </a:endParaRPr>
          </a:p>
        </p:txBody>
      </p:sp>
      <p:sp>
        <p:nvSpPr>
          <p:cNvPr id="7" name="TextBox 6"/>
          <p:cNvSpPr txBox="1"/>
          <p:nvPr/>
        </p:nvSpPr>
        <p:spPr>
          <a:xfrm>
            <a:off x="4813526" y="921405"/>
            <a:ext cx="2520723" cy="861219"/>
          </a:xfrm>
          <a:prstGeom prst="rect">
            <a:avLst/>
          </a:prstGeom>
          <a:noFill/>
        </p:spPr>
        <p:txBody>
          <a:bodyPr wrap="square" lIns="91398" tIns="45699" rIns="91398" bIns="45699">
            <a:spAutoFit/>
          </a:bodyPr>
          <a:lstStyle/>
          <a:p>
            <a:pPr defTabSz="912351">
              <a:lnSpc>
                <a:spcPct val="120000"/>
              </a:lnSpc>
              <a:buClr>
                <a:schemeClr val="accent5">
                  <a:lumMod val="75000"/>
                </a:schemeClr>
              </a:buClr>
              <a:defRPr/>
            </a:pPr>
            <a:r>
              <a:rPr lang="en-US" sz="1600" dirty="0">
                <a:solidFill>
                  <a:srgbClr val="005F62"/>
                </a:solidFill>
                <a:latin typeface="Arial"/>
                <a:ea typeface="ＭＳ Ｐゴシック" pitchFamily="34" charset="-128"/>
                <a:cs typeface="Arial"/>
              </a:rPr>
              <a:t>Nucleotide sequences</a:t>
            </a:r>
          </a:p>
          <a:p>
            <a:pPr marL="285615" indent="-285615" defTabSz="912351">
              <a:lnSpc>
                <a:spcPct val="120000"/>
              </a:lnSpc>
              <a:buClr>
                <a:schemeClr val="accent5">
                  <a:lumMod val="75000"/>
                </a:schemeClr>
              </a:buClr>
              <a:buFont typeface="Arial"/>
              <a:buChar char="•"/>
              <a:defRPr/>
            </a:pPr>
            <a:r>
              <a:rPr lang="en-US" sz="1300" dirty="0">
                <a:latin typeface="Arial"/>
                <a:ea typeface="ＭＳ Ｐゴシック" pitchFamily="34" charset="-128"/>
                <a:cs typeface="Arial"/>
              </a:rPr>
              <a:t>European Nucleotide Archive (ENA)</a:t>
            </a:r>
            <a:endParaRPr lang="en-US" sz="1300" dirty="0">
              <a:latin typeface="Arial"/>
              <a:cs typeface="Arial"/>
            </a:endParaRPr>
          </a:p>
        </p:txBody>
      </p:sp>
      <p:sp>
        <p:nvSpPr>
          <p:cNvPr id="8" name="TextBox 7"/>
          <p:cNvSpPr txBox="1"/>
          <p:nvPr/>
        </p:nvSpPr>
        <p:spPr>
          <a:xfrm>
            <a:off x="2626863" y="2090301"/>
            <a:ext cx="1868938" cy="1341350"/>
          </a:xfrm>
          <a:prstGeom prst="rect">
            <a:avLst/>
          </a:prstGeom>
          <a:noFill/>
        </p:spPr>
        <p:txBody>
          <a:bodyPr wrap="square" lIns="91398" tIns="45699" rIns="91398" bIns="45699">
            <a:spAutoFit/>
          </a:bodyPr>
          <a:lstStyle/>
          <a:p>
            <a:pPr defTabSz="912351">
              <a:lnSpc>
                <a:spcPct val="120000"/>
              </a:lnSpc>
              <a:buClr>
                <a:schemeClr val="accent5">
                  <a:lumMod val="75000"/>
                </a:schemeClr>
              </a:buClr>
              <a:defRPr/>
            </a:pPr>
            <a:r>
              <a:rPr lang="en-US" sz="1600" dirty="0" smtClean="0">
                <a:solidFill>
                  <a:srgbClr val="005F62"/>
                </a:solidFill>
                <a:latin typeface="Arial"/>
                <a:ea typeface="ＭＳ Ｐゴシック" pitchFamily="34" charset="-128"/>
                <a:cs typeface="Arial"/>
              </a:rPr>
              <a:t>Expression</a:t>
            </a:r>
            <a:endParaRPr lang="en-US" sz="1600" dirty="0">
              <a:solidFill>
                <a:srgbClr val="005F62"/>
              </a:solidFill>
              <a:latin typeface="Arial"/>
              <a:ea typeface="ＭＳ Ｐゴシック" pitchFamily="34" charset="-128"/>
              <a:cs typeface="Arial"/>
            </a:endParaRPr>
          </a:p>
          <a:p>
            <a:pPr marL="285615" indent="-285615" defTabSz="912351">
              <a:lnSpc>
                <a:spcPct val="120000"/>
              </a:lnSpc>
              <a:buClr>
                <a:schemeClr val="accent5">
                  <a:lumMod val="75000"/>
                </a:schemeClr>
              </a:buClr>
              <a:buFont typeface="Arial"/>
              <a:buChar char="•"/>
              <a:defRPr/>
            </a:pPr>
            <a:r>
              <a:rPr lang="en-US" sz="1300" dirty="0">
                <a:latin typeface="Arial"/>
                <a:ea typeface="ＭＳ Ｐゴシック" pitchFamily="34" charset="-128"/>
                <a:cs typeface="Arial"/>
              </a:rPr>
              <a:t>Array Express</a:t>
            </a:r>
          </a:p>
          <a:p>
            <a:pPr marL="285615" indent="-285615" defTabSz="912351">
              <a:lnSpc>
                <a:spcPct val="120000"/>
              </a:lnSpc>
              <a:buClr>
                <a:schemeClr val="accent5">
                  <a:lumMod val="75000"/>
                </a:schemeClr>
              </a:buClr>
              <a:buFont typeface="Arial"/>
              <a:buChar char="•"/>
              <a:defRPr/>
            </a:pPr>
            <a:r>
              <a:rPr lang="en-US" sz="1300" dirty="0">
                <a:latin typeface="Arial"/>
                <a:ea typeface="ＭＳ Ｐゴシック" pitchFamily="34" charset="-128"/>
                <a:cs typeface="Arial"/>
              </a:rPr>
              <a:t>Expression </a:t>
            </a:r>
            <a:r>
              <a:rPr lang="en-US" sz="1300" dirty="0" smtClean="0">
                <a:latin typeface="Arial"/>
                <a:ea typeface="ＭＳ Ｐゴシック" pitchFamily="34" charset="-128"/>
                <a:cs typeface="Arial"/>
              </a:rPr>
              <a:t>Atlas</a:t>
            </a:r>
          </a:p>
          <a:p>
            <a:pPr marL="285615" indent="-285615" defTabSz="912351">
              <a:lnSpc>
                <a:spcPct val="120000"/>
              </a:lnSpc>
              <a:buClr>
                <a:schemeClr val="accent5">
                  <a:lumMod val="75000"/>
                </a:schemeClr>
              </a:buClr>
              <a:buFont typeface="Arial"/>
              <a:buChar char="•"/>
              <a:defRPr/>
            </a:pPr>
            <a:r>
              <a:rPr lang="en-US" sz="1300" dirty="0" smtClean="0">
                <a:latin typeface="Arial"/>
                <a:ea typeface="ＭＳ Ｐゴシック" pitchFamily="34" charset="-128"/>
                <a:cs typeface="Arial"/>
              </a:rPr>
              <a:t>PRIDE</a:t>
            </a:r>
            <a:endParaRPr lang="en-US" sz="1300" dirty="0">
              <a:latin typeface="Arial"/>
              <a:ea typeface="ＭＳ Ｐゴシック" pitchFamily="34" charset="-128"/>
              <a:cs typeface="Arial"/>
            </a:endParaRPr>
          </a:p>
          <a:p>
            <a:pPr marL="285615" indent="-285615" defTabSz="912351">
              <a:lnSpc>
                <a:spcPct val="120000"/>
              </a:lnSpc>
              <a:buClr>
                <a:schemeClr val="accent5">
                  <a:lumMod val="75000"/>
                </a:schemeClr>
              </a:buClr>
              <a:buFont typeface="Arial"/>
              <a:buChar char="•"/>
              <a:defRPr/>
            </a:pPr>
            <a:r>
              <a:rPr lang="en-US" sz="1300" dirty="0">
                <a:latin typeface="Arial"/>
                <a:ea typeface="ＭＳ Ｐゴシック" pitchFamily="34" charset="-128"/>
                <a:cs typeface="Arial"/>
              </a:rPr>
              <a:t>R-Workbench</a:t>
            </a:r>
            <a:endParaRPr lang="en-US" sz="1300" dirty="0">
              <a:latin typeface="Arial"/>
              <a:cs typeface="Arial"/>
            </a:endParaRPr>
          </a:p>
        </p:txBody>
      </p:sp>
      <p:sp>
        <p:nvSpPr>
          <p:cNvPr id="9" name="TextBox 8"/>
          <p:cNvSpPr txBox="1"/>
          <p:nvPr/>
        </p:nvSpPr>
        <p:spPr>
          <a:xfrm>
            <a:off x="755197" y="3041782"/>
            <a:ext cx="2185987" cy="1119238"/>
          </a:xfrm>
          <a:prstGeom prst="rect">
            <a:avLst/>
          </a:prstGeom>
          <a:noFill/>
        </p:spPr>
        <p:txBody>
          <a:bodyPr wrap="square" lIns="91398" tIns="45699" rIns="91398" bIns="45699">
            <a:spAutoFit/>
          </a:bodyPr>
          <a:lstStyle/>
          <a:p>
            <a:pPr defTabSz="912351">
              <a:lnSpc>
                <a:spcPct val="120000"/>
              </a:lnSpc>
              <a:buClr>
                <a:schemeClr val="accent5">
                  <a:lumMod val="75000"/>
                </a:schemeClr>
              </a:buClr>
              <a:defRPr/>
            </a:pPr>
            <a:r>
              <a:rPr lang="en-US" sz="1600" dirty="0" smtClean="0">
                <a:solidFill>
                  <a:srgbClr val="005F62"/>
                </a:solidFill>
                <a:latin typeface="Arial"/>
                <a:ea typeface="ＭＳ Ｐゴシック" pitchFamily="34" charset="-128"/>
                <a:cs typeface="Arial"/>
              </a:rPr>
              <a:t>Proteins</a:t>
            </a:r>
            <a:endParaRPr lang="en-US" sz="1600" dirty="0">
              <a:solidFill>
                <a:srgbClr val="005F62"/>
              </a:solidFill>
              <a:latin typeface="Arial"/>
              <a:ea typeface="ＭＳ Ｐゴシック" pitchFamily="34" charset="-128"/>
              <a:cs typeface="Arial"/>
            </a:endParaRPr>
          </a:p>
          <a:p>
            <a:pPr marL="285615" indent="-285615" defTabSz="912351">
              <a:lnSpc>
                <a:spcPct val="120000"/>
              </a:lnSpc>
              <a:buClr>
                <a:schemeClr val="accent5">
                  <a:lumMod val="75000"/>
                </a:schemeClr>
              </a:buClr>
              <a:buFont typeface="Arial"/>
              <a:buChar char="•"/>
              <a:defRPr/>
            </a:pPr>
            <a:r>
              <a:rPr lang="en-US" sz="1300" dirty="0">
                <a:latin typeface="Arial"/>
                <a:ea typeface="ＭＳ Ｐゴシック" pitchFamily="34" charset="-128"/>
                <a:cs typeface="Arial"/>
              </a:rPr>
              <a:t>The Universal Protein Resource (</a:t>
            </a:r>
            <a:r>
              <a:rPr lang="en-US" sz="1300" dirty="0" err="1">
                <a:latin typeface="Arial"/>
                <a:ea typeface="ＭＳ Ｐゴシック" pitchFamily="34" charset="-128"/>
                <a:cs typeface="Arial"/>
              </a:rPr>
              <a:t>UniProt</a:t>
            </a:r>
            <a:r>
              <a:rPr lang="en-US" sz="1300" dirty="0" smtClean="0">
                <a:latin typeface="Arial"/>
                <a:ea typeface="ＭＳ Ｐゴシック" pitchFamily="34" charset="-128"/>
                <a:cs typeface="Arial"/>
              </a:rPr>
              <a:t>)</a:t>
            </a:r>
          </a:p>
          <a:p>
            <a:pPr marL="285615" indent="-285615" defTabSz="912351">
              <a:lnSpc>
                <a:spcPct val="120000"/>
              </a:lnSpc>
              <a:buClr>
                <a:schemeClr val="accent5">
                  <a:lumMod val="75000"/>
                </a:schemeClr>
              </a:buClr>
              <a:buFont typeface="Arial"/>
              <a:buChar char="•"/>
              <a:defRPr/>
            </a:pPr>
            <a:r>
              <a:rPr lang="en-US" sz="1200" dirty="0" err="1">
                <a:ea typeface="ＭＳ Ｐゴシック" pitchFamily="34" charset="-128"/>
                <a:cs typeface="Arial"/>
              </a:rPr>
              <a:t>InterPro</a:t>
            </a:r>
            <a:endParaRPr lang="en-US" sz="1300" dirty="0">
              <a:latin typeface="Arial"/>
              <a:cs typeface="Arial"/>
            </a:endParaRPr>
          </a:p>
        </p:txBody>
      </p:sp>
      <p:sp>
        <p:nvSpPr>
          <p:cNvPr id="12" name="TextBox 11"/>
          <p:cNvSpPr txBox="1"/>
          <p:nvPr/>
        </p:nvSpPr>
        <p:spPr>
          <a:xfrm>
            <a:off x="2832367" y="3836698"/>
            <a:ext cx="2143200" cy="861219"/>
          </a:xfrm>
          <a:prstGeom prst="rect">
            <a:avLst/>
          </a:prstGeom>
          <a:noFill/>
        </p:spPr>
        <p:txBody>
          <a:bodyPr wrap="square" lIns="91398" tIns="45699" rIns="91398" bIns="45699">
            <a:spAutoFit/>
          </a:bodyPr>
          <a:lstStyle/>
          <a:p>
            <a:pPr defTabSz="912351">
              <a:lnSpc>
                <a:spcPct val="120000"/>
              </a:lnSpc>
              <a:buClr>
                <a:schemeClr val="accent5">
                  <a:lumMod val="75000"/>
                </a:schemeClr>
              </a:buClr>
              <a:defRPr/>
            </a:pPr>
            <a:r>
              <a:rPr lang="en-US" sz="1600" dirty="0" smtClean="0">
                <a:solidFill>
                  <a:srgbClr val="005F62"/>
                </a:solidFill>
                <a:latin typeface="Arial"/>
                <a:ea typeface="ＭＳ Ｐゴシック" pitchFamily="34" charset="-128"/>
                <a:cs typeface="Arial"/>
              </a:rPr>
              <a:t>Chemical biology</a:t>
            </a:r>
            <a:endParaRPr lang="en-US" sz="1600" dirty="0">
              <a:solidFill>
                <a:srgbClr val="005F62"/>
              </a:solidFill>
              <a:latin typeface="Arial"/>
              <a:ea typeface="ＭＳ Ｐゴシック" pitchFamily="34" charset="-128"/>
              <a:cs typeface="Arial"/>
            </a:endParaRPr>
          </a:p>
          <a:p>
            <a:pPr marL="285615" indent="-285615" defTabSz="912351">
              <a:lnSpc>
                <a:spcPct val="120000"/>
              </a:lnSpc>
              <a:buClr>
                <a:schemeClr val="accent5">
                  <a:lumMod val="75000"/>
                </a:schemeClr>
              </a:buClr>
              <a:buFont typeface="Arial"/>
              <a:buChar char="•"/>
              <a:defRPr/>
            </a:pPr>
            <a:r>
              <a:rPr lang="en-US" sz="1300" dirty="0" err="1" smtClean="0">
                <a:latin typeface="Arial"/>
                <a:ea typeface="ＭＳ Ｐゴシック" pitchFamily="34" charset="-128"/>
                <a:cs typeface="Arial"/>
              </a:rPr>
              <a:t>ChEMBL</a:t>
            </a:r>
            <a:endParaRPr lang="en-US" sz="1300" dirty="0" smtClean="0">
              <a:latin typeface="Arial"/>
              <a:ea typeface="ＭＳ Ｐゴシック" pitchFamily="34" charset="-128"/>
              <a:cs typeface="Arial"/>
            </a:endParaRPr>
          </a:p>
          <a:p>
            <a:pPr marL="285615" indent="-285615" defTabSz="912351">
              <a:lnSpc>
                <a:spcPct val="120000"/>
              </a:lnSpc>
              <a:buClr>
                <a:schemeClr val="accent5">
                  <a:lumMod val="75000"/>
                </a:schemeClr>
              </a:buClr>
              <a:buFont typeface="Arial"/>
              <a:buChar char="•"/>
              <a:defRPr/>
            </a:pPr>
            <a:r>
              <a:rPr lang="en-US" sz="1300" dirty="0" err="1" smtClean="0">
                <a:latin typeface="Arial"/>
                <a:cs typeface="Arial"/>
              </a:rPr>
              <a:t>ChEBI</a:t>
            </a:r>
            <a:endParaRPr lang="en-US" sz="1300" dirty="0">
              <a:latin typeface="Arial"/>
              <a:cs typeface="Arial"/>
            </a:endParaRPr>
          </a:p>
        </p:txBody>
      </p:sp>
      <p:sp>
        <p:nvSpPr>
          <p:cNvPr id="13" name="TextBox 12"/>
          <p:cNvSpPr txBox="1"/>
          <p:nvPr/>
        </p:nvSpPr>
        <p:spPr>
          <a:xfrm>
            <a:off x="6948488" y="516157"/>
            <a:ext cx="2087336" cy="1101285"/>
          </a:xfrm>
          <a:prstGeom prst="rect">
            <a:avLst/>
          </a:prstGeom>
          <a:noFill/>
        </p:spPr>
        <p:txBody>
          <a:bodyPr lIns="91398" tIns="45699" rIns="91398" bIns="45699">
            <a:spAutoFit/>
          </a:bodyPr>
          <a:lstStyle/>
          <a:p>
            <a:pPr defTabSz="912351">
              <a:lnSpc>
                <a:spcPct val="120000"/>
              </a:lnSpc>
              <a:buClr>
                <a:schemeClr val="accent5">
                  <a:lumMod val="75000"/>
                </a:schemeClr>
              </a:buClr>
              <a:defRPr/>
            </a:pPr>
            <a:r>
              <a:rPr lang="en-US" sz="1600" dirty="0" smtClean="0">
                <a:solidFill>
                  <a:srgbClr val="005F62"/>
                </a:solidFill>
                <a:latin typeface="Arial"/>
                <a:ea typeface="ＭＳ Ｐゴシック" pitchFamily="34" charset="-128"/>
                <a:cs typeface="Arial"/>
              </a:rPr>
              <a:t>Literature &amp; ontology</a:t>
            </a:r>
            <a:endParaRPr lang="en-US" sz="1600" dirty="0">
              <a:solidFill>
                <a:srgbClr val="005F62"/>
              </a:solidFill>
              <a:latin typeface="Arial"/>
              <a:ea typeface="ＭＳ Ｐゴシック" pitchFamily="34" charset="-128"/>
              <a:cs typeface="Arial"/>
            </a:endParaRPr>
          </a:p>
          <a:p>
            <a:pPr marL="285615" indent="-285615" defTabSz="912351">
              <a:lnSpc>
                <a:spcPct val="120000"/>
              </a:lnSpc>
              <a:buClr>
                <a:schemeClr val="accent5">
                  <a:lumMod val="75000"/>
                </a:schemeClr>
              </a:buClr>
              <a:buFont typeface="Arial"/>
              <a:buChar char="•"/>
              <a:defRPr/>
            </a:pPr>
            <a:r>
              <a:rPr lang="en-US" sz="1300" dirty="0" smtClean="0">
                <a:latin typeface="Arial"/>
                <a:ea typeface="ＭＳ Ｐゴシック" pitchFamily="34" charset="-128"/>
                <a:cs typeface="Arial"/>
              </a:rPr>
              <a:t>Europe </a:t>
            </a:r>
            <a:r>
              <a:rPr lang="en-US" sz="1300" dirty="0">
                <a:latin typeface="Arial"/>
                <a:ea typeface="ＭＳ Ｐゴシック" pitchFamily="34" charset="-128"/>
                <a:cs typeface="Arial"/>
              </a:rPr>
              <a:t>PubMed </a:t>
            </a:r>
            <a:r>
              <a:rPr lang="en-US" sz="1300" dirty="0" smtClean="0">
                <a:latin typeface="Arial"/>
                <a:ea typeface="ＭＳ Ｐゴシック" pitchFamily="34" charset="-128"/>
                <a:cs typeface="Arial"/>
              </a:rPr>
              <a:t>Central</a:t>
            </a:r>
            <a:endParaRPr lang="en-US" sz="1300" dirty="0">
              <a:latin typeface="Arial"/>
              <a:ea typeface="ＭＳ Ｐゴシック" pitchFamily="34" charset="-128"/>
              <a:cs typeface="Arial"/>
            </a:endParaRPr>
          </a:p>
          <a:p>
            <a:pPr marL="285615" indent="-285615" defTabSz="912351">
              <a:lnSpc>
                <a:spcPct val="120000"/>
              </a:lnSpc>
              <a:buClr>
                <a:schemeClr val="accent5">
                  <a:lumMod val="75000"/>
                </a:schemeClr>
              </a:buClr>
              <a:buFont typeface="Arial"/>
              <a:buChar char="•"/>
              <a:defRPr/>
            </a:pPr>
            <a:r>
              <a:rPr lang="en-US" sz="1300" dirty="0" smtClean="0">
                <a:latin typeface="Arial"/>
                <a:ea typeface="ＭＳ Ｐゴシック" pitchFamily="34" charset="-128"/>
                <a:cs typeface="Arial"/>
              </a:rPr>
              <a:t>Gene Ontology</a:t>
            </a:r>
            <a:endParaRPr lang="en-US" sz="1300" dirty="0">
              <a:latin typeface="Arial"/>
              <a:cs typeface="Arial"/>
            </a:endParaRPr>
          </a:p>
        </p:txBody>
      </p:sp>
      <p:sp>
        <p:nvSpPr>
          <p:cNvPr id="15" name="TextBox 14"/>
          <p:cNvSpPr txBox="1"/>
          <p:nvPr/>
        </p:nvSpPr>
        <p:spPr>
          <a:xfrm>
            <a:off x="6540499" y="2090301"/>
            <a:ext cx="2573905" cy="1101285"/>
          </a:xfrm>
          <a:prstGeom prst="rect">
            <a:avLst/>
          </a:prstGeom>
          <a:noFill/>
        </p:spPr>
        <p:txBody>
          <a:bodyPr wrap="square" lIns="91398" tIns="45699" rIns="91398" bIns="45699">
            <a:spAutoFit/>
          </a:bodyPr>
          <a:lstStyle/>
          <a:p>
            <a:pPr defTabSz="912351">
              <a:lnSpc>
                <a:spcPct val="120000"/>
              </a:lnSpc>
              <a:buClr>
                <a:schemeClr val="accent5">
                  <a:lumMod val="75000"/>
                </a:schemeClr>
              </a:buClr>
              <a:defRPr/>
            </a:pPr>
            <a:r>
              <a:rPr lang="en-US" sz="1600" dirty="0" smtClean="0">
                <a:solidFill>
                  <a:srgbClr val="005F62"/>
                </a:solidFill>
                <a:latin typeface="Arial"/>
                <a:ea typeface="ＭＳ Ｐゴシック" pitchFamily="34" charset="-128"/>
                <a:cs typeface="Arial"/>
              </a:rPr>
              <a:t>Molecular </a:t>
            </a:r>
            <a:r>
              <a:rPr lang="en-US" sz="1600" dirty="0">
                <a:solidFill>
                  <a:srgbClr val="005F62"/>
                </a:solidFill>
                <a:latin typeface="Arial"/>
                <a:ea typeface="ＭＳ Ｐゴシック" pitchFamily="34" charset="-128"/>
                <a:cs typeface="Arial"/>
              </a:rPr>
              <a:t>structures</a:t>
            </a:r>
          </a:p>
          <a:p>
            <a:pPr marL="285615" indent="-285615" defTabSz="912351">
              <a:lnSpc>
                <a:spcPct val="120000"/>
              </a:lnSpc>
              <a:buClr>
                <a:schemeClr val="accent5">
                  <a:lumMod val="75000"/>
                </a:schemeClr>
              </a:buClr>
              <a:buFont typeface="Arial"/>
              <a:buChar char="•"/>
              <a:defRPr/>
            </a:pPr>
            <a:r>
              <a:rPr lang="en-US" sz="1300" dirty="0">
                <a:latin typeface="Arial"/>
                <a:ea typeface="ＭＳ Ｐゴシック" pitchFamily="34" charset="-128"/>
                <a:cs typeface="Arial"/>
              </a:rPr>
              <a:t>Protein Data Bank in Europe</a:t>
            </a:r>
          </a:p>
          <a:p>
            <a:pPr marL="285615" indent="-285615" defTabSz="912351">
              <a:lnSpc>
                <a:spcPct val="120000"/>
              </a:lnSpc>
              <a:buClr>
                <a:schemeClr val="accent5">
                  <a:lumMod val="75000"/>
                </a:schemeClr>
              </a:buClr>
              <a:buFont typeface="Arial"/>
              <a:buChar char="•"/>
              <a:defRPr/>
            </a:pPr>
            <a:r>
              <a:rPr lang="en-US" sz="1300" dirty="0" err="1">
                <a:latin typeface="Arial"/>
                <a:ea typeface="ＭＳ Ｐゴシック" pitchFamily="34" charset="-128"/>
                <a:cs typeface="Arial"/>
              </a:rPr>
              <a:t>PDBsum</a:t>
            </a:r>
            <a:endParaRPr lang="en-US" sz="1300" dirty="0">
              <a:latin typeface="Arial"/>
              <a:ea typeface="ＭＳ Ｐゴシック" pitchFamily="34" charset="-128"/>
              <a:cs typeface="Arial"/>
            </a:endParaRPr>
          </a:p>
          <a:p>
            <a:pPr marL="285615" indent="-285615" defTabSz="912351">
              <a:lnSpc>
                <a:spcPct val="120000"/>
              </a:lnSpc>
              <a:buClr>
                <a:schemeClr val="accent5">
                  <a:lumMod val="75000"/>
                </a:schemeClr>
              </a:buClr>
              <a:buFont typeface="Arial"/>
              <a:buChar char="•"/>
              <a:defRPr/>
            </a:pPr>
            <a:r>
              <a:rPr lang="en-US" sz="1300" dirty="0" err="1">
                <a:latin typeface="Arial"/>
                <a:ea typeface="ＭＳ Ｐゴシック" pitchFamily="34" charset="-128"/>
                <a:cs typeface="Arial"/>
              </a:rPr>
              <a:t>ProFunc</a:t>
            </a:r>
            <a:endParaRPr lang="en-US" sz="1300" dirty="0">
              <a:latin typeface="Arial"/>
              <a:cs typeface="Arial"/>
            </a:endParaRPr>
          </a:p>
        </p:txBody>
      </p:sp>
      <p:sp>
        <p:nvSpPr>
          <p:cNvPr id="16" name="TextBox 15"/>
          <p:cNvSpPr txBox="1"/>
          <p:nvPr/>
        </p:nvSpPr>
        <p:spPr>
          <a:xfrm>
            <a:off x="3740264" y="4899921"/>
            <a:ext cx="1511073" cy="1101285"/>
          </a:xfrm>
          <a:prstGeom prst="rect">
            <a:avLst/>
          </a:prstGeom>
          <a:noFill/>
        </p:spPr>
        <p:txBody>
          <a:bodyPr lIns="91398" tIns="45699" rIns="91398" bIns="45699">
            <a:spAutoFit/>
          </a:bodyPr>
          <a:lstStyle/>
          <a:p>
            <a:pPr defTabSz="912351">
              <a:lnSpc>
                <a:spcPct val="120000"/>
              </a:lnSpc>
              <a:buClr>
                <a:schemeClr val="accent5">
                  <a:lumMod val="75000"/>
                </a:schemeClr>
              </a:buClr>
              <a:defRPr/>
            </a:pPr>
            <a:r>
              <a:rPr lang="en-US" sz="1600" dirty="0">
                <a:solidFill>
                  <a:srgbClr val="005F62"/>
                </a:solidFill>
                <a:latin typeface="Arial"/>
                <a:ea typeface="ＭＳ Ｐゴシック" pitchFamily="34" charset="-128"/>
                <a:cs typeface="Arial"/>
              </a:rPr>
              <a:t>Pathways</a:t>
            </a:r>
          </a:p>
          <a:p>
            <a:pPr marL="285615" indent="-285615" defTabSz="912351">
              <a:lnSpc>
                <a:spcPct val="120000"/>
              </a:lnSpc>
              <a:buClr>
                <a:schemeClr val="accent5">
                  <a:lumMod val="75000"/>
                </a:schemeClr>
              </a:buClr>
              <a:buFont typeface="Arial"/>
              <a:buChar char="•"/>
              <a:defRPr/>
            </a:pPr>
            <a:r>
              <a:rPr lang="en-US" sz="1300" dirty="0" err="1" smtClean="0">
                <a:latin typeface="Arial"/>
                <a:ea typeface="ＭＳ Ｐゴシック" pitchFamily="34" charset="-128"/>
                <a:cs typeface="Arial"/>
              </a:rPr>
              <a:t>IntAct</a:t>
            </a:r>
            <a:endParaRPr lang="en-US" sz="1300" dirty="0" smtClean="0">
              <a:latin typeface="Arial"/>
              <a:ea typeface="ＭＳ Ｐゴシック" pitchFamily="34" charset="-128"/>
              <a:cs typeface="Arial"/>
            </a:endParaRPr>
          </a:p>
          <a:p>
            <a:pPr marL="285615" indent="-285615" defTabSz="912351">
              <a:lnSpc>
                <a:spcPct val="120000"/>
              </a:lnSpc>
              <a:buClr>
                <a:schemeClr val="accent5">
                  <a:lumMod val="75000"/>
                </a:schemeClr>
              </a:buClr>
              <a:buFont typeface="Arial"/>
              <a:buChar char="•"/>
              <a:defRPr/>
            </a:pPr>
            <a:r>
              <a:rPr lang="en-US" sz="1300" dirty="0" err="1" smtClean="0">
                <a:latin typeface="Arial"/>
                <a:ea typeface="ＭＳ Ｐゴシック" pitchFamily="34" charset="-128"/>
                <a:cs typeface="Arial"/>
              </a:rPr>
              <a:t>Reactome</a:t>
            </a:r>
            <a:endParaRPr lang="en-US" sz="1300" dirty="0">
              <a:latin typeface="Arial"/>
              <a:ea typeface="ＭＳ Ｐゴシック" pitchFamily="34" charset="-128"/>
              <a:cs typeface="Arial"/>
            </a:endParaRPr>
          </a:p>
          <a:p>
            <a:pPr marL="285615" indent="-285615" defTabSz="912351">
              <a:lnSpc>
                <a:spcPct val="120000"/>
              </a:lnSpc>
              <a:buClr>
                <a:schemeClr val="accent5">
                  <a:lumMod val="75000"/>
                </a:schemeClr>
              </a:buClr>
              <a:buFont typeface="Arial"/>
              <a:buChar char="•"/>
              <a:defRPr/>
            </a:pPr>
            <a:r>
              <a:rPr lang="en-US" sz="1300" dirty="0" err="1">
                <a:latin typeface="Arial"/>
                <a:ea typeface="ＭＳ Ｐゴシック" pitchFamily="34" charset="-128"/>
                <a:cs typeface="Arial"/>
              </a:rPr>
              <a:t>Metabolights</a:t>
            </a:r>
            <a:endParaRPr lang="en-US" sz="1300" dirty="0">
              <a:latin typeface="Arial"/>
              <a:cs typeface="Arial"/>
            </a:endParaRPr>
          </a:p>
        </p:txBody>
      </p:sp>
      <p:sp>
        <p:nvSpPr>
          <p:cNvPr id="17" name="TextBox 16"/>
          <p:cNvSpPr txBox="1"/>
          <p:nvPr/>
        </p:nvSpPr>
        <p:spPr>
          <a:xfrm>
            <a:off x="7488691" y="4165340"/>
            <a:ext cx="1655309" cy="1101285"/>
          </a:xfrm>
          <a:prstGeom prst="rect">
            <a:avLst/>
          </a:prstGeom>
          <a:noFill/>
        </p:spPr>
        <p:txBody>
          <a:bodyPr lIns="91398" tIns="45699" rIns="91398" bIns="45699">
            <a:spAutoFit/>
          </a:bodyPr>
          <a:lstStyle/>
          <a:p>
            <a:pPr defTabSz="912351">
              <a:lnSpc>
                <a:spcPct val="120000"/>
              </a:lnSpc>
              <a:buClr>
                <a:schemeClr val="accent5">
                  <a:lumMod val="75000"/>
                </a:schemeClr>
              </a:buClr>
              <a:defRPr/>
            </a:pPr>
            <a:r>
              <a:rPr lang="en-US" sz="1600" dirty="0">
                <a:solidFill>
                  <a:srgbClr val="005F62"/>
                </a:solidFill>
                <a:latin typeface="Arial"/>
                <a:ea typeface="ＭＳ Ｐゴシック" pitchFamily="34" charset="-128"/>
                <a:cs typeface="Arial"/>
              </a:rPr>
              <a:t>Systems</a:t>
            </a:r>
          </a:p>
          <a:p>
            <a:pPr marL="285615" indent="-285615" defTabSz="912351">
              <a:lnSpc>
                <a:spcPct val="120000"/>
              </a:lnSpc>
              <a:buClr>
                <a:schemeClr val="accent5">
                  <a:lumMod val="75000"/>
                </a:schemeClr>
              </a:buClr>
              <a:buFont typeface="Arial"/>
              <a:buChar char="•"/>
              <a:defRPr/>
            </a:pPr>
            <a:r>
              <a:rPr lang="en-US" sz="1300" dirty="0" err="1" smtClean="0">
                <a:latin typeface="Arial"/>
                <a:ea typeface="ＭＳ Ｐゴシック" pitchFamily="34" charset="-128"/>
                <a:cs typeface="Arial"/>
              </a:rPr>
              <a:t>BioModels</a:t>
            </a:r>
            <a:endParaRPr lang="en-US" sz="1300" dirty="0" smtClean="0">
              <a:latin typeface="Arial"/>
              <a:ea typeface="ＭＳ Ｐゴシック" pitchFamily="34" charset="-128"/>
              <a:cs typeface="Arial"/>
            </a:endParaRPr>
          </a:p>
          <a:p>
            <a:pPr marL="285615" indent="-285615" defTabSz="912351">
              <a:lnSpc>
                <a:spcPct val="120000"/>
              </a:lnSpc>
              <a:buClr>
                <a:schemeClr val="accent5">
                  <a:lumMod val="75000"/>
                </a:schemeClr>
              </a:buClr>
              <a:buFont typeface="Arial"/>
              <a:buChar char="•"/>
              <a:defRPr/>
            </a:pPr>
            <a:r>
              <a:rPr lang="en-US" sz="1300" dirty="0" smtClean="0">
                <a:latin typeface="Arial"/>
                <a:ea typeface="ＭＳ Ｐゴシック" pitchFamily="34" charset="-128"/>
                <a:cs typeface="Arial"/>
              </a:rPr>
              <a:t>Enzyme Portal</a:t>
            </a:r>
            <a:endParaRPr lang="en-US" sz="1300" dirty="0">
              <a:latin typeface="Arial"/>
              <a:ea typeface="ＭＳ Ｐゴシック" pitchFamily="34" charset="-128"/>
              <a:cs typeface="Arial"/>
            </a:endParaRPr>
          </a:p>
          <a:p>
            <a:pPr marL="285615" indent="-285615" defTabSz="912351">
              <a:lnSpc>
                <a:spcPct val="120000"/>
              </a:lnSpc>
              <a:buClr>
                <a:schemeClr val="accent5">
                  <a:lumMod val="75000"/>
                </a:schemeClr>
              </a:buClr>
              <a:buFont typeface="Arial"/>
              <a:buChar char="•"/>
              <a:defRPr/>
            </a:pPr>
            <a:r>
              <a:rPr lang="en-US" sz="1300" dirty="0" err="1">
                <a:latin typeface="Arial"/>
                <a:ea typeface="ＭＳ Ｐゴシック" pitchFamily="34" charset="-128"/>
                <a:cs typeface="Arial"/>
              </a:rPr>
              <a:t>BioSamples</a:t>
            </a:r>
            <a:endParaRPr lang="en-US" sz="1300" dirty="0">
              <a:latin typeface="Arial"/>
              <a:cs typeface="Arial"/>
            </a:endParaRPr>
          </a:p>
        </p:txBody>
      </p:sp>
      <p:sp>
        <p:nvSpPr>
          <p:cNvPr id="18" name="TextBox 17"/>
          <p:cNvSpPr txBox="1"/>
          <p:nvPr/>
        </p:nvSpPr>
        <p:spPr>
          <a:xfrm>
            <a:off x="755197" y="4528119"/>
            <a:ext cx="2232252" cy="1101285"/>
          </a:xfrm>
          <a:prstGeom prst="rect">
            <a:avLst/>
          </a:prstGeom>
          <a:noFill/>
        </p:spPr>
        <p:txBody>
          <a:bodyPr lIns="91398" tIns="45699" rIns="91398" bIns="45699">
            <a:spAutoFit/>
          </a:bodyPr>
          <a:lstStyle/>
          <a:p>
            <a:pPr defTabSz="912351">
              <a:lnSpc>
                <a:spcPct val="120000"/>
              </a:lnSpc>
              <a:buClr>
                <a:schemeClr val="accent5">
                  <a:lumMod val="75000"/>
                </a:schemeClr>
              </a:buClr>
              <a:defRPr/>
            </a:pPr>
            <a:r>
              <a:rPr lang="en-US" sz="1600" dirty="0">
                <a:solidFill>
                  <a:srgbClr val="005F62"/>
                </a:solidFill>
                <a:latin typeface="Arial"/>
                <a:ea typeface="ＭＳ Ｐゴシック" pitchFamily="34" charset="-128"/>
                <a:cs typeface="Arial"/>
              </a:rPr>
              <a:t>Patent sequences</a:t>
            </a:r>
          </a:p>
          <a:p>
            <a:pPr marL="285615" indent="-285615" defTabSz="912351">
              <a:lnSpc>
                <a:spcPct val="120000"/>
              </a:lnSpc>
              <a:buClr>
                <a:schemeClr val="accent5">
                  <a:lumMod val="75000"/>
                </a:schemeClr>
              </a:buClr>
              <a:buFont typeface="Arial"/>
              <a:buChar char="•"/>
              <a:defRPr/>
            </a:pPr>
            <a:r>
              <a:rPr lang="en-US" sz="1300" dirty="0">
                <a:latin typeface="Arial"/>
                <a:ea typeface="ＭＳ Ｐゴシック" pitchFamily="34" charset="-128"/>
                <a:cs typeface="Arial"/>
              </a:rPr>
              <a:t>Non-redundant patent sequence </a:t>
            </a:r>
            <a:r>
              <a:rPr lang="en-US" sz="1300" dirty="0" err="1" smtClean="0">
                <a:latin typeface="Arial"/>
                <a:ea typeface="ＭＳ Ｐゴシック" pitchFamily="34" charset="-128"/>
                <a:cs typeface="Arial"/>
              </a:rPr>
              <a:t>dbs</a:t>
            </a:r>
            <a:endParaRPr lang="en-US" sz="1300" dirty="0" smtClean="0">
              <a:latin typeface="Arial"/>
              <a:ea typeface="ＭＳ Ｐゴシック" pitchFamily="34" charset="-128"/>
              <a:cs typeface="Arial"/>
            </a:endParaRPr>
          </a:p>
          <a:p>
            <a:pPr marL="285615" indent="-285615" defTabSz="912351">
              <a:lnSpc>
                <a:spcPct val="120000"/>
              </a:lnSpc>
              <a:buClr>
                <a:schemeClr val="accent5">
                  <a:lumMod val="75000"/>
                </a:schemeClr>
              </a:buClr>
              <a:buFont typeface="Arial"/>
              <a:buChar char="•"/>
              <a:defRPr/>
            </a:pPr>
            <a:r>
              <a:rPr lang="en-US" sz="1300" dirty="0" smtClean="0">
                <a:latin typeface="Arial"/>
                <a:ea typeface="ＭＳ Ｐゴシック" pitchFamily="34" charset="-128"/>
                <a:cs typeface="Arial"/>
              </a:rPr>
              <a:t>Patent compounds</a:t>
            </a:r>
            <a:endParaRPr lang="en-US" sz="1300" dirty="0">
              <a:latin typeface="Arial"/>
              <a:cs typeface="Arial"/>
            </a:endParaRPr>
          </a:p>
        </p:txBody>
      </p:sp>
    </p:spTree>
    <p:extLst>
      <p:ext uri="{BB962C8B-B14F-4D97-AF65-F5344CB8AC3E}">
        <p14:creationId xmlns:p14="http://schemas.microsoft.com/office/powerpoint/2010/main" val="1538166630"/>
      </p:ext>
    </p:extLst>
  </p:cSld>
  <p:clrMapOvr>
    <a:masterClrMapping/>
  </p:clrMapOvr>
  <p:transition xmlns:p14="http://schemas.microsoft.com/office/powerpoint/2010/mai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bwMode="auto">
          <a:xfrm>
            <a:off x="0" y="6165304"/>
            <a:ext cx="9144000" cy="6926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ea typeface="Geneva" pitchFamily="-112" charset="0"/>
              <a:cs typeface="Arial" panose="020B0604020202020204" pitchFamily="34" charset="0"/>
            </a:endParaRPr>
          </a:p>
        </p:txBody>
      </p:sp>
      <p:sp>
        <p:nvSpPr>
          <p:cNvPr id="25603" name="Rectangle 1027"/>
          <p:cNvSpPr>
            <a:spLocks noChangeArrowheads="1"/>
          </p:cNvSpPr>
          <p:nvPr/>
        </p:nvSpPr>
        <p:spPr bwMode="auto">
          <a:xfrm>
            <a:off x="0" y="1340803"/>
            <a:ext cx="4427538" cy="4827587"/>
          </a:xfrm>
          <a:prstGeom prst="rect">
            <a:avLst/>
          </a:prstGeom>
          <a:solidFill>
            <a:srgbClr val="C0C0C0">
              <a:alpha val="30196"/>
            </a:srgbClr>
          </a:solidFill>
          <a:ln w="9525">
            <a:noFill/>
            <a:miter lim="800000"/>
            <a:headEnd/>
            <a:tailEnd/>
          </a:ln>
        </p:spPr>
        <p:txBody>
          <a:bodyPr wrap="none" anchor="ctr"/>
          <a:lstStyle/>
          <a:p>
            <a:endParaRPr lang="en-US">
              <a:cs typeface="Arial" panose="020B0604020202020204" pitchFamily="34" charset="0"/>
            </a:endParaRPr>
          </a:p>
        </p:txBody>
      </p:sp>
      <p:sp>
        <p:nvSpPr>
          <p:cNvPr id="25614" name="Rectangle 1042"/>
          <p:cNvSpPr>
            <a:spLocks noChangeArrowheads="1"/>
          </p:cNvSpPr>
          <p:nvPr/>
        </p:nvSpPr>
        <p:spPr bwMode="auto">
          <a:xfrm>
            <a:off x="4427538" y="1321753"/>
            <a:ext cx="4716462" cy="4846637"/>
          </a:xfrm>
          <a:prstGeom prst="rect">
            <a:avLst/>
          </a:prstGeom>
          <a:solidFill>
            <a:srgbClr val="C0C0C0">
              <a:alpha val="10196"/>
            </a:srgbClr>
          </a:solidFill>
          <a:ln w="9525">
            <a:noFill/>
            <a:miter lim="800000"/>
            <a:headEnd/>
            <a:tailEnd/>
          </a:ln>
        </p:spPr>
        <p:txBody>
          <a:bodyPr wrap="none" anchor="ctr"/>
          <a:lstStyle/>
          <a:p>
            <a:endParaRPr lang="en-US">
              <a:cs typeface="Arial" panose="020B0604020202020204" pitchFamily="34" charset="0"/>
            </a:endParaRPr>
          </a:p>
        </p:txBody>
      </p:sp>
      <p:sp>
        <p:nvSpPr>
          <p:cNvPr id="25619" name="Line 1047"/>
          <p:cNvSpPr>
            <a:spLocks noChangeShapeType="1"/>
          </p:cNvSpPr>
          <p:nvPr/>
        </p:nvSpPr>
        <p:spPr bwMode="auto">
          <a:xfrm>
            <a:off x="4427538" y="991553"/>
            <a:ext cx="0" cy="5176837"/>
          </a:xfrm>
          <a:prstGeom prst="line">
            <a:avLst/>
          </a:prstGeom>
          <a:noFill/>
          <a:ln w="9525">
            <a:solidFill>
              <a:schemeClr val="bg2"/>
            </a:solidFill>
            <a:round/>
            <a:headEnd/>
            <a:tailEnd/>
          </a:ln>
        </p:spPr>
        <p:txBody>
          <a:bodyPr wrap="none" anchor="ctr"/>
          <a:lstStyle/>
          <a:p>
            <a:endParaRPr lang="en-GB">
              <a:cs typeface="Arial" panose="020B0604020202020204" pitchFamily="34" charset="0"/>
            </a:endParaRPr>
          </a:p>
        </p:txBody>
      </p:sp>
      <p:sp>
        <p:nvSpPr>
          <p:cNvPr id="25620" name="Rectangle 1048"/>
          <p:cNvSpPr>
            <a:spLocks noChangeArrowheads="1"/>
          </p:cNvSpPr>
          <p:nvPr/>
        </p:nvSpPr>
        <p:spPr bwMode="auto">
          <a:xfrm>
            <a:off x="5187950" y="2070373"/>
            <a:ext cx="712788" cy="760412"/>
          </a:xfrm>
          <a:prstGeom prst="rect">
            <a:avLst/>
          </a:prstGeom>
          <a:solidFill>
            <a:srgbClr val="FF6600">
              <a:alpha val="10196"/>
            </a:srgbClr>
          </a:solidFill>
          <a:ln w="9525">
            <a:solidFill>
              <a:schemeClr val="tx1"/>
            </a:solidFill>
            <a:miter lim="800000"/>
            <a:headEnd/>
            <a:tailEnd/>
          </a:ln>
        </p:spPr>
        <p:txBody>
          <a:bodyPr wrap="none" anchor="ctr"/>
          <a:lstStyle/>
          <a:p>
            <a:endParaRPr lang="en-US">
              <a:cs typeface="Arial" panose="020B0604020202020204" pitchFamily="34" charset="0"/>
            </a:endParaRPr>
          </a:p>
        </p:txBody>
      </p:sp>
      <p:grpSp>
        <p:nvGrpSpPr>
          <p:cNvPr id="3" name="Group 1049"/>
          <p:cNvGrpSpPr>
            <a:grpSpLocks/>
          </p:cNvGrpSpPr>
          <p:nvPr/>
        </p:nvGrpSpPr>
        <p:grpSpPr bwMode="auto">
          <a:xfrm>
            <a:off x="5322888" y="2132856"/>
            <a:ext cx="449262" cy="615950"/>
            <a:chOff x="1680" y="3168"/>
            <a:chExt cx="768" cy="1056"/>
          </a:xfrm>
        </p:grpSpPr>
        <p:sp>
          <p:nvSpPr>
            <p:cNvPr id="25674" name="AutoShape 1050"/>
            <p:cNvSpPr>
              <a:spLocks noChangeArrowheads="1"/>
            </p:cNvSpPr>
            <p:nvPr/>
          </p:nvSpPr>
          <p:spPr bwMode="auto">
            <a:xfrm>
              <a:off x="1680" y="3840"/>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sp>
          <p:nvSpPr>
            <p:cNvPr id="25675" name="AutoShape 1051"/>
            <p:cNvSpPr>
              <a:spLocks noChangeArrowheads="1"/>
            </p:cNvSpPr>
            <p:nvPr/>
          </p:nvSpPr>
          <p:spPr bwMode="auto">
            <a:xfrm>
              <a:off x="1680" y="3504"/>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600">
                  <a:solidFill>
                    <a:schemeClr val="bg1"/>
                  </a:solidFill>
                  <a:cs typeface="Arial" panose="020B0604020202020204" pitchFamily="34" charset="0"/>
                </a:rPr>
                <a:t>DB</a:t>
              </a:r>
            </a:p>
          </p:txBody>
        </p:sp>
        <p:sp>
          <p:nvSpPr>
            <p:cNvPr id="25676" name="AutoShape 1052"/>
            <p:cNvSpPr>
              <a:spLocks noChangeArrowheads="1"/>
            </p:cNvSpPr>
            <p:nvPr/>
          </p:nvSpPr>
          <p:spPr bwMode="auto">
            <a:xfrm>
              <a:off x="1680" y="3168"/>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grpSp>
      <p:sp>
        <p:nvSpPr>
          <p:cNvPr id="25622" name="AutoShape 1053"/>
          <p:cNvSpPr>
            <a:spLocks noChangeArrowheads="1"/>
          </p:cNvSpPr>
          <p:nvPr/>
        </p:nvSpPr>
        <p:spPr bwMode="auto">
          <a:xfrm>
            <a:off x="5229225" y="3372123"/>
            <a:ext cx="633413" cy="633412"/>
          </a:xfrm>
          <a:prstGeom prst="roundRect">
            <a:avLst>
              <a:gd name="adj" fmla="val 16667"/>
            </a:avLst>
          </a:prstGeom>
          <a:solidFill>
            <a:srgbClr val="FF6600"/>
          </a:solidFill>
          <a:ln w="9525">
            <a:solidFill>
              <a:schemeClr val="tx1"/>
            </a:solidFill>
            <a:round/>
            <a:headEnd/>
            <a:tailEnd/>
          </a:ln>
        </p:spPr>
        <p:txBody>
          <a:bodyPr wrap="none" anchor="ctr"/>
          <a:lstStyle/>
          <a:p>
            <a:pPr algn="ctr"/>
            <a:r>
              <a:rPr lang="en-US" sz="1400" dirty="0" smtClean="0">
                <a:solidFill>
                  <a:schemeClr val="bg1"/>
                </a:solidFill>
                <a:cs typeface="Arial" panose="020B0604020202020204" pitchFamily="34" charset="0"/>
              </a:rPr>
              <a:t>I</a:t>
            </a:r>
            <a:endParaRPr lang="en-US" sz="1400" dirty="0">
              <a:solidFill>
                <a:schemeClr val="bg1"/>
              </a:solidFill>
              <a:cs typeface="Arial" panose="020B0604020202020204" pitchFamily="34" charset="0"/>
            </a:endParaRPr>
          </a:p>
        </p:txBody>
      </p:sp>
      <p:cxnSp>
        <p:nvCxnSpPr>
          <p:cNvPr id="25623" name="AutoShape 1054"/>
          <p:cNvCxnSpPr>
            <a:cxnSpLocks noChangeShapeType="1"/>
            <a:stCxn id="25620" idx="2"/>
            <a:endCxn id="25622" idx="0"/>
          </p:cNvCxnSpPr>
          <p:nvPr/>
        </p:nvCxnSpPr>
        <p:spPr bwMode="auto">
          <a:xfrm>
            <a:off x="5545138" y="2830785"/>
            <a:ext cx="1587" cy="541338"/>
          </a:xfrm>
          <a:prstGeom prst="straightConnector1">
            <a:avLst/>
          </a:prstGeom>
          <a:noFill/>
          <a:ln w="9525">
            <a:solidFill>
              <a:schemeClr val="tx1"/>
            </a:solidFill>
            <a:round/>
            <a:headEnd/>
            <a:tailEnd/>
          </a:ln>
        </p:spPr>
      </p:cxnSp>
      <p:sp>
        <p:nvSpPr>
          <p:cNvPr id="25624" name="AutoShape 1055"/>
          <p:cNvSpPr>
            <a:spLocks noChangeArrowheads="1"/>
          </p:cNvSpPr>
          <p:nvPr/>
        </p:nvSpPr>
        <p:spPr bwMode="auto">
          <a:xfrm>
            <a:off x="6559550" y="4996135"/>
            <a:ext cx="457200" cy="457200"/>
          </a:xfrm>
          <a:prstGeom prst="smileyFace">
            <a:avLst>
              <a:gd name="adj" fmla="val 4653"/>
            </a:avLst>
          </a:prstGeom>
          <a:solidFill>
            <a:srgbClr val="FFEBE8"/>
          </a:solidFill>
          <a:ln w="9525">
            <a:solidFill>
              <a:schemeClr val="tx1"/>
            </a:solidFill>
            <a:round/>
            <a:headEnd/>
            <a:tailEnd/>
          </a:ln>
        </p:spPr>
        <p:txBody>
          <a:bodyPr wrap="none" anchor="ctr"/>
          <a:lstStyle/>
          <a:p>
            <a:endParaRPr lang="en-US">
              <a:cs typeface="Arial" panose="020B0604020202020204" pitchFamily="34" charset="0"/>
            </a:endParaRPr>
          </a:p>
        </p:txBody>
      </p:sp>
      <p:cxnSp>
        <p:nvCxnSpPr>
          <p:cNvPr id="25625" name="AutoShape 1056"/>
          <p:cNvCxnSpPr>
            <a:cxnSpLocks noChangeShapeType="1"/>
            <a:stCxn id="25624" idx="0"/>
            <a:endCxn id="25622" idx="2"/>
          </p:cNvCxnSpPr>
          <p:nvPr/>
        </p:nvCxnSpPr>
        <p:spPr bwMode="auto">
          <a:xfrm flipH="1" flipV="1">
            <a:off x="5546725" y="4005535"/>
            <a:ext cx="1241425" cy="990600"/>
          </a:xfrm>
          <a:prstGeom prst="straightConnector1">
            <a:avLst/>
          </a:prstGeom>
          <a:noFill/>
          <a:ln w="9525">
            <a:solidFill>
              <a:schemeClr val="tx1"/>
            </a:solidFill>
            <a:round/>
            <a:headEnd/>
            <a:tailEnd type="triangle" w="lg" len="lg"/>
          </a:ln>
        </p:spPr>
      </p:cxnSp>
      <p:sp>
        <p:nvSpPr>
          <p:cNvPr id="25626" name="Rectangle 1057"/>
          <p:cNvSpPr>
            <a:spLocks noChangeArrowheads="1"/>
          </p:cNvSpPr>
          <p:nvPr/>
        </p:nvSpPr>
        <p:spPr bwMode="auto">
          <a:xfrm>
            <a:off x="5999163" y="2070373"/>
            <a:ext cx="712787" cy="760412"/>
          </a:xfrm>
          <a:prstGeom prst="rect">
            <a:avLst/>
          </a:prstGeom>
          <a:solidFill>
            <a:srgbClr val="008000">
              <a:alpha val="10196"/>
            </a:srgbClr>
          </a:solidFill>
          <a:ln w="9525">
            <a:solidFill>
              <a:schemeClr val="tx1"/>
            </a:solidFill>
            <a:miter lim="800000"/>
            <a:headEnd/>
            <a:tailEnd/>
          </a:ln>
        </p:spPr>
        <p:txBody>
          <a:bodyPr wrap="none" anchor="ctr"/>
          <a:lstStyle/>
          <a:p>
            <a:endParaRPr lang="en-US">
              <a:cs typeface="Arial" panose="020B0604020202020204" pitchFamily="34" charset="0"/>
            </a:endParaRPr>
          </a:p>
        </p:txBody>
      </p:sp>
      <p:grpSp>
        <p:nvGrpSpPr>
          <p:cNvPr id="4" name="Group 1058"/>
          <p:cNvGrpSpPr>
            <a:grpSpLocks/>
          </p:cNvGrpSpPr>
          <p:nvPr/>
        </p:nvGrpSpPr>
        <p:grpSpPr bwMode="auto">
          <a:xfrm>
            <a:off x="6134100" y="2132856"/>
            <a:ext cx="449263" cy="615950"/>
            <a:chOff x="1680" y="3168"/>
            <a:chExt cx="768" cy="1056"/>
          </a:xfrm>
        </p:grpSpPr>
        <p:sp>
          <p:nvSpPr>
            <p:cNvPr id="25671" name="AutoShape 1059"/>
            <p:cNvSpPr>
              <a:spLocks noChangeArrowheads="1"/>
            </p:cNvSpPr>
            <p:nvPr/>
          </p:nvSpPr>
          <p:spPr bwMode="auto">
            <a:xfrm>
              <a:off x="1680" y="3840"/>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sp>
          <p:nvSpPr>
            <p:cNvPr id="25672" name="AutoShape 1060"/>
            <p:cNvSpPr>
              <a:spLocks noChangeArrowheads="1"/>
            </p:cNvSpPr>
            <p:nvPr/>
          </p:nvSpPr>
          <p:spPr bwMode="auto">
            <a:xfrm>
              <a:off x="1680" y="3504"/>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600">
                  <a:solidFill>
                    <a:schemeClr val="bg1"/>
                  </a:solidFill>
                  <a:cs typeface="Arial" panose="020B0604020202020204" pitchFamily="34" charset="0"/>
                </a:rPr>
                <a:t>DB</a:t>
              </a:r>
            </a:p>
          </p:txBody>
        </p:sp>
        <p:sp>
          <p:nvSpPr>
            <p:cNvPr id="25673" name="AutoShape 1061"/>
            <p:cNvSpPr>
              <a:spLocks noChangeArrowheads="1"/>
            </p:cNvSpPr>
            <p:nvPr/>
          </p:nvSpPr>
          <p:spPr bwMode="auto">
            <a:xfrm>
              <a:off x="1680" y="3168"/>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grpSp>
      <p:sp>
        <p:nvSpPr>
          <p:cNvPr id="25628" name="AutoShape 1062"/>
          <p:cNvSpPr>
            <a:spLocks noChangeArrowheads="1"/>
          </p:cNvSpPr>
          <p:nvPr/>
        </p:nvSpPr>
        <p:spPr bwMode="auto">
          <a:xfrm>
            <a:off x="6040438" y="3372123"/>
            <a:ext cx="633412" cy="633412"/>
          </a:xfrm>
          <a:prstGeom prst="roundRect">
            <a:avLst>
              <a:gd name="adj" fmla="val 16667"/>
            </a:avLst>
          </a:prstGeom>
          <a:solidFill>
            <a:srgbClr val="008000"/>
          </a:solidFill>
          <a:ln w="9525">
            <a:solidFill>
              <a:schemeClr val="tx1"/>
            </a:solidFill>
            <a:round/>
            <a:headEnd/>
            <a:tailEnd/>
          </a:ln>
        </p:spPr>
        <p:txBody>
          <a:bodyPr wrap="none" anchor="ctr"/>
          <a:lstStyle/>
          <a:p>
            <a:pPr algn="ctr"/>
            <a:r>
              <a:rPr lang="en-US" sz="1400" dirty="0" smtClean="0">
                <a:solidFill>
                  <a:schemeClr val="bg1"/>
                </a:solidFill>
                <a:cs typeface="Arial" panose="020B0604020202020204" pitchFamily="34" charset="0"/>
              </a:rPr>
              <a:t>I</a:t>
            </a:r>
            <a:endParaRPr lang="en-US" sz="1400" dirty="0">
              <a:solidFill>
                <a:schemeClr val="bg1"/>
              </a:solidFill>
              <a:cs typeface="Arial" panose="020B0604020202020204" pitchFamily="34" charset="0"/>
            </a:endParaRPr>
          </a:p>
        </p:txBody>
      </p:sp>
      <p:cxnSp>
        <p:nvCxnSpPr>
          <p:cNvPr id="25629" name="AutoShape 1063"/>
          <p:cNvCxnSpPr>
            <a:cxnSpLocks noChangeShapeType="1"/>
            <a:stCxn id="25626" idx="2"/>
            <a:endCxn id="25628" idx="0"/>
          </p:cNvCxnSpPr>
          <p:nvPr/>
        </p:nvCxnSpPr>
        <p:spPr bwMode="auto">
          <a:xfrm>
            <a:off x="6356350" y="2830785"/>
            <a:ext cx="1588" cy="541338"/>
          </a:xfrm>
          <a:prstGeom prst="straightConnector1">
            <a:avLst/>
          </a:prstGeom>
          <a:noFill/>
          <a:ln w="9525">
            <a:solidFill>
              <a:schemeClr val="tx1"/>
            </a:solidFill>
            <a:round/>
            <a:headEnd/>
            <a:tailEnd/>
          </a:ln>
        </p:spPr>
      </p:cxnSp>
      <p:sp>
        <p:nvSpPr>
          <p:cNvPr id="25630" name="Rectangle 1064"/>
          <p:cNvSpPr>
            <a:spLocks noChangeArrowheads="1"/>
          </p:cNvSpPr>
          <p:nvPr/>
        </p:nvSpPr>
        <p:spPr bwMode="auto">
          <a:xfrm>
            <a:off x="6788150" y="2070373"/>
            <a:ext cx="712788" cy="760412"/>
          </a:xfrm>
          <a:prstGeom prst="rect">
            <a:avLst/>
          </a:prstGeom>
          <a:solidFill>
            <a:srgbClr val="800080">
              <a:alpha val="10196"/>
            </a:srgbClr>
          </a:solidFill>
          <a:ln w="9525">
            <a:solidFill>
              <a:schemeClr val="tx1"/>
            </a:solidFill>
            <a:miter lim="800000"/>
            <a:headEnd/>
            <a:tailEnd/>
          </a:ln>
        </p:spPr>
        <p:txBody>
          <a:bodyPr wrap="none" anchor="ctr"/>
          <a:lstStyle/>
          <a:p>
            <a:endParaRPr lang="en-US">
              <a:cs typeface="Arial" panose="020B0604020202020204" pitchFamily="34" charset="0"/>
            </a:endParaRPr>
          </a:p>
        </p:txBody>
      </p:sp>
      <p:grpSp>
        <p:nvGrpSpPr>
          <p:cNvPr id="5" name="Group 1065"/>
          <p:cNvGrpSpPr>
            <a:grpSpLocks/>
          </p:cNvGrpSpPr>
          <p:nvPr/>
        </p:nvGrpSpPr>
        <p:grpSpPr bwMode="auto">
          <a:xfrm>
            <a:off x="6923088" y="2132856"/>
            <a:ext cx="449262" cy="615950"/>
            <a:chOff x="1680" y="3168"/>
            <a:chExt cx="768" cy="1056"/>
          </a:xfrm>
        </p:grpSpPr>
        <p:sp>
          <p:nvSpPr>
            <p:cNvPr id="25668" name="AutoShape 1066"/>
            <p:cNvSpPr>
              <a:spLocks noChangeArrowheads="1"/>
            </p:cNvSpPr>
            <p:nvPr/>
          </p:nvSpPr>
          <p:spPr bwMode="auto">
            <a:xfrm>
              <a:off x="1680" y="3840"/>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sp>
          <p:nvSpPr>
            <p:cNvPr id="25669" name="AutoShape 1067"/>
            <p:cNvSpPr>
              <a:spLocks noChangeArrowheads="1"/>
            </p:cNvSpPr>
            <p:nvPr/>
          </p:nvSpPr>
          <p:spPr bwMode="auto">
            <a:xfrm>
              <a:off x="1680" y="3504"/>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600">
                  <a:solidFill>
                    <a:schemeClr val="bg1"/>
                  </a:solidFill>
                  <a:cs typeface="Arial" panose="020B0604020202020204" pitchFamily="34" charset="0"/>
                </a:rPr>
                <a:t>DB</a:t>
              </a:r>
            </a:p>
          </p:txBody>
        </p:sp>
        <p:sp>
          <p:nvSpPr>
            <p:cNvPr id="25670" name="AutoShape 1068"/>
            <p:cNvSpPr>
              <a:spLocks noChangeArrowheads="1"/>
            </p:cNvSpPr>
            <p:nvPr/>
          </p:nvSpPr>
          <p:spPr bwMode="auto">
            <a:xfrm>
              <a:off x="1680" y="3168"/>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grpSp>
      <p:sp>
        <p:nvSpPr>
          <p:cNvPr id="25632" name="AutoShape 1069"/>
          <p:cNvSpPr>
            <a:spLocks noChangeArrowheads="1"/>
          </p:cNvSpPr>
          <p:nvPr/>
        </p:nvSpPr>
        <p:spPr bwMode="auto">
          <a:xfrm>
            <a:off x="6829425" y="3372123"/>
            <a:ext cx="633413" cy="633412"/>
          </a:xfrm>
          <a:prstGeom prst="roundRect">
            <a:avLst>
              <a:gd name="adj" fmla="val 16667"/>
            </a:avLst>
          </a:prstGeom>
          <a:solidFill>
            <a:srgbClr val="800080"/>
          </a:solidFill>
          <a:ln w="9525">
            <a:solidFill>
              <a:schemeClr val="tx1"/>
            </a:solidFill>
            <a:round/>
            <a:headEnd/>
            <a:tailEnd/>
          </a:ln>
        </p:spPr>
        <p:txBody>
          <a:bodyPr wrap="none" anchor="ctr"/>
          <a:lstStyle/>
          <a:p>
            <a:pPr algn="ctr"/>
            <a:r>
              <a:rPr lang="en-US" sz="1400" dirty="0" smtClean="0">
                <a:solidFill>
                  <a:schemeClr val="bg1"/>
                </a:solidFill>
                <a:cs typeface="Arial" panose="020B0604020202020204" pitchFamily="34" charset="0"/>
              </a:rPr>
              <a:t>I</a:t>
            </a:r>
            <a:endParaRPr lang="en-US" sz="1400" dirty="0">
              <a:solidFill>
                <a:schemeClr val="bg1"/>
              </a:solidFill>
              <a:cs typeface="Arial" panose="020B0604020202020204" pitchFamily="34" charset="0"/>
            </a:endParaRPr>
          </a:p>
        </p:txBody>
      </p:sp>
      <p:cxnSp>
        <p:nvCxnSpPr>
          <p:cNvPr id="25633" name="AutoShape 1070"/>
          <p:cNvCxnSpPr>
            <a:cxnSpLocks noChangeShapeType="1"/>
            <a:stCxn id="25630" idx="2"/>
            <a:endCxn id="25632" idx="0"/>
          </p:cNvCxnSpPr>
          <p:nvPr/>
        </p:nvCxnSpPr>
        <p:spPr bwMode="auto">
          <a:xfrm>
            <a:off x="7145338" y="2830785"/>
            <a:ext cx="1587" cy="541338"/>
          </a:xfrm>
          <a:prstGeom prst="straightConnector1">
            <a:avLst/>
          </a:prstGeom>
          <a:noFill/>
          <a:ln w="9525">
            <a:solidFill>
              <a:schemeClr val="tx1"/>
            </a:solidFill>
            <a:round/>
            <a:headEnd/>
            <a:tailEnd/>
          </a:ln>
        </p:spPr>
      </p:cxnSp>
      <p:sp>
        <p:nvSpPr>
          <p:cNvPr id="25634" name="Rectangle 1071"/>
          <p:cNvSpPr>
            <a:spLocks noChangeArrowheads="1"/>
          </p:cNvSpPr>
          <p:nvPr/>
        </p:nvSpPr>
        <p:spPr bwMode="auto">
          <a:xfrm>
            <a:off x="7599363" y="2070373"/>
            <a:ext cx="712787" cy="760412"/>
          </a:xfrm>
          <a:prstGeom prst="rect">
            <a:avLst/>
          </a:prstGeom>
          <a:solidFill>
            <a:srgbClr val="808000">
              <a:alpha val="10196"/>
            </a:srgbClr>
          </a:solidFill>
          <a:ln w="9525">
            <a:solidFill>
              <a:schemeClr val="tx1"/>
            </a:solidFill>
            <a:miter lim="800000"/>
            <a:headEnd/>
            <a:tailEnd/>
          </a:ln>
        </p:spPr>
        <p:txBody>
          <a:bodyPr wrap="none" anchor="ctr"/>
          <a:lstStyle/>
          <a:p>
            <a:endParaRPr lang="en-US">
              <a:cs typeface="Arial" panose="020B0604020202020204" pitchFamily="34" charset="0"/>
            </a:endParaRPr>
          </a:p>
        </p:txBody>
      </p:sp>
      <p:grpSp>
        <p:nvGrpSpPr>
          <p:cNvPr id="6" name="Group 1072"/>
          <p:cNvGrpSpPr>
            <a:grpSpLocks/>
          </p:cNvGrpSpPr>
          <p:nvPr/>
        </p:nvGrpSpPr>
        <p:grpSpPr bwMode="auto">
          <a:xfrm>
            <a:off x="7734300" y="2132856"/>
            <a:ext cx="449263" cy="615950"/>
            <a:chOff x="1680" y="3168"/>
            <a:chExt cx="768" cy="1056"/>
          </a:xfrm>
        </p:grpSpPr>
        <p:sp>
          <p:nvSpPr>
            <p:cNvPr id="25665" name="AutoShape 1073"/>
            <p:cNvSpPr>
              <a:spLocks noChangeArrowheads="1"/>
            </p:cNvSpPr>
            <p:nvPr/>
          </p:nvSpPr>
          <p:spPr bwMode="auto">
            <a:xfrm>
              <a:off x="1680" y="3840"/>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sp>
          <p:nvSpPr>
            <p:cNvPr id="25666" name="AutoShape 1074"/>
            <p:cNvSpPr>
              <a:spLocks noChangeArrowheads="1"/>
            </p:cNvSpPr>
            <p:nvPr/>
          </p:nvSpPr>
          <p:spPr bwMode="auto">
            <a:xfrm>
              <a:off x="1680" y="3504"/>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600">
                  <a:solidFill>
                    <a:schemeClr val="bg1"/>
                  </a:solidFill>
                  <a:cs typeface="Arial" panose="020B0604020202020204" pitchFamily="34" charset="0"/>
                </a:rPr>
                <a:t>DB</a:t>
              </a:r>
            </a:p>
          </p:txBody>
        </p:sp>
        <p:sp>
          <p:nvSpPr>
            <p:cNvPr id="25667" name="AutoShape 1075"/>
            <p:cNvSpPr>
              <a:spLocks noChangeArrowheads="1"/>
            </p:cNvSpPr>
            <p:nvPr/>
          </p:nvSpPr>
          <p:spPr bwMode="auto">
            <a:xfrm>
              <a:off x="1680" y="3168"/>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grpSp>
      <p:sp>
        <p:nvSpPr>
          <p:cNvPr id="25636" name="AutoShape 1076"/>
          <p:cNvSpPr>
            <a:spLocks noChangeArrowheads="1"/>
          </p:cNvSpPr>
          <p:nvPr/>
        </p:nvSpPr>
        <p:spPr bwMode="auto">
          <a:xfrm>
            <a:off x="7640638" y="3372123"/>
            <a:ext cx="633412" cy="633412"/>
          </a:xfrm>
          <a:prstGeom prst="roundRect">
            <a:avLst>
              <a:gd name="adj" fmla="val 16667"/>
            </a:avLst>
          </a:prstGeom>
          <a:solidFill>
            <a:srgbClr val="808000"/>
          </a:solidFill>
          <a:ln w="9525">
            <a:solidFill>
              <a:schemeClr val="tx1"/>
            </a:solidFill>
            <a:round/>
            <a:headEnd/>
            <a:tailEnd/>
          </a:ln>
        </p:spPr>
        <p:txBody>
          <a:bodyPr wrap="none" anchor="ctr"/>
          <a:lstStyle/>
          <a:p>
            <a:pPr algn="ctr"/>
            <a:r>
              <a:rPr lang="en-US" sz="1400" dirty="0" smtClean="0">
                <a:solidFill>
                  <a:schemeClr val="bg1"/>
                </a:solidFill>
                <a:cs typeface="Arial" panose="020B0604020202020204" pitchFamily="34" charset="0"/>
              </a:rPr>
              <a:t>I</a:t>
            </a:r>
            <a:endParaRPr lang="en-US" sz="1400" dirty="0">
              <a:solidFill>
                <a:schemeClr val="bg1"/>
              </a:solidFill>
              <a:cs typeface="Arial" panose="020B0604020202020204" pitchFamily="34" charset="0"/>
            </a:endParaRPr>
          </a:p>
        </p:txBody>
      </p:sp>
      <p:cxnSp>
        <p:nvCxnSpPr>
          <p:cNvPr id="25637" name="AutoShape 1077"/>
          <p:cNvCxnSpPr>
            <a:cxnSpLocks noChangeShapeType="1"/>
            <a:stCxn id="25634" idx="2"/>
            <a:endCxn id="25636" idx="0"/>
          </p:cNvCxnSpPr>
          <p:nvPr/>
        </p:nvCxnSpPr>
        <p:spPr bwMode="auto">
          <a:xfrm>
            <a:off x="7956550" y="2830785"/>
            <a:ext cx="1588" cy="541338"/>
          </a:xfrm>
          <a:prstGeom prst="straightConnector1">
            <a:avLst/>
          </a:prstGeom>
          <a:noFill/>
          <a:ln w="9525">
            <a:solidFill>
              <a:schemeClr val="tx1"/>
            </a:solidFill>
            <a:round/>
            <a:headEnd/>
            <a:tailEnd/>
          </a:ln>
        </p:spPr>
      </p:cxnSp>
      <p:cxnSp>
        <p:nvCxnSpPr>
          <p:cNvPr id="25638" name="AutoShape 1078"/>
          <p:cNvCxnSpPr>
            <a:cxnSpLocks noChangeShapeType="1"/>
            <a:stCxn id="25624" idx="0"/>
            <a:endCxn id="25628" idx="2"/>
          </p:cNvCxnSpPr>
          <p:nvPr/>
        </p:nvCxnSpPr>
        <p:spPr bwMode="auto">
          <a:xfrm flipH="1" flipV="1">
            <a:off x="6357938" y="4005535"/>
            <a:ext cx="430212" cy="990600"/>
          </a:xfrm>
          <a:prstGeom prst="straightConnector1">
            <a:avLst/>
          </a:prstGeom>
          <a:noFill/>
          <a:ln w="9525">
            <a:solidFill>
              <a:schemeClr val="tx1"/>
            </a:solidFill>
            <a:round/>
            <a:headEnd/>
            <a:tailEnd type="triangle" w="lg" len="lg"/>
          </a:ln>
        </p:spPr>
      </p:cxnSp>
      <p:cxnSp>
        <p:nvCxnSpPr>
          <p:cNvPr id="25639" name="AutoShape 1079"/>
          <p:cNvCxnSpPr>
            <a:cxnSpLocks noChangeShapeType="1"/>
            <a:stCxn id="25624" idx="0"/>
            <a:endCxn id="25632" idx="2"/>
          </p:cNvCxnSpPr>
          <p:nvPr/>
        </p:nvCxnSpPr>
        <p:spPr bwMode="auto">
          <a:xfrm flipV="1">
            <a:off x="6788150" y="4005535"/>
            <a:ext cx="358775" cy="990600"/>
          </a:xfrm>
          <a:prstGeom prst="straightConnector1">
            <a:avLst/>
          </a:prstGeom>
          <a:noFill/>
          <a:ln w="9525">
            <a:solidFill>
              <a:schemeClr val="tx1"/>
            </a:solidFill>
            <a:round/>
            <a:headEnd/>
            <a:tailEnd type="triangle" w="lg" len="lg"/>
          </a:ln>
        </p:spPr>
      </p:cxnSp>
      <p:cxnSp>
        <p:nvCxnSpPr>
          <p:cNvPr id="25640" name="AutoShape 1080"/>
          <p:cNvCxnSpPr>
            <a:cxnSpLocks noChangeShapeType="1"/>
            <a:stCxn id="25624" idx="0"/>
            <a:endCxn id="25636" idx="2"/>
          </p:cNvCxnSpPr>
          <p:nvPr/>
        </p:nvCxnSpPr>
        <p:spPr bwMode="auto">
          <a:xfrm flipV="1">
            <a:off x="6788150" y="4005535"/>
            <a:ext cx="1169988" cy="990600"/>
          </a:xfrm>
          <a:prstGeom prst="straightConnector1">
            <a:avLst/>
          </a:prstGeom>
          <a:noFill/>
          <a:ln w="9525">
            <a:solidFill>
              <a:schemeClr val="tx1"/>
            </a:solidFill>
            <a:round/>
            <a:headEnd/>
            <a:tailEnd type="triangle" w="lg" len="lg"/>
          </a:ln>
        </p:spPr>
      </p:cxnSp>
      <p:sp>
        <p:nvSpPr>
          <p:cNvPr id="25645" name="Line 1086"/>
          <p:cNvSpPr>
            <a:spLocks noChangeShapeType="1"/>
          </p:cNvSpPr>
          <p:nvPr/>
        </p:nvSpPr>
        <p:spPr bwMode="auto">
          <a:xfrm>
            <a:off x="0" y="1343978"/>
            <a:ext cx="9144000" cy="0"/>
          </a:xfrm>
          <a:prstGeom prst="line">
            <a:avLst/>
          </a:prstGeom>
          <a:noFill/>
          <a:ln w="9525">
            <a:solidFill>
              <a:schemeClr val="bg2"/>
            </a:solidFill>
            <a:round/>
            <a:headEnd/>
            <a:tailEnd/>
          </a:ln>
        </p:spPr>
        <p:txBody>
          <a:bodyPr wrap="none" anchor="ctr"/>
          <a:lstStyle/>
          <a:p>
            <a:endParaRPr lang="en-GB">
              <a:cs typeface="Arial" panose="020B0604020202020204" pitchFamily="34" charset="0"/>
            </a:endParaRPr>
          </a:p>
        </p:txBody>
      </p:sp>
      <p:grpSp>
        <p:nvGrpSpPr>
          <p:cNvPr id="83" name="Group 82"/>
          <p:cNvGrpSpPr/>
          <p:nvPr/>
        </p:nvGrpSpPr>
        <p:grpSpPr>
          <a:xfrm>
            <a:off x="1065213" y="2060848"/>
            <a:ext cx="2209800" cy="3487737"/>
            <a:chOff x="1065213" y="2537778"/>
            <a:chExt cx="2209800" cy="3487737"/>
          </a:xfrm>
        </p:grpSpPr>
        <p:sp>
          <p:nvSpPr>
            <p:cNvPr id="25604" name="Rectangle 1028"/>
            <p:cNvSpPr>
              <a:spLocks noChangeArrowheads="1"/>
            </p:cNvSpPr>
            <p:nvPr/>
          </p:nvSpPr>
          <p:spPr bwMode="auto">
            <a:xfrm>
              <a:off x="1065213" y="2537778"/>
              <a:ext cx="2209800" cy="1524000"/>
            </a:xfrm>
            <a:prstGeom prst="rect">
              <a:avLst/>
            </a:prstGeom>
            <a:solidFill>
              <a:srgbClr val="000080">
                <a:alpha val="10196"/>
              </a:srgbClr>
            </a:solidFill>
            <a:ln w="9525">
              <a:solidFill>
                <a:schemeClr val="tx1"/>
              </a:solidFill>
              <a:miter lim="800000"/>
              <a:headEnd/>
              <a:tailEnd/>
            </a:ln>
          </p:spPr>
          <p:txBody>
            <a:bodyPr wrap="none" anchor="ctr"/>
            <a:lstStyle/>
            <a:p>
              <a:endParaRPr lang="en-US">
                <a:cs typeface="Arial" panose="020B0604020202020204" pitchFamily="34" charset="0"/>
              </a:endParaRPr>
            </a:p>
          </p:txBody>
        </p:sp>
        <p:grpSp>
          <p:nvGrpSpPr>
            <p:cNvPr id="2" name="Group 1029"/>
            <p:cNvGrpSpPr>
              <a:grpSpLocks/>
            </p:cNvGrpSpPr>
            <p:nvPr/>
          </p:nvGrpSpPr>
          <p:grpSpPr bwMode="auto">
            <a:xfrm>
              <a:off x="1827213" y="2852936"/>
              <a:ext cx="720725" cy="990600"/>
              <a:chOff x="1680" y="3168"/>
              <a:chExt cx="768" cy="1056"/>
            </a:xfrm>
          </p:grpSpPr>
          <p:sp>
            <p:nvSpPr>
              <p:cNvPr id="25677" name="AutoShape 1030"/>
              <p:cNvSpPr>
                <a:spLocks noChangeArrowheads="1"/>
              </p:cNvSpPr>
              <p:nvPr/>
            </p:nvSpPr>
            <p:spPr bwMode="auto">
              <a:xfrm>
                <a:off x="1680" y="3840"/>
                <a:ext cx="768" cy="384"/>
              </a:xfrm>
              <a:prstGeom prst="can">
                <a:avLst>
                  <a:gd name="adj" fmla="val 25000"/>
                </a:avLst>
              </a:prstGeom>
              <a:solidFill>
                <a:srgbClr val="5859A8"/>
              </a:solidFill>
              <a:ln w="9525">
                <a:solidFill>
                  <a:schemeClr val="tx1"/>
                </a:solidFill>
                <a:round/>
                <a:headEnd/>
                <a:tailEnd/>
              </a:ln>
            </p:spPr>
            <p:txBody>
              <a:bodyPr wrap="none" anchor="ctr"/>
              <a:lstStyle/>
              <a:p>
                <a:endParaRPr lang="en-US" sz="1600">
                  <a:cs typeface="Arial" panose="020B0604020202020204" pitchFamily="34" charset="0"/>
                </a:endParaRPr>
              </a:p>
            </p:txBody>
          </p:sp>
          <p:sp>
            <p:nvSpPr>
              <p:cNvPr id="25678" name="AutoShape 1031"/>
              <p:cNvSpPr>
                <a:spLocks noChangeArrowheads="1"/>
              </p:cNvSpPr>
              <p:nvPr/>
            </p:nvSpPr>
            <p:spPr bwMode="auto">
              <a:xfrm>
                <a:off x="1680" y="3504"/>
                <a:ext cx="768" cy="384"/>
              </a:xfrm>
              <a:prstGeom prst="can">
                <a:avLst>
                  <a:gd name="adj" fmla="val 25000"/>
                </a:avLst>
              </a:prstGeom>
              <a:solidFill>
                <a:srgbClr val="5859A8"/>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600" dirty="0">
                    <a:solidFill>
                      <a:schemeClr val="bg1"/>
                    </a:solidFill>
                    <a:cs typeface="Arial" panose="020B0604020202020204" pitchFamily="34" charset="0"/>
                  </a:rPr>
                  <a:t>DB</a:t>
                </a:r>
              </a:p>
            </p:txBody>
          </p:sp>
          <p:sp>
            <p:nvSpPr>
              <p:cNvPr id="25679" name="AutoShape 1032"/>
              <p:cNvSpPr>
                <a:spLocks noChangeArrowheads="1"/>
              </p:cNvSpPr>
              <p:nvPr/>
            </p:nvSpPr>
            <p:spPr bwMode="auto">
              <a:xfrm>
                <a:off x="1680" y="3168"/>
                <a:ext cx="768" cy="384"/>
              </a:xfrm>
              <a:prstGeom prst="can">
                <a:avLst>
                  <a:gd name="adj" fmla="val 25000"/>
                </a:avLst>
              </a:prstGeom>
              <a:solidFill>
                <a:srgbClr val="5859A8"/>
              </a:solidFill>
              <a:ln w="9525">
                <a:solidFill>
                  <a:schemeClr val="tx1"/>
                </a:solidFill>
                <a:round/>
                <a:headEnd/>
                <a:tailEnd/>
              </a:ln>
            </p:spPr>
            <p:txBody>
              <a:bodyPr wrap="none" anchor="ctr"/>
              <a:lstStyle/>
              <a:p>
                <a:endParaRPr lang="en-US" sz="1600">
                  <a:cs typeface="Arial" panose="020B0604020202020204" pitchFamily="34" charset="0"/>
                </a:endParaRPr>
              </a:p>
            </p:txBody>
          </p:sp>
        </p:grpSp>
        <p:sp>
          <p:nvSpPr>
            <p:cNvPr id="25610" name="AutoShape 1037"/>
            <p:cNvSpPr>
              <a:spLocks noChangeArrowheads="1"/>
            </p:cNvSpPr>
            <p:nvPr/>
          </p:nvSpPr>
          <p:spPr bwMode="auto">
            <a:xfrm>
              <a:off x="1792288" y="4272915"/>
              <a:ext cx="762000" cy="762000"/>
            </a:xfrm>
            <a:prstGeom prst="roundRect">
              <a:avLst>
                <a:gd name="adj" fmla="val 16667"/>
              </a:avLst>
            </a:prstGeom>
            <a:solidFill>
              <a:srgbClr val="800000"/>
            </a:solidFill>
            <a:ln w="9525">
              <a:solidFill>
                <a:schemeClr val="tx1"/>
              </a:solidFill>
              <a:round/>
              <a:headEnd/>
              <a:tailEnd/>
            </a:ln>
          </p:spPr>
          <p:txBody>
            <a:bodyPr wrap="none" anchor="ctr"/>
            <a:lstStyle/>
            <a:p>
              <a:pPr algn="ctr"/>
              <a:r>
                <a:rPr lang="en-US" sz="1600" dirty="0" smtClean="0">
                  <a:solidFill>
                    <a:schemeClr val="bg1"/>
                  </a:solidFill>
                  <a:cs typeface="Arial" panose="020B0604020202020204" pitchFamily="34" charset="0"/>
                </a:rPr>
                <a:t>I</a:t>
              </a:r>
              <a:endParaRPr lang="en-US" sz="1600" dirty="0">
                <a:solidFill>
                  <a:schemeClr val="bg1"/>
                </a:solidFill>
                <a:cs typeface="Arial" panose="020B0604020202020204" pitchFamily="34" charset="0"/>
              </a:endParaRPr>
            </a:p>
          </p:txBody>
        </p:sp>
        <p:cxnSp>
          <p:nvCxnSpPr>
            <p:cNvPr id="25611" name="AutoShape 1038"/>
            <p:cNvCxnSpPr>
              <a:cxnSpLocks noChangeShapeType="1"/>
              <a:stCxn id="25604" idx="2"/>
              <a:endCxn id="25610" idx="0"/>
            </p:cNvCxnSpPr>
            <p:nvPr/>
          </p:nvCxnSpPr>
          <p:spPr bwMode="auto">
            <a:xfrm>
              <a:off x="2170113" y="4061778"/>
              <a:ext cx="3175" cy="211137"/>
            </a:xfrm>
            <a:prstGeom prst="straightConnector1">
              <a:avLst/>
            </a:prstGeom>
            <a:noFill/>
            <a:ln w="9525">
              <a:solidFill>
                <a:schemeClr val="tx1"/>
              </a:solidFill>
              <a:round/>
              <a:headEnd/>
              <a:tailEnd/>
            </a:ln>
          </p:spPr>
        </p:cxnSp>
        <p:sp>
          <p:nvSpPr>
            <p:cNvPr id="25612" name="AutoShape 1039"/>
            <p:cNvSpPr>
              <a:spLocks noChangeArrowheads="1"/>
            </p:cNvSpPr>
            <p:nvPr/>
          </p:nvSpPr>
          <p:spPr bwMode="auto">
            <a:xfrm>
              <a:off x="1944688" y="5568315"/>
              <a:ext cx="457200" cy="457200"/>
            </a:xfrm>
            <a:prstGeom prst="smileyFace">
              <a:avLst>
                <a:gd name="adj" fmla="val 4653"/>
              </a:avLst>
            </a:prstGeom>
            <a:solidFill>
              <a:srgbClr val="FFEBE8"/>
            </a:solidFill>
            <a:ln w="9525">
              <a:solidFill>
                <a:schemeClr val="tx1"/>
              </a:solidFill>
              <a:round/>
              <a:headEnd/>
              <a:tailEnd/>
            </a:ln>
          </p:spPr>
          <p:txBody>
            <a:bodyPr wrap="none" anchor="ctr"/>
            <a:lstStyle/>
            <a:p>
              <a:endParaRPr lang="en-US">
                <a:cs typeface="Arial" panose="020B0604020202020204" pitchFamily="34" charset="0"/>
              </a:endParaRPr>
            </a:p>
          </p:txBody>
        </p:sp>
        <p:cxnSp>
          <p:nvCxnSpPr>
            <p:cNvPr id="25613" name="AutoShape 1040"/>
            <p:cNvCxnSpPr>
              <a:cxnSpLocks noChangeShapeType="1"/>
              <a:stCxn id="25612" idx="0"/>
              <a:endCxn id="25610" idx="2"/>
            </p:cNvCxnSpPr>
            <p:nvPr/>
          </p:nvCxnSpPr>
          <p:spPr bwMode="auto">
            <a:xfrm flipV="1">
              <a:off x="2173288" y="5034915"/>
              <a:ext cx="0" cy="533400"/>
            </a:xfrm>
            <a:prstGeom prst="straightConnector1">
              <a:avLst/>
            </a:prstGeom>
            <a:noFill/>
            <a:ln w="9525">
              <a:solidFill>
                <a:schemeClr val="tx1"/>
              </a:solidFill>
              <a:round/>
              <a:headEnd/>
              <a:tailEnd type="triangle" w="lg" len="lg"/>
            </a:ln>
          </p:spPr>
        </p:cxnSp>
      </p:grpSp>
      <p:sp>
        <p:nvSpPr>
          <p:cNvPr id="25650" name="Line 1091"/>
          <p:cNvSpPr>
            <a:spLocks noChangeShapeType="1"/>
          </p:cNvSpPr>
          <p:nvPr/>
        </p:nvSpPr>
        <p:spPr bwMode="auto">
          <a:xfrm>
            <a:off x="0" y="6168390"/>
            <a:ext cx="9144000" cy="0"/>
          </a:xfrm>
          <a:prstGeom prst="line">
            <a:avLst/>
          </a:prstGeom>
          <a:noFill/>
          <a:ln w="9525">
            <a:solidFill>
              <a:schemeClr val="bg2"/>
            </a:solidFill>
            <a:round/>
            <a:headEnd/>
            <a:tailEnd/>
          </a:ln>
        </p:spPr>
        <p:txBody>
          <a:bodyPr wrap="none" anchor="ctr"/>
          <a:lstStyle/>
          <a:p>
            <a:endParaRPr lang="en-GB">
              <a:cs typeface="Arial" panose="020B0604020202020204" pitchFamily="34" charset="0"/>
            </a:endParaRPr>
          </a:p>
        </p:txBody>
      </p:sp>
      <p:sp>
        <p:nvSpPr>
          <p:cNvPr id="25653" name="Text Box 1094"/>
          <p:cNvSpPr txBox="1">
            <a:spLocks noChangeArrowheads="1"/>
          </p:cNvSpPr>
          <p:nvPr/>
        </p:nvSpPr>
        <p:spPr bwMode="auto">
          <a:xfrm>
            <a:off x="452562" y="6342063"/>
            <a:ext cx="1010213" cy="332399"/>
          </a:xfrm>
          <a:prstGeom prst="rect">
            <a:avLst/>
          </a:prstGeom>
          <a:noFill/>
          <a:ln w="9525">
            <a:noFill/>
            <a:miter lim="800000"/>
            <a:headEnd/>
            <a:tailEnd/>
          </a:ln>
        </p:spPr>
        <p:txBody>
          <a:bodyPr wrap="none">
            <a:spAutoFit/>
          </a:bodyPr>
          <a:lstStyle/>
          <a:p>
            <a:pPr>
              <a:lnSpc>
                <a:spcPct val="104000"/>
              </a:lnSpc>
              <a:buClr>
                <a:srgbClr val="000000"/>
              </a:buClr>
              <a:buSzPct val="45000"/>
              <a:buFont typeface="Wingdings" pitchFamily="2" charset="2"/>
              <a:buNone/>
            </a:pPr>
            <a:r>
              <a:rPr lang="en-US" sz="1500" i="1" dirty="0">
                <a:cs typeface="Arial" panose="020B0604020202020204" pitchFamily="34" charset="0"/>
              </a:rPr>
              <a:t>Database</a:t>
            </a:r>
          </a:p>
        </p:txBody>
      </p:sp>
      <p:grpSp>
        <p:nvGrpSpPr>
          <p:cNvPr id="7" name="Group 1095"/>
          <p:cNvGrpSpPr>
            <a:grpSpLocks/>
          </p:cNvGrpSpPr>
          <p:nvPr/>
        </p:nvGrpSpPr>
        <p:grpSpPr bwMode="auto">
          <a:xfrm>
            <a:off x="179512" y="6302375"/>
            <a:ext cx="269875" cy="369888"/>
            <a:chOff x="1680" y="3168"/>
            <a:chExt cx="768" cy="1056"/>
          </a:xfrm>
        </p:grpSpPr>
        <p:sp>
          <p:nvSpPr>
            <p:cNvPr id="25662" name="AutoShape 1096"/>
            <p:cNvSpPr>
              <a:spLocks noChangeArrowheads="1"/>
            </p:cNvSpPr>
            <p:nvPr/>
          </p:nvSpPr>
          <p:spPr bwMode="auto">
            <a:xfrm>
              <a:off x="1680" y="3840"/>
              <a:ext cx="768" cy="384"/>
            </a:xfrm>
            <a:prstGeom prst="can">
              <a:avLst>
                <a:gd name="adj" fmla="val 25000"/>
              </a:avLst>
            </a:prstGeom>
            <a:solidFill>
              <a:srgbClr val="B2B2B2"/>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25663" name="AutoShape 1097"/>
            <p:cNvSpPr>
              <a:spLocks noChangeArrowheads="1"/>
            </p:cNvSpPr>
            <p:nvPr/>
          </p:nvSpPr>
          <p:spPr bwMode="auto">
            <a:xfrm>
              <a:off x="1680" y="3504"/>
              <a:ext cx="768" cy="384"/>
            </a:xfrm>
            <a:prstGeom prst="can">
              <a:avLst>
                <a:gd name="adj" fmla="val 25000"/>
              </a:avLst>
            </a:prstGeom>
            <a:solidFill>
              <a:srgbClr val="B2B2B2"/>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endParaRPr lang="en-US" sz="1500">
                <a:solidFill>
                  <a:schemeClr val="bg1"/>
                </a:solidFill>
                <a:cs typeface="Arial" panose="020B0604020202020204" pitchFamily="34" charset="0"/>
              </a:endParaRPr>
            </a:p>
          </p:txBody>
        </p:sp>
        <p:sp>
          <p:nvSpPr>
            <p:cNvPr id="25664" name="AutoShape 1098"/>
            <p:cNvSpPr>
              <a:spLocks noChangeArrowheads="1"/>
            </p:cNvSpPr>
            <p:nvPr/>
          </p:nvSpPr>
          <p:spPr bwMode="auto">
            <a:xfrm>
              <a:off x="1680" y="3168"/>
              <a:ext cx="768" cy="384"/>
            </a:xfrm>
            <a:prstGeom prst="can">
              <a:avLst>
                <a:gd name="adj" fmla="val 25000"/>
              </a:avLst>
            </a:prstGeom>
            <a:solidFill>
              <a:srgbClr val="B2B2B2"/>
            </a:solidFill>
            <a:ln w="9525">
              <a:solidFill>
                <a:schemeClr val="tx1"/>
              </a:solidFill>
              <a:round/>
              <a:headEnd/>
              <a:tailEnd/>
            </a:ln>
          </p:spPr>
          <p:txBody>
            <a:bodyPr wrap="none" anchor="ctr"/>
            <a:lstStyle/>
            <a:p>
              <a:endParaRPr lang="en-US">
                <a:cs typeface="Arial" panose="020B0604020202020204" pitchFamily="34" charset="0"/>
              </a:endParaRPr>
            </a:p>
          </p:txBody>
        </p:sp>
      </p:grpSp>
      <p:sp>
        <p:nvSpPr>
          <p:cNvPr id="25656" name="AutoShape 1100"/>
          <p:cNvSpPr>
            <a:spLocks noChangeArrowheads="1"/>
          </p:cNvSpPr>
          <p:nvPr/>
        </p:nvSpPr>
        <p:spPr bwMode="auto">
          <a:xfrm>
            <a:off x="1554287" y="6329363"/>
            <a:ext cx="350837" cy="350837"/>
          </a:xfrm>
          <a:prstGeom prst="roundRect">
            <a:avLst>
              <a:gd name="adj" fmla="val 16667"/>
            </a:avLst>
          </a:prstGeom>
          <a:solidFill>
            <a:srgbClr val="808080"/>
          </a:solidFill>
          <a:ln w="9525">
            <a:solidFill>
              <a:schemeClr val="tx1"/>
            </a:solidFill>
            <a:round/>
            <a:headEnd/>
            <a:tailEnd/>
          </a:ln>
        </p:spPr>
        <p:txBody>
          <a:bodyPr wrap="none" anchor="ctr"/>
          <a:lstStyle/>
          <a:p>
            <a:pPr algn="ctr"/>
            <a:r>
              <a:rPr lang="en-US" sz="800" dirty="0" smtClean="0">
                <a:solidFill>
                  <a:schemeClr val="bg1"/>
                </a:solidFill>
                <a:cs typeface="Arial" panose="020B0604020202020204" pitchFamily="34" charset="0"/>
              </a:rPr>
              <a:t>I</a:t>
            </a:r>
            <a:endParaRPr lang="en-US" sz="800" dirty="0">
              <a:solidFill>
                <a:schemeClr val="bg1"/>
              </a:solidFill>
              <a:cs typeface="Arial" panose="020B0604020202020204" pitchFamily="34" charset="0"/>
            </a:endParaRPr>
          </a:p>
        </p:txBody>
      </p:sp>
      <p:sp>
        <p:nvSpPr>
          <p:cNvPr id="25657" name="AutoShape 1101"/>
          <p:cNvSpPr>
            <a:spLocks noChangeArrowheads="1"/>
          </p:cNvSpPr>
          <p:nvPr/>
        </p:nvSpPr>
        <p:spPr bwMode="auto">
          <a:xfrm>
            <a:off x="2965450" y="6321425"/>
            <a:ext cx="285750" cy="284163"/>
          </a:xfrm>
          <a:prstGeom prst="smileyFace">
            <a:avLst>
              <a:gd name="adj" fmla="val 4653"/>
            </a:avLst>
          </a:prstGeom>
          <a:solidFill>
            <a:srgbClr val="C0C0C0">
              <a:alpha val="23921"/>
            </a:srgbClr>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25658" name="Text Box 1102"/>
          <p:cNvSpPr txBox="1">
            <a:spLocks noChangeArrowheads="1"/>
          </p:cNvSpPr>
          <p:nvPr/>
        </p:nvSpPr>
        <p:spPr bwMode="auto">
          <a:xfrm>
            <a:off x="3251200" y="6342063"/>
            <a:ext cx="591829" cy="332399"/>
          </a:xfrm>
          <a:prstGeom prst="rect">
            <a:avLst/>
          </a:prstGeom>
          <a:noFill/>
          <a:ln w="9525">
            <a:noFill/>
            <a:miter lim="800000"/>
            <a:headEnd/>
            <a:tailEnd/>
          </a:ln>
        </p:spPr>
        <p:txBody>
          <a:bodyPr wrap="none">
            <a:spAutoFit/>
          </a:bodyPr>
          <a:lstStyle/>
          <a:p>
            <a:pPr>
              <a:lnSpc>
                <a:spcPct val="104000"/>
              </a:lnSpc>
              <a:buClr>
                <a:srgbClr val="000000"/>
              </a:buClr>
              <a:buSzPct val="45000"/>
              <a:buFont typeface="Wingdings" pitchFamily="2" charset="2"/>
              <a:buNone/>
            </a:pPr>
            <a:r>
              <a:rPr lang="en-US" sz="1500" i="1">
                <a:cs typeface="Arial" panose="020B0604020202020204" pitchFamily="34" charset="0"/>
              </a:rPr>
              <a:t>User</a:t>
            </a:r>
          </a:p>
        </p:txBody>
      </p:sp>
      <p:sp>
        <p:nvSpPr>
          <p:cNvPr id="25659" name="Rectangle 2"/>
          <p:cNvSpPr>
            <a:spLocks noGrp="1" noChangeArrowheads="1"/>
          </p:cNvSpPr>
          <p:nvPr>
            <p:ph type="title"/>
          </p:nvPr>
        </p:nvSpPr>
        <p:spPr>
          <a:xfrm>
            <a:off x="323528" y="35913"/>
            <a:ext cx="8229600" cy="584775"/>
          </a:xfrm>
          <a:noFill/>
          <a:ln>
            <a:noFill/>
          </a:ln>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Molecular interaction information</a:t>
            </a:r>
          </a:p>
        </p:txBody>
      </p:sp>
      <p:sp>
        <p:nvSpPr>
          <p:cNvPr id="25660" name="Text Box 89"/>
          <p:cNvSpPr txBox="1">
            <a:spLocks noChangeArrowheads="1"/>
          </p:cNvSpPr>
          <p:nvPr/>
        </p:nvSpPr>
        <p:spPr bwMode="auto">
          <a:xfrm>
            <a:off x="762000" y="937578"/>
            <a:ext cx="3276600" cy="444417"/>
          </a:xfrm>
          <a:prstGeom prst="rect">
            <a:avLst/>
          </a:prstGeom>
          <a:noFill/>
          <a:ln w="9525">
            <a:noFill/>
            <a:miter lim="800000"/>
            <a:headEnd/>
            <a:tailEnd/>
          </a:ln>
        </p:spPr>
        <p:txBody>
          <a:bodyPr>
            <a:spAutoFit/>
          </a:bodyPr>
          <a:lstStyle/>
          <a:p>
            <a:pPr algn="ctr">
              <a:lnSpc>
                <a:spcPct val="104000"/>
              </a:lnSpc>
              <a:buClr>
                <a:srgbClr val="000000"/>
              </a:buClr>
              <a:buSzPct val="45000"/>
              <a:buFont typeface="Wingdings" pitchFamily="2" charset="2"/>
              <a:buNone/>
            </a:pPr>
            <a:r>
              <a:rPr lang="en-US" sz="2200" dirty="0">
                <a:cs typeface="Arial" panose="020B0604020202020204" pitchFamily="34" charset="0"/>
              </a:rPr>
              <a:t>Ideally</a:t>
            </a:r>
          </a:p>
        </p:txBody>
      </p:sp>
      <p:sp>
        <p:nvSpPr>
          <p:cNvPr id="25661" name="Text Box 90"/>
          <p:cNvSpPr txBox="1">
            <a:spLocks noChangeArrowheads="1"/>
          </p:cNvSpPr>
          <p:nvPr/>
        </p:nvSpPr>
        <p:spPr bwMode="auto">
          <a:xfrm>
            <a:off x="5181600" y="920115"/>
            <a:ext cx="3276600" cy="444417"/>
          </a:xfrm>
          <a:prstGeom prst="rect">
            <a:avLst/>
          </a:prstGeom>
          <a:noFill/>
          <a:ln w="9525">
            <a:noFill/>
            <a:miter lim="800000"/>
            <a:headEnd/>
            <a:tailEnd/>
          </a:ln>
        </p:spPr>
        <p:txBody>
          <a:bodyPr>
            <a:spAutoFit/>
          </a:bodyPr>
          <a:lstStyle/>
          <a:p>
            <a:pPr algn="ctr">
              <a:lnSpc>
                <a:spcPct val="104000"/>
              </a:lnSpc>
              <a:buClr>
                <a:srgbClr val="000000"/>
              </a:buClr>
              <a:buSzPct val="45000"/>
              <a:buFont typeface="Wingdings" pitchFamily="2" charset="2"/>
              <a:buNone/>
            </a:pPr>
            <a:r>
              <a:rPr lang="en-US" sz="2200">
                <a:cs typeface="Arial" panose="020B0604020202020204" pitchFamily="34" charset="0"/>
              </a:rPr>
              <a:t>Reality</a:t>
            </a:r>
          </a:p>
        </p:txBody>
      </p:sp>
      <p:sp>
        <p:nvSpPr>
          <p:cNvPr id="82" name="Text Box 1094"/>
          <p:cNvSpPr txBox="1">
            <a:spLocks noChangeArrowheads="1"/>
          </p:cNvSpPr>
          <p:nvPr/>
        </p:nvSpPr>
        <p:spPr bwMode="auto">
          <a:xfrm>
            <a:off x="1894602" y="6339800"/>
            <a:ext cx="933269" cy="332399"/>
          </a:xfrm>
          <a:prstGeom prst="rect">
            <a:avLst/>
          </a:prstGeom>
          <a:noFill/>
          <a:ln w="9525">
            <a:noFill/>
            <a:miter lim="800000"/>
            <a:headEnd/>
            <a:tailEnd/>
          </a:ln>
        </p:spPr>
        <p:txBody>
          <a:bodyPr wrap="none">
            <a:spAutoFit/>
          </a:bodyPr>
          <a:lstStyle/>
          <a:p>
            <a:pPr>
              <a:lnSpc>
                <a:spcPct val="104000"/>
              </a:lnSpc>
              <a:buClr>
                <a:srgbClr val="000000"/>
              </a:buClr>
              <a:buSzPct val="45000"/>
              <a:buFont typeface="Wingdings" pitchFamily="2" charset="2"/>
              <a:buNone/>
            </a:pPr>
            <a:r>
              <a:rPr lang="en-US" sz="1500" i="1" dirty="0" smtClean="0">
                <a:cs typeface="Arial" panose="020B0604020202020204" pitchFamily="34" charset="0"/>
              </a:rPr>
              <a:t>Interface</a:t>
            </a:r>
            <a:endParaRPr lang="en-US" sz="1500" i="1" dirty="0">
              <a:cs typeface="Arial" panose="020B0604020202020204" pitchFamily="34" charset="0"/>
            </a:endParaRPr>
          </a:p>
        </p:txBody>
      </p:sp>
    </p:spTree>
    <p:extLst>
      <p:ext uri="{BB962C8B-B14F-4D97-AF65-F5344CB8AC3E}">
        <p14:creationId xmlns:p14="http://schemas.microsoft.com/office/powerpoint/2010/main" val="3060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251520" y="35913"/>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Molecular interaction resources</a:t>
            </a:r>
          </a:p>
        </p:txBody>
      </p:sp>
      <p:graphicFrame>
        <p:nvGraphicFramePr>
          <p:cNvPr id="7" name="Chart 6"/>
          <p:cNvGraphicFramePr/>
          <p:nvPr>
            <p:extLst>
              <p:ext uri="{D42A27DB-BD31-4B8C-83A1-F6EECF244321}">
                <p14:modId xmlns:p14="http://schemas.microsoft.com/office/powerpoint/2010/main" val="3818760909"/>
              </p:ext>
            </p:extLst>
          </p:nvPr>
        </p:nvGraphicFramePr>
        <p:xfrm>
          <a:off x="-324544" y="836712"/>
          <a:ext cx="9324528" cy="4064000"/>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descr="pathguide.gif"/>
          <p:cNvPicPr>
            <a:picLocks noChangeAspect="1"/>
          </p:cNvPicPr>
          <p:nvPr/>
        </p:nvPicPr>
        <p:blipFill>
          <a:blip r:embed="rId3"/>
          <a:stretch>
            <a:fillRect/>
          </a:stretch>
        </p:blipFill>
        <p:spPr>
          <a:xfrm>
            <a:off x="1547664" y="5721821"/>
            <a:ext cx="3514725" cy="371475"/>
          </a:xfrm>
          <a:prstGeom prst="rect">
            <a:avLst/>
          </a:prstGeom>
        </p:spPr>
      </p:pic>
      <p:sp>
        <p:nvSpPr>
          <p:cNvPr id="9" name="TextBox 8"/>
          <p:cNvSpPr txBox="1"/>
          <p:nvPr/>
        </p:nvSpPr>
        <p:spPr>
          <a:xfrm>
            <a:off x="5094108" y="5719474"/>
            <a:ext cx="2214196" cy="369332"/>
          </a:xfrm>
          <a:prstGeom prst="rect">
            <a:avLst/>
          </a:prstGeom>
          <a:noFill/>
        </p:spPr>
        <p:txBody>
          <a:bodyPr wrap="none" rtlCol="0">
            <a:spAutoFit/>
          </a:bodyPr>
          <a:lstStyle/>
          <a:p>
            <a:r>
              <a:rPr lang="en-GB" sz="1800" dirty="0" smtClean="0">
                <a:cs typeface="Arial" panose="020B0604020202020204" pitchFamily="34" charset="0"/>
                <a:hlinkClick r:id="rId4"/>
              </a:rPr>
              <a:t>www.pathguide.org/</a:t>
            </a:r>
            <a:endParaRPr lang="en-GB" sz="1800" dirty="0">
              <a:cs typeface="Arial" panose="020B0604020202020204" pitchFamily="34" charset="0"/>
            </a:endParaRPr>
          </a:p>
        </p:txBody>
      </p:sp>
      <p:sp>
        <p:nvSpPr>
          <p:cNvPr id="10" name="TextBox 9"/>
          <p:cNvSpPr txBox="1"/>
          <p:nvPr/>
        </p:nvSpPr>
        <p:spPr>
          <a:xfrm>
            <a:off x="3203848" y="4860449"/>
            <a:ext cx="3081893" cy="584776"/>
          </a:xfrm>
          <a:prstGeom prst="rect">
            <a:avLst/>
          </a:prstGeom>
          <a:noFill/>
        </p:spPr>
        <p:txBody>
          <a:bodyPr wrap="none" rtlCol="0">
            <a:spAutoFit/>
          </a:bodyPr>
          <a:lstStyle/>
          <a:p>
            <a:r>
              <a:rPr lang="en-GB" sz="3200" b="1" dirty="0" smtClean="0">
                <a:cs typeface="Arial" panose="020B0604020202020204" pitchFamily="34" charset="0"/>
              </a:rPr>
              <a:t>547 resources!</a:t>
            </a:r>
            <a:endParaRPr lang="en-GB" sz="3200" b="1" dirty="0">
              <a:cs typeface="Arial" panose="020B0604020202020204" pitchFamily="34" charset="0"/>
            </a:endParaRPr>
          </a:p>
        </p:txBody>
      </p:sp>
    </p:spTree>
    <p:extLst>
      <p:ext uri="{BB962C8B-B14F-4D97-AF65-F5344CB8AC3E}">
        <p14:creationId xmlns:p14="http://schemas.microsoft.com/office/powerpoint/2010/main" val="403619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44624"/>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GB" sz="3200" dirty="0">
                <a:solidFill>
                  <a:srgbClr val="72AD46"/>
                </a:solidFill>
                <a:latin typeface="Arial" panose="020B0604020202020204" pitchFamily="34" charset="0"/>
                <a:cs typeface="Arial" pitchFamily="34" charset="0"/>
              </a:rPr>
              <a:t>Utility of Bioinformatics</a:t>
            </a:r>
          </a:p>
        </p:txBody>
      </p:sp>
      <p:graphicFrame>
        <p:nvGraphicFramePr>
          <p:cNvPr id="6" name="Object 4"/>
          <p:cNvGraphicFramePr>
            <a:graphicFrameLocks noChangeAspect="1"/>
          </p:cNvGraphicFramePr>
          <p:nvPr>
            <p:extLst>
              <p:ext uri="{D42A27DB-BD31-4B8C-83A1-F6EECF244321}">
                <p14:modId xmlns:p14="http://schemas.microsoft.com/office/powerpoint/2010/main" val="2246277526"/>
              </p:ext>
            </p:extLst>
          </p:nvPr>
        </p:nvGraphicFramePr>
        <p:xfrm>
          <a:off x="1141413" y="949325"/>
          <a:ext cx="6859587" cy="4064000"/>
        </p:xfrm>
        <a:graphic>
          <a:graphicData uri="http://schemas.openxmlformats.org/presentationml/2006/ole">
            <mc:AlternateContent xmlns:mc="http://schemas.openxmlformats.org/markup-compatibility/2006">
              <mc:Choice xmlns:v="urn:schemas-microsoft-com:vml" Requires="v">
                <p:oleObj spid="_x0000_s1030" name="Chart" r:id="rId3" imgW="6857838" imgH="4067182" progId="MSGraph.Chart.8">
                  <p:embed followColorScheme="full"/>
                </p:oleObj>
              </mc:Choice>
              <mc:Fallback>
                <p:oleObj name="Chart" r:id="rId3" imgW="6857838" imgH="4067182" progId="MSGraph.Chart.8">
                  <p:embed followColorScheme="full"/>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413" y="949325"/>
                        <a:ext cx="6859587"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
        <p:nvSpPr>
          <p:cNvPr id="7" name="Text Box 5"/>
          <p:cNvSpPr txBox="1">
            <a:spLocks noChangeArrowheads="1"/>
          </p:cNvSpPr>
          <p:nvPr/>
        </p:nvSpPr>
        <p:spPr bwMode="auto">
          <a:xfrm rot="16200000">
            <a:off x="-533303" y="2550468"/>
            <a:ext cx="2409634" cy="461665"/>
          </a:xfrm>
          <a:prstGeom prst="rect">
            <a:avLst/>
          </a:prstGeom>
          <a:noFill/>
          <a:ln w="9525">
            <a:noFill/>
            <a:miter lim="800000"/>
            <a:headEnd/>
            <a:tailEnd/>
          </a:ln>
        </p:spPr>
        <p:txBody>
          <a:bodyPr wrap="none">
            <a:spAutoFit/>
          </a:bodyPr>
          <a:lstStyle/>
          <a:p>
            <a:r>
              <a:rPr lang="en-US" sz="2400" dirty="0">
                <a:cs typeface="Arial" panose="020B0604020202020204" pitchFamily="34" charset="0"/>
              </a:rPr>
              <a:t>Scientific impact</a:t>
            </a:r>
          </a:p>
        </p:txBody>
      </p:sp>
      <p:sp>
        <p:nvSpPr>
          <p:cNvPr id="8" name="Text Box 6"/>
          <p:cNvSpPr txBox="1">
            <a:spLocks noChangeArrowheads="1"/>
          </p:cNvSpPr>
          <p:nvPr/>
        </p:nvSpPr>
        <p:spPr bwMode="auto">
          <a:xfrm>
            <a:off x="922338" y="4946650"/>
            <a:ext cx="2085827" cy="830997"/>
          </a:xfrm>
          <a:prstGeom prst="rect">
            <a:avLst/>
          </a:prstGeom>
          <a:noFill/>
          <a:ln w="9525">
            <a:noFill/>
            <a:miter lim="800000"/>
            <a:headEnd/>
            <a:tailEnd/>
          </a:ln>
        </p:spPr>
        <p:txBody>
          <a:bodyPr wrap="none">
            <a:spAutoFit/>
          </a:bodyPr>
          <a:lstStyle/>
          <a:p>
            <a:r>
              <a:rPr lang="en-US" sz="2400" dirty="0">
                <a:cs typeface="Arial" panose="020B0604020202020204" pitchFamily="34" charset="0"/>
              </a:rPr>
              <a:t>Too little</a:t>
            </a:r>
          </a:p>
          <a:p>
            <a:r>
              <a:rPr lang="en-US" sz="2400" dirty="0">
                <a:cs typeface="Arial" panose="020B0604020202020204" pitchFamily="34" charset="0"/>
              </a:rPr>
              <a:t>bioinformatics</a:t>
            </a:r>
          </a:p>
        </p:txBody>
      </p:sp>
      <p:sp>
        <p:nvSpPr>
          <p:cNvPr id="9" name="Text Box 7"/>
          <p:cNvSpPr txBox="1">
            <a:spLocks noChangeArrowheads="1"/>
          </p:cNvSpPr>
          <p:nvPr/>
        </p:nvSpPr>
        <p:spPr bwMode="auto">
          <a:xfrm>
            <a:off x="5940152" y="4978400"/>
            <a:ext cx="3180230" cy="830997"/>
          </a:xfrm>
          <a:prstGeom prst="rect">
            <a:avLst/>
          </a:prstGeom>
          <a:noFill/>
          <a:ln w="9525">
            <a:noFill/>
            <a:miter lim="800000"/>
            <a:headEnd/>
            <a:tailEnd/>
          </a:ln>
        </p:spPr>
        <p:txBody>
          <a:bodyPr wrap="none">
            <a:spAutoFit/>
          </a:bodyPr>
          <a:lstStyle/>
          <a:p>
            <a:r>
              <a:rPr lang="en-US" sz="2400" dirty="0">
                <a:cs typeface="Arial" panose="020B0604020202020204" pitchFamily="34" charset="0"/>
              </a:rPr>
              <a:t>Too many databases</a:t>
            </a:r>
          </a:p>
          <a:p>
            <a:r>
              <a:rPr lang="en-US" sz="2400" dirty="0">
                <a:cs typeface="Arial" panose="020B0604020202020204" pitchFamily="34" charset="0"/>
              </a:rPr>
              <a:t>Too diverse interfaces</a:t>
            </a:r>
          </a:p>
        </p:txBody>
      </p:sp>
      <p:sp>
        <p:nvSpPr>
          <p:cNvPr id="10" name="Text Box 8"/>
          <p:cNvSpPr txBox="1">
            <a:spLocks noChangeArrowheads="1"/>
          </p:cNvSpPr>
          <p:nvPr/>
        </p:nvSpPr>
        <p:spPr bwMode="auto">
          <a:xfrm>
            <a:off x="6934200" y="5867400"/>
            <a:ext cx="2133600" cy="346075"/>
          </a:xfrm>
          <a:prstGeom prst="rect">
            <a:avLst/>
          </a:prstGeom>
          <a:noFill/>
          <a:ln w="9525">
            <a:noFill/>
            <a:miter lim="800000"/>
            <a:headEnd/>
            <a:tailEnd/>
          </a:ln>
        </p:spPr>
        <p:txBody>
          <a:bodyPr>
            <a:spAutoFit/>
          </a:bodyPr>
          <a:lstStyle/>
          <a:p>
            <a:pPr algn="r">
              <a:lnSpc>
                <a:spcPct val="104000"/>
              </a:lnSpc>
              <a:spcBef>
                <a:spcPct val="50000"/>
              </a:spcBef>
              <a:buClr>
                <a:srgbClr val="000000"/>
              </a:buClr>
              <a:buSzPct val="45000"/>
              <a:buFont typeface="Wingdings" pitchFamily="2" charset="2"/>
              <a:buNone/>
            </a:pPr>
            <a:r>
              <a:rPr lang="en-US" sz="1600" i="1" dirty="0">
                <a:cs typeface="Arial" panose="020B0604020202020204" pitchFamily="34" charset="0"/>
              </a:rPr>
              <a:t>Tim Hubbard</a:t>
            </a:r>
          </a:p>
        </p:txBody>
      </p:sp>
    </p:spTree>
    <p:extLst>
      <p:ext uri="{BB962C8B-B14F-4D97-AF65-F5344CB8AC3E}">
        <p14:creationId xmlns:p14="http://schemas.microsoft.com/office/powerpoint/2010/main" val="73568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p:cNvSpPr/>
          <p:nvPr/>
        </p:nvSpPr>
        <p:spPr bwMode="auto">
          <a:xfrm>
            <a:off x="0" y="6165304"/>
            <a:ext cx="9144000" cy="6926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ea typeface="Geneva" pitchFamily="-112" charset="0"/>
              <a:cs typeface="Arial" pitchFamily="34" charset="0"/>
            </a:endParaRPr>
          </a:p>
        </p:txBody>
      </p:sp>
      <p:sp>
        <p:nvSpPr>
          <p:cNvPr id="2" name="Title 1"/>
          <p:cNvSpPr>
            <a:spLocks noGrp="1"/>
          </p:cNvSpPr>
          <p:nvPr>
            <p:ph type="title"/>
          </p:nvPr>
        </p:nvSpPr>
        <p:spPr>
          <a:xfrm>
            <a:off x="323528" y="44623"/>
            <a:ext cx="8677568" cy="58477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GB" sz="3200" dirty="0">
                <a:solidFill>
                  <a:srgbClr val="72AD46"/>
                </a:solidFill>
                <a:latin typeface="Arial" panose="020B0604020202020204" pitchFamily="34" charset="0"/>
                <a:cs typeface="Arial" pitchFamily="34" charset="0"/>
              </a:rPr>
              <a:t>Data integration</a:t>
            </a:r>
          </a:p>
        </p:txBody>
      </p:sp>
      <p:sp>
        <p:nvSpPr>
          <p:cNvPr id="6" name="Rectangle 4"/>
          <p:cNvSpPr>
            <a:spLocks noChangeArrowheads="1"/>
          </p:cNvSpPr>
          <p:nvPr/>
        </p:nvSpPr>
        <p:spPr bwMode="auto">
          <a:xfrm>
            <a:off x="2483768" y="2356570"/>
            <a:ext cx="3240360" cy="3810000"/>
          </a:xfrm>
          <a:prstGeom prst="rect">
            <a:avLst/>
          </a:prstGeom>
          <a:solidFill>
            <a:srgbClr val="C0C0C0">
              <a:alpha val="30196"/>
            </a:srgbClr>
          </a:solidFill>
          <a:ln w="9525">
            <a:noFill/>
            <a:miter lim="800000"/>
            <a:headEnd/>
            <a:tailEnd/>
          </a:ln>
        </p:spPr>
        <p:txBody>
          <a:bodyPr wrap="none" anchor="ctr"/>
          <a:lstStyle/>
          <a:p>
            <a:endParaRPr lang="en-US">
              <a:cs typeface="Arial" pitchFamily="34" charset="0"/>
            </a:endParaRPr>
          </a:p>
        </p:txBody>
      </p:sp>
      <p:sp>
        <p:nvSpPr>
          <p:cNvPr id="35" name="Rectangle 44"/>
          <p:cNvSpPr>
            <a:spLocks noChangeArrowheads="1"/>
          </p:cNvSpPr>
          <p:nvPr/>
        </p:nvSpPr>
        <p:spPr bwMode="auto">
          <a:xfrm>
            <a:off x="0" y="2356570"/>
            <a:ext cx="2555776" cy="3810000"/>
          </a:xfrm>
          <a:prstGeom prst="rect">
            <a:avLst/>
          </a:prstGeom>
          <a:solidFill>
            <a:srgbClr val="C0C0C0">
              <a:alpha val="10196"/>
            </a:srgbClr>
          </a:solidFill>
          <a:ln w="9525">
            <a:noFill/>
            <a:miter lim="800000"/>
            <a:headEnd/>
            <a:tailEnd/>
          </a:ln>
        </p:spPr>
        <p:txBody>
          <a:bodyPr wrap="none" anchor="ctr"/>
          <a:lstStyle/>
          <a:p>
            <a:endParaRPr lang="en-US">
              <a:cs typeface="Arial" pitchFamily="34" charset="0"/>
            </a:endParaRPr>
          </a:p>
        </p:txBody>
      </p:sp>
      <p:sp>
        <p:nvSpPr>
          <p:cNvPr id="36" name="Line 50"/>
          <p:cNvSpPr>
            <a:spLocks noChangeShapeType="1"/>
          </p:cNvSpPr>
          <p:nvPr/>
        </p:nvSpPr>
        <p:spPr bwMode="auto">
          <a:xfrm>
            <a:off x="2483768" y="2015257"/>
            <a:ext cx="0" cy="4151313"/>
          </a:xfrm>
          <a:prstGeom prst="line">
            <a:avLst/>
          </a:prstGeom>
          <a:noFill/>
          <a:ln w="9525">
            <a:solidFill>
              <a:schemeClr val="bg2"/>
            </a:solidFill>
            <a:round/>
            <a:headEnd/>
            <a:tailEnd/>
          </a:ln>
        </p:spPr>
        <p:txBody>
          <a:bodyPr wrap="none" anchor="ctr"/>
          <a:lstStyle/>
          <a:p>
            <a:endParaRPr lang="en-GB">
              <a:cs typeface="Arial" pitchFamily="34" charset="0"/>
            </a:endParaRPr>
          </a:p>
        </p:txBody>
      </p:sp>
      <p:grpSp>
        <p:nvGrpSpPr>
          <p:cNvPr id="85" name="Group 84"/>
          <p:cNvGrpSpPr/>
          <p:nvPr/>
        </p:nvGrpSpPr>
        <p:grpSpPr>
          <a:xfrm>
            <a:off x="2771800" y="2935098"/>
            <a:ext cx="2646914" cy="2866147"/>
            <a:chOff x="838200" y="2615332"/>
            <a:chExt cx="3124200" cy="3382963"/>
          </a:xfrm>
        </p:grpSpPr>
        <p:sp>
          <p:nvSpPr>
            <p:cNvPr id="37" name="Rectangle 52"/>
            <p:cNvSpPr>
              <a:spLocks noChangeArrowheads="1"/>
            </p:cNvSpPr>
            <p:nvPr/>
          </p:nvSpPr>
          <p:spPr bwMode="auto">
            <a:xfrm>
              <a:off x="838200" y="2615332"/>
              <a:ext cx="712788" cy="760413"/>
            </a:xfrm>
            <a:prstGeom prst="rect">
              <a:avLst/>
            </a:prstGeom>
            <a:solidFill>
              <a:srgbClr val="FF660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38" name="Group 53"/>
            <p:cNvGrpSpPr>
              <a:grpSpLocks/>
            </p:cNvGrpSpPr>
            <p:nvPr/>
          </p:nvGrpSpPr>
          <p:grpSpPr bwMode="auto">
            <a:xfrm>
              <a:off x="973138" y="2691532"/>
              <a:ext cx="449262" cy="615950"/>
              <a:chOff x="1680" y="3168"/>
              <a:chExt cx="768" cy="1056"/>
            </a:xfrm>
          </p:grpSpPr>
          <p:sp>
            <p:nvSpPr>
              <p:cNvPr id="39" name="AutoShape 54"/>
              <p:cNvSpPr>
                <a:spLocks noChangeArrowheads="1"/>
              </p:cNvSpPr>
              <p:nvPr/>
            </p:nvSpPr>
            <p:spPr bwMode="auto">
              <a:xfrm>
                <a:off x="1680" y="3840"/>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40" name="AutoShape 55"/>
              <p:cNvSpPr>
                <a:spLocks noChangeArrowheads="1"/>
              </p:cNvSpPr>
              <p:nvPr/>
            </p:nvSpPr>
            <p:spPr bwMode="auto">
              <a:xfrm>
                <a:off x="1680" y="3504"/>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41" name="AutoShape 56"/>
              <p:cNvSpPr>
                <a:spLocks noChangeArrowheads="1"/>
              </p:cNvSpPr>
              <p:nvPr/>
            </p:nvSpPr>
            <p:spPr bwMode="auto">
              <a:xfrm>
                <a:off x="1680" y="3168"/>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42" name="AutoShape 57"/>
            <p:cNvSpPr>
              <a:spLocks noChangeArrowheads="1"/>
            </p:cNvSpPr>
            <p:nvPr/>
          </p:nvSpPr>
          <p:spPr bwMode="auto">
            <a:xfrm>
              <a:off x="879475" y="3917082"/>
              <a:ext cx="633413" cy="633413"/>
            </a:xfrm>
            <a:prstGeom prst="roundRect">
              <a:avLst>
                <a:gd name="adj" fmla="val 16667"/>
              </a:avLst>
            </a:prstGeom>
            <a:solidFill>
              <a:srgbClr val="FF6600"/>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300" dirty="0" smtClean="0">
                  <a:solidFill>
                    <a:schemeClr val="bg1"/>
                  </a:solidFill>
                  <a:cs typeface="Arial" pitchFamily="34" charset="0"/>
                </a:rPr>
                <a:t>I</a:t>
              </a:r>
              <a:endParaRPr lang="en-US" sz="1300" dirty="0">
                <a:solidFill>
                  <a:schemeClr val="bg1"/>
                </a:solidFill>
                <a:cs typeface="Arial" pitchFamily="34" charset="0"/>
              </a:endParaRPr>
            </a:p>
          </p:txBody>
        </p:sp>
        <p:cxnSp>
          <p:nvCxnSpPr>
            <p:cNvPr id="43" name="AutoShape 58"/>
            <p:cNvCxnSpPr>
              <a:cxnSpLocks noChangeShapeType="1"/>
              <a:stCxn id="37" idx="2"/>
              <a:endCxn id="42" idx="0"/>
            </p:cNvCxnSpPr>
            <p:nvPr/>
          </p:nvCxnSpPr>
          <p:spPr bwMode="auto">
            <a:xfrm>
              <a:off x="1195388" y="3375745"/>
              <a:ext cx="1587" cy="541337"/>
            </a:xfrm>
            <a:prstGeom prst="straightConnector1">
              <a:avLst/>
            </a:prstGeom>
            <a:noFill/>
            <a:ln w="9525">
              <a:solidFill>
                <a:schemeClr val="tx1"/>
              </a:solidFill>
              <a:round/>
              <a:headEnd/>
              <a:tailEnd/>
            </a:ln>
          </p:spPr>
        </p:cxnSp>
        <p:sp>
          <p:nvSpPr>
            <p:cNvPr id="44" name="AutoShape 59"/>
            <p:cNvSpPr>
              <a:spLocks noChangeArrowheads="1"/>
            </p:cNvSpPr>
            <p:nvPr/>
          </p:nvSpPr>
          <p:spPr bwMode="auto">
            <a:xfrm>
              <a:off x="2209800" y="5541095"/>
              <a:ext cx="457200" cy="457200"/>
            </a:xfrm>
            <a:prstGeom prst="smileyFace">
              <a:avLst>
                <a:gd name="adj" fmla="val 4653"/>
              </a:avLst>
            </a:prstGeom>
            <a:solidFill>
              <a:srgbClr val="FFEBE8"/>
            </a:solidFill>
            <a:ln w="9525">
              <a:solidFill>
                <a:schemeClr val="tx1"/>
              </a:solidFill>
              <a:round/>
              <a:headEnd/>
              <a:tailEnd/>
            </a:ln>
          </p:spPr>
          <p:txBody>
            <a:bodyPr wrap="none" anchor="ctr"/>
            <a:lstStyle/>
            <a:p>
              <a:endParaRPr lang="en-US">
                <a:cs typeface="Arial" pitchFamily="34" charset="0"/>
              </a:endParaRPr>
            </a:p>
          </p:txBody>
        </p:sp>
        <p:cxnSp>
          <p:nvCxnSpPr>
            <p:cNvPr id="45" name="AutoShape 60"/>
            <p:cNvCxnSpPr>
              <a:cxnSpLocks noChangeShapeType="1"/>
              <a:stCxn id="44" idx="0"/>
              <a:endCxn id="42" idx="2"/>
            </p:cNvCxnSpPr>
            <p:nvPr/>
          </p:nvCxnSpPr>
          <p:spPr bwMode="auto">
            <a:xfrm flipH="1" flipV="1">
              <a:off x="1196975" y="4550495"/>
              <a:ext cx="1241425" cy="990600"/>
            </a:xfrm>
            <a:prstGeom prst="straightConnector1">
              <a:avLst/>
            </a:prstGeom>
            <a:noFill/>
            <a:ln w="9525">
              <a:solidFill>
                <a:schemeClr val="tx1"/>
              </a:solidFill>
              <a:round/>
              <a:headEnd/>
              <a:tailEnd type="triangle" w="lg" len="lg"/>
            </a:ln>
          </p:spPr>
        </p:cxnSp>
        <p:sp>
          <p:nvSpPr>
            <p:cNvPr id="46" name="Rectangle 61"/>
            <p:cNvSpPr>
              <a:spLocks noChangeArrowheads="1"/>
            </p:cNvSpPr>
            <p:nvPr/>
          </p:nvSpPr>
          <p:spPr bwMode="auto">
            <a:xfrm>
              <a:off x="1649413" y="2615332"/>
              <a:ext cx="712787" cy="760413"/>
            </a:xfrm>
            <a:prstGeom prst="rect">
              <a:avLst/>
            </a:prstGeom>
            <a:solidFill>
              <a:srgbClr val="00800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47" name="Group 62"/>
            <p:cNvGrpSpPr>
              <a:grpSpLocks/>
            </p:cNvGrpSpPr>
            <p:nvPr/>
          </p:nvGrpSpPr>
          <p:grpSpPr bwMode="auto">
            <a:xfrm>
              <a:off x="1784350" y="2691532"/>
              <a:ext cx="449263" cy="615950"/>
              <a:chOff x="1680" y="3168"/>
              <a:chExt cx="768" cy="1056"/>
            </a:xfrm>
          </p:grpSpPr>
          <p:sp>
            <p:nvSpPr>
              <p:cNvPr id="48" name="AutoShape 63"/>
              <p:cNvSpPr>
                <a:spLocks noChangeArrowheads="1"/>
              </p:cNvSpPr>
              <p:nvPr/>
            </p:nvSpPr>
            <p:spPr bwMode="auto">
              <a:xfrm>
                <a:off x="1680" y="3840"/>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49" name="AutoShape 64"/>
              <p:cNvSpPr>
                <a:spLocks noChangeArrowheads="1"/>
              </p:cNvSpPr>
              <p:nvPr/>
            </p:nvSpPr>
            <p:spPr bwMode="auto">
              <a:xfrm>
                <a:off x="1680" y="3504"/>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50" name="AutoShape 65"/>
              <p:cNvSpPr>
                <a:spLocks noChangeArrowheads="1"/>
              </p:cNvSpPr>
              <p:nvPr/>
            </p:nvSpPr>
            <p:spPr bwMode="auto">
              <a:xfrm>
                <a:off x="1680" y="3168"/>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51" name="AutoShape 66"/>
            <p:cNvSpPr>
              <a:spLocks noChangeArrowheads="1"/>
            </p:cNvSpPr>
            <p:nvPr/>
          </p:nvSpPr>
          <p:spPr bwMode="auto">
            <a:xfrm>
              <a:off x="1690688" y="3917082"/>
              <a:ext cx="633412" cy="633413"/>
            </a:xfrm>
            <a:prstGeom prst="roundRect">
              <a:avLst>
                <a:gd name="adj" fmla="val 16667"/>
              </a:avLst>
            </a:prstGeom>
            <a:solidFill>
              <a:srgbClr val="008000"/>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300" dirty="0" smtClean="0">
                  <a:solidFill>
                    <a:schemeClr val="bg1"/>
                  </a:solidFill>
                  <a:cs typeface="Arial" pitchFamily="34" charset="0"/>
                </a:rPr>
                <a:t>I</a:t>
              </a:r>
              <a:endParaRPr lang="en-US" sz="1300" dirty="0">
                <a:solidFill>
                  <a:schemeClr val="bg1"/>
                </a:solidFill>
                <a:cs typeface="Arial" pitchFamily="34" charset="0"/>
              </a:endParaRPr>
            </a:p>
          </p:txBody>
        </p:sp>
        <p:cxnSp>
          <p:nvCxnSpPr>
            <p:cNvPr id="52" name="AutoShape 67"/>
            <p:cNvCxnSpPr>
              <a:cxnSpLocks noChangeShapeType="1"/>
              <a:stCxn id="46" idx="2"/>
              <a:endCxn id="51" idx="0"/>
            </p:cNvCxnSpPr>
            <p:nvPr/>
          </p:nvCxnSpPr>
          <p:spPr bwMode="auto">
            <a:xfrm>
              <a:off x="2006600" y="3375745"/>
              <a:ext cx="1588" cy="541337"/>
            </a:xfrm>
            <a:prstGeom prst="straightConnector1">
              <a:avLst/>
            </a:prstGeom>
            <a:noFill/>
            <a:ln w="9525">
              <a:solidFill>
                <a:schemeClr val="tx1"/>
              </a:solidFill>
              <a:round/>
              <a:headEnd/>
              <a:tailEnd/>
            </a:ln>
          </p:spPr>
        </p:cxnSp>
        <p:sp>
          <p:nvSpPr>
            <p:cNvPr id="53" name="Rectangle 68"/>
            <p:cNvSpPr>
              <a:spLocks noChangeArrowheads="1"/>
            </p:cNvSpPr>
            <p:nvPr/>
          </p:nvSpPr>
          <p:spPr bwMode="auto">
            <a:xfrm>
              <a:off x="2438400" y="2615332"/>
              <a:ext cx="712788" cy="760413"/>
            </a:xfrm>
            <a:prstGeom prst="rect">
              <a:avLst/>
            </a:prstGeom>
            <a:solidFill>
              <a:srgbClr val="80008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54" name="Group 69"/>
            <p:cNvGrpSpPr>
              <a:grpSpLocks/>
            </p:cNvGrpSpPr>
            <p:nvPr/>
          </p:nvGrpSpPr>
          <p:grpSpPr bwMode="auto">
            <a:xfrm>
              <a:off x="2573338" y="2691532"/>
              <a:ext cx="449262" cy="615950"/>
              <a:chOff x="1680" y="3168"/>
              <a:chExt cx="768" cy="1056"/>
            </a:xfrm>
          </p:grpSpPr>
          <p:sp>
            <p:nvSpPr>
              <p:cNvPr id="55" name="AutoShape 70"/>
              <p:cNvSpPr>
                <a:spLocks noChangeArrowheads="1"/>
              </p:cNvSpPr>
              <p:nvPr/>
            </p:nvSpPr>
            <p:spPr bwMode="auto">
              <a:xfrm>
                <a:off x="1680" y="3840"/>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56" name="AutoShape 71"/>
              <p:cNvSpPr>
                <a:spLocks noChangeArrowheads="1"/>
              </p:cNvSpPr>
              <p:nvPr/>
            </p:nvSpPr>
            <p:spPr bwMode="auto">
              <a:xfrm>
                <a:off x="1680" y="3504"/>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57" name="AutoShape 72"/>
              <p:cNvSpPr>
                <a:spLocks noChangeArrowheads="1"/>
              </p:cNvSpPr>
              <p:nvPr/>
            </p:nvSpPr>
            <p:spPr bwMode="auto">
              <a:xfrm>
                <a:off x="1680" y="3168"/>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58" name="AutoShape 73"/>
            <p:cNvSpPr>
              <a:spLocks noChangeArrowheads="1"/>
            </p:cNvSpPr>
            <p:nvPr/>
          </p:nvSpPr>
          <p:spPr bwMode="auto">
            <a:xfrm>
              <a:off x="2479675" y="3917082"/>
              <a:ext cx="633413" cy="633413"/>
            </a:xfrm>
            <a:prstGeom prst="roundRect">
              <a:avLst>
                <a:gd name="adj" fmla="val 16667"/>
              </a:avLst>
            </a:prstGeom>
            <a:solidFill>
              <a:srgbClr val="800080"/>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300" dirty="0" smtClean="0">
                  <a:solidFill>
                    <a:schemeClr val="bg1"/>
                  </a:solidFill>
                  <a:cs typeface="Arial" pitchFamily="34" charset="0"/>
                </a:rPr>
                <a:t>I</a:t>
              </a:r>
              <a:endParaRPr lang="en-US" sz="1300" dirty="0">
                <a:solidFill>
                  <a:schemeClr val="bg1"/>
                </a:solidFill>
                <a:cs typeface="Arial" pitchFamily="34" charset="0"/>
              </a:endParaRPr>
            </a:p>
          </p:txBody>
        </p:sp>
        <p:cxnSp>
          <p:nvCxnSpPr>
            <p:cNvPr id="59" name="AutoShape 74"/>
            <p:cNvCxnSpPr>
              <a:cxnSpLocks noChangeShapeType="1"/>
              <a:stCxn id="53" idx="2"/>
              <a:endCxn id="58" idx="0"/>
            </p:cNvCxnSpPr>
            <p:nvPr/>
          </p:nvCxnSpPr>
          <p:spPr bwMode="auto">
            <a:xfrm>
              <a:off x="2795588" y="3375745"/>
              <a:ext cx="1587" cy="541337"/>
            </a:xfrm>
            <a:prstGeom prst="straightConnector1">
              <a:avLst/>
            </a:prstGeom>
            <a:noFill/>
            <a:ln w="9525">
              <a:solidFill>
                <a:schemeClr val="tx1"/>
              </a:solidFill>
              <a:round/>
              <a:headEnd/>
              <a:tailEnd/>
            </a:ln>
          </p:spPr>
        </p:cxnSp>
        <p:sp>
          <p:nvSpPr>
            <p:cNvPr id="60" name="Rectangle 75"/>
            <p:cNvSpPr>
              <a:spLocks noChangeArrowheads="1"/>
            </p:cNvSpPr>
            <p:nvPr/>
          </p:nvSpPr>
          <p:spPr bwMode="auto">
            <a:xfrm>
              <a:off x="3249613" y="2615332"/>
              <a:ext cx="712787" cy="760413"/>
            </a:xfrm>
            <a:prstGeom prst="rect">
              <a:avLst/>
            </a:prstGeom>
            <a:solidFill>
              <a:srgbClr val="80800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61" name="Group 76"/>
            <p:cNvGrpSpPr>
              <a:grpSpLocks/>
            </p:cNvGrpSpPr>
            <p:nvPr/>
          </p:nvGrpSpPr>
          <p:grpSpPr bwMode="auto">
            <a:xfrm>
              <a:off x="3384550" y="2691532"/>
              <a:ext cx="449263" cy="615950"/>
              <a:chOff x="1680" y="3168"/>
              <a:chExt cx="768" cy="1056"/>
            </a:xfrm>
          </p:grpSpPr>
          <p:sp>
            <p:nvSpPr>
              <p:cNvPr id="62" name="AutoShape 77"/>
              <p:cNvSpPr>
                <a:spLocks noChangeArrowheads="1"/>
              </p:cNvSpPr>
              <p:nvPr/>
            </p:nvSpPr>
            <p:spPr bwMode="auto">
              <a:xfrm>
                <a:off x="1680" y="3840"/>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63" name="AutoShape 78"/>
              <p:cNvSpPr>
                <a:spLocks noChangeArrowheads="1"/>
              </p:cNvSpPr>
              <p:nvPr/>
            </p:nvSpPr>
            <p:spPr bwMode="auto">
              <a:xfrm>
                <a:off x="1680" y="3504"/>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64" name="AutoShape 79"/>
              <p:cNvSpPr>
                <a:spLocks noChangeArrowheads="1"/>
              </p:cNvSpPr>
              <p:nvPr/>
            </p:nvSpPr>
            <p:spPr bwMode="auto">
              <a:xfrm>
                <a:off x="1680" y="3168"/>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65" name="AutoShape 80"/>
            <p:cNvSpPr>
              <a:spLocks noChangeArrowheads="1"/>
            </p:cNvSpPr>
            <p:nvPr/>
          </p:nvSpPr>
          <p:spPr bwMode="auto">
            <a:xfrm>
              <a:off x="3290888" y="3917082"/>
              <a:ext cx="633412" cy="633413"/>
            </a:xfrm>
            <a:prstGeom prst="roundRect">
              <a:avLst>
                <a:gd name="adj" fmla="val 16667"/>
              </a:avLst>
            </a:prstGeom>
            <a:solidFill>
              <a:srgbClr val="808000"/>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300" dirty="0" smtClean="0">
                  <a:solidFill>
                    <a:schemeClr val="bg1"/>
                  </a:solidFill>
                  <a:cs typeface="Arial" pitchFamily="34" charset="0"/>
                </a:rPr>
                <a:t>I</a:t>
              </a:r>
              <a:endParaRPr lang="en-US" dirty="0">
                <a:solidFill>
                  <a:schemeClr val="bg1"/>
                </a:solidFill>
                <a:cs typeface="Arial" pitchFamily="34" charset="0"/>
              </a:endParaRPr>
            </a:p>
          </p:txBody>
        </p:sp>
        <p:cxnSp>
          <p:nvCxnSpPr>
            <p:cNvPr id="66" name="AutoShape 81"/>
            <p:cNvCxnSpPr>
              <a:cxnSpLocks noChangeShapeType="1"/>
              <a:stCxn id="60" idx="2"/>
              <a:endCxn id="65" idx="0"/>
            </p:cNvCxnSpPr>
            <p:nvPr/>
          </p:nvCxnSpPr>
          <p:spPr bwMode="auto">
            <a:xfrm>
              <a:off x="3606800" y="3375745"/>
              <a:ext cx="1588" cy="541337"/>
            </a:xfrm>
            <a:prstGeom prst="straightConnector1">
              <a:avLst/>
            </a:prstGeom>
            <a:noFill/>
            <a:ln w="9525">
              <a:solidFill>
                <a:schemeClr val="tx1"/>
              </a:solidFill>
              <a:round/>
              <a:headEnd/>
              <a:tailEnd/>
            </a:ln>
          </p:spPr>
        </p:cxnSp>
        <p:cxnSp>
          <p:nvCxnSpPr>
            <p:cNvPr id="67" name="AutoShape 82"/>
            <p:cNvCxnSpPr>
              <a:cxnSpLocks noChangeShapeType="1"/>
              <a:stCxn id="44" idx="0"/>
              <a:endCxn id="51" idx="2"/>
            </p:cNvCxnSpPr>
            <p:nvPr/>
          </p:nvCxnSpPr>
          <p:spPr bwMode="auto">
            <a:xfrm flipH="1" flipV="1">
              <a:off x="2008188" y="4550495"/>
              <a:ext cx="430212" cy="990600"/>
            </a:xfrm>
            <a:prstGeom prst="straightConnector1">
              <a:avLst/>
            </a:prstGeom>
            <a:noFill/>
            <a:ln w="9525">
              <a:solidFill>
                <a:schemeClr val="tx1"/>
              </a:solidFill>
              <a:round/>
              <a:headEnd/>
              <a:tailEnd type="triangle" w="lg" len="lg"/>
            </a:ln>
          </p:spPr>
        </p:cxnSp>
        <p:cxnSp>
          <p:nvCxnSpPr>
            <p:cNvPr id="68" name="AutoShape 83"/>
            <p:cNvCxnSpPr>
              <a:cxnSpLocks noChangeShapeType="1"/>
              <a:stCxn id="44" idx="0"/>
              <a:endCxn id="58" idx="2"/>
            </p:cNvCxnSpPr>
            <p:nvPr/>
          </p:nvCxnSpPr>
          <p:spPr bwMode="auto">
            <a:xfrm flipV="1">
              <a:off x="2438400" y="4550495"/>
              <a:ext cx="358775" cy="990600"/>
            </a:xfrm>
            <a:prstGeom prst="straightConnector1">
              <a:avLst/>
            </a:prstGeom>
            <a:noFill/>
            <a:ln w="9525">
              <a:solidFill>
                <a:schemeClr val="tx1"/>
              </a:solidFill>
              <a:round/>
              <a:headEnd/>
              <a:tailEnd type="triangle" w="lg" len="lg"/>
            </a:ln>
          </p:spPr>
        </p:cxnSp>
        <p:cxnSp>
          <p:nvCxnSpPr>
            <p:cNvPr id="69" name="AutoShape 84"/>
            <p:cNvCxnSpPr>
              <a:cxnSpLocks noChangeShapeType="1"/>
              <a:stCxn id="44" idx="0"/>
              <a:endCxn id="65" idx="2"/>
            </p:cNvCxnSpPr>
            <p:nvPr/>
          </p:nvCxnSpPr>
          <p:spPr bwMode="auto">
            <a:xfrm flipV="1">
              <a:off x="2438400" y="4550495"/>
              <a:ext cx="1169988" cy="990600"/>
            </a:xfrm>
            <a:prstGeom prst="straightConnector1">
              <a:avLst/>
            </a:prstGeom>
            <a:noFill/>
            <a:ln w="9525">
              <a:solidFill>
                <a:schemeClr val="tx1"/>
              </a:solidFill>
              <a:round/>
              <a:headEnd/>
              <a:tailEnd type="triangle" w="lg" len="lg"/>
            </a:ln>
          </p:spPr>
        </p:cxnSp>
      </p:grpSp>
      <p:sp>
        <p:nvSpPr>
          <p:cNvPr id="70" name="Text Box 89"/>
          <p:cNvSpPr txBox="1">
            <a:spLocks noChangeArrowheads="1"/>
          </p:cNvSpPr>
          <p:nvPr/>
        </p:nvSpPr>
        <p:spPr bwMode="auto">
          <a:xfrm>
            <a:off x="108392" y="1934295"/>
            <a:ext cx="2304256" cy="444417"/>
          </a:xfrm>
          <a:prstGeom prst="rect">
            <a:avLst/>
          </a:prstGeom>
          <a:noFill/>
          <a:ln w="9525">
            <a:noFill/>
            <a:miter lim="800000"/>
            <a:headEnd/>
            <a:tailEnd/>
          </a:ln>
        </p:spPr>
        <p:txBody>
          <a:bodyPr wrap="square">
            <a:spAutoFit/>
          </a:bodyPr>
          <a:lstStyle/>
          <a:p>
            <a:pPr algn="ctr">
              <a:lnSpc>
                <a:spcPct val="104000"/>
              </a:lnSpc>
              <a:buClr>
                <a:srgbClr val="000000"/>
              </a:buClr>
              <a:buSzPct val="45000"/>
              <a:buFont typeface="Wingdings" pitchFamily="2" charset="2"/>
              <a:buNone/>
            </a:pPr>
            <a:r>
              <a:rPr lang="en-US" sz="2200" dirty="0" smtClean="0">
                <a:cs typeface="Arial" pitchFamily="34" charset="0"/>
              </a:rPr>
              <a:t>Ideally</a:t>
            </a:r>
            <a:endParaRPr lang="en-US" sz="2200" dirty="0">
              <a:cs typeface="Arial" pitchFamily="34" charset="0"/>
            </a:endParaRPr>
          </a:p>
        </p:txBody>
      </p:sp>
      <p:sp>
        <p:nvSpPr>
          <p:cNvPr id="71" name="Text Box 90"/>
          <p:cNvSpPr txBox="1">
            <a:spLocks noChangeArrowheads="1"/>
          </p:cNvSpPr>
          <p:nvPr/>
        </p:nvSpPr>
        <p:spPr bwMode="auto">
          <a:xfrm>
            <a:off x="5796136" y="1916832"/>
            <a:ext cx="3276600" cy="444417"/>
          </a:xfrm>
          <a:prstGeom prst="rect">
            <a:avLst/>
          </a:prstGeom>
          <a:noFill/>
          <a:ln w="9525">
            <a:noFill/>
            <a:miter lim="800000"/>
            <a:headEnd/>
            <a:tailEnd/>
          </a:ln>
        </p:spPr>
        <p:txBody>
          <a:bodyPr>
            <a:spAutoFit/>
          </a:bodyPr>
          <a:lstStyle/>
          <a:p>
            <a:pPr algn="ctr">
              <a:lnSpc>
                <a:spcPct val="104000"/>
              </a:lnSpc>
              <a:buClr>
                <a:srgbClr val="000000"/>
              </a:buClr>
              <a:buSzPct val="45000"/>
              <a:buFont typeface="Wingdings" pitchFamily="2" charset="2"/>
              <a:buNone/>
            </a:pPr>
            <a:r>
              <a:rPr lang="en-US" sz="2200" dirty="0" smtClean="0">
                <a:cs typeface="Arial" pitchFamily="34" charset="0"/>
              </a:rPr>
              <a:t>Compromise</a:t>
            </a:r>
            <a:endParaRPr lang="en-US" sz="2200" dirty="0">
              <a:cs typeface="Arial" pitchFamily="34" charset="0"/>
            </a:endParaRPr>
          </a:p>
        </p:txBody>
      </p:sp>
      <p:sp>
        <p:nvSpPr>
          <p:cNvPr id="72" name="Line 91"/>
          <p:cNvSpPr>
            <a:spLocks noChangeShapeType="1"/>
          </p:cNvSpPr>
          <p:nvPr/>
        </p:nvSpPr>
        <p:spPr bwMode="auto">
          <a:xfrm>
            <a:off x="0" y="6166570"/>
            <a:ext cx="9144000" cy="0"/>
          </a:xfrm>
          <a:prstGeom prst="line">
            <a:avLst/>
          </a:prstGeom>
          <a:noFill/>
          <a:ln w="9525">
            <a:solidFill>
              <a:schemeClr val="bg2"/>
            </a:solidFill>
            <a:round/>
            <a:headEnd/>
            <a:tailEnd/>
          </a:ln>
        </p:spPr>
        <p:txBody>
          <a:bodyPr wrap="none" anchor="ctr"/>
          <a:lstStyle/>
          <a:p>
            <a:endParaRPr lang="en-GB">
              <a:cs typeface="Arial" pitchFamily="34" charset="0"/>
            </a:endParaRPr>
          </a:p>
        </p:txBody>
      </p:sp>
      <p:sp>
        <p:nvSpPr>
          <p:cNvPr id="73" name="Text Box 94"/>
          <p:cNvSpPr txBox="1">
            <a:spLocks noChangeArrowheads="1"/>
          </p:cNvSpPr>
          <p:nvPr/>
        </p:nvSpPr>
        <p:spPr bwMode="auto">
          <a:xfrm>
            <a:off x="497507" y="6373813"/>
            <a:ext cx="1054100" cy="346075"/>
          </a:xfrm>
          <a:prstGeom prst="rect">
            <a:avLst/>
          </a:prstGeom>
          <a:noFill/>
          <a:ln w="9525">
            <a:noFill/>
            <a:miter lim="800000"/>
            <a:headEnd/>
            <a:tailEnd/>
          </a:ln>
        </p:spPr>
        <p:txBody>
          <a:bodyPr wrap="none">
            <a:spAutoFit/>
          </a:bodyPr>
          <a:lstStyle/>
          <a:p>
            <a:pPr>
              <a:lnSpc>
                <a:spcPct val="104000"/>
              </a:lnSpc>
              <a:buClr>
                <a:srgbClr val="000000"/>
              </a:buClr>
              <a:buSzPct val="45000"/>
              <a:buFont typeface="Wingdings" pitchFamily="2" charset="2"/>
              <a:buNone/>
            </a:pPr>
            <a:r>
              <a:rPr lang="en-US" sz="1600" i="1" dirty="0">
                <a:cs typeface="Arial" pitchFamily="34" charset="0"/>
              </a:rPr>
              <a:t>Database</a:t>
            </a:r>
          </a:p>
        </p:txBody>
      </p:sp>
      <p:grpSp>
        <p:nvGrpSpPr>
          <p:cNvPr id="74" name="Group 95"/>
          <p:cNvGrpSpPr>
            <a:grpSpLocks/>
          </p:cNvGrpSpPr>
          <p:nvPr/>
        </p:nvGrpSpPr>
        <p:grpSpPr bwMode="auto">
          <a:xfrm>
            <a:off x="205407" y="6345238"/>
            <a:ext cx="288925" cy="396875"/>
            <a:chOff x="1680" y="3168"/>
            <a:chExt cx="768" cy="1056"/>
          </a:xfrm>
        </p:grpSpPr>
        <p:sp>
          <p:nvSpPr>
            <p:cNvPr id="75" name="AutoShape 96"/>
            <p:cNvSpPr>
              <a:spLocks noChangeArrowheads="1"/>
            </p:cNvSpPr>
            <p:nvPr/>
          </p:nvSpPr>
          <p:spPr bwMode="auto">
            <a:xfrm>
              <a:off x="1680" y="3840"/>
              <a:ext cx="768" cy="384"/>
            </a:xfrm>
            <a:prstGeom prst="can">
              <a:avLst>
                <a:gd name="adj" fmla="val 25000"/>
              </a:avLst>
            </a:prstGeom>
            <a:solidFill>
              <a:srgbClr val="969696"/>
            </a:solidFill>
            <a:ln w="9525">
              <a:solidFill>
                <a:schemeClr val="tx1"/>
              </a:solidFill>
              <a:round/>
              <a:headEnd/>
              <a:tailEnd/>
            </a:ln>
          </p:spPr>
          <p:txBody>
            <a:bodyPr wrap="none" anchor="ctr"/>
            <a:lstStyle/>
            <a:p>
              <a:endParaRPr lang="en-US">
                <a:cs typeface="Arial" pitchFamily="34" charset="0"/>
              </a:endParaRPr>
            </a:p>
          </p:txBody>
        </p:sp>
        <p:sp>
          <p:nvSpPr>
            <p:cNvPr id="76" name="AutoShape 97"/>
            <p:cNvSpPr>
              <a:spLocks noChangeArrowheads="1"/>
            </p:cNvSpPr>
            <p:nvPr/>
          </p:nvSpPr>
          <p:spPr bwMode="auto">
            <a:xfrm>
              <a:off x="1680" y="3504"/>
              <a:ext cx="768" cy="384"/>
            </a:xfrm>
            <a:prstGeom prst="can">
              <a:avLst>
                <a:gd name="adj" fmla="val 25000"/>
              </a:avLst>
            </a:prstGeom>
            <a:solidFill>
              <a:srgbClr val="969696"/>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endParaRPr lang="en-US">
                <a:solidFill>
                  <a:schemeClr val="bg1"/>
                </a:solidFill>
                <a:cs typeface="Arial" pitchFamily="34" charset="0"/>
              </a:endParaRPr>
            </a:p>
          </p:txBody>
        </p:sp>
        <p:sp>
          <p:nvSpPr>
            <p:cNvPr id="77" name="AutoShape 98"/>
            <p:cNvSpPr>
              <a:spLocks noChangeArrowheads="1"/>
            </p:cNvSpPr>
            <p:nvPr/>
          </p:nvSpPr>
          <p:spPr bwMode="auto">
            <a:xfrm>
              <a:off x="1680" y="3168"/>
              <a:ext cx="768" cy="384"/>
            </a:xfrm>
            <a:prstGeom prst="can">
              <a:avLst>
                <a:gd name="adj" fmla="val 25000"/>
              </a:avLst>
            </a:prstGeom>
            <a:solidFill>
              <a:srgbClr val="969696"/>
            </a:solidFill>
            <a:ln w="9525">
              <a:solidFill>
                <a:schemeClr val="tx1"/>
              </a:solidFill>
              <a:round/>
              <a:headEnd/>
              <a:tailEnd/>
            </a:ln>
          </p:spPr>
          <p:txBody>
            <a:bodyPr wrap="none" anchor="ctr"/>
            <a:lstStyle/>
            <a:p>
              <a:endParaRPr lang="en-US">
                <a:cs typeface="Arial" pitchFamily="34" charset="0"/>
              </a:endParaRPr>
            </a:p>
          </p:txBody>
        </p:sp>
      </p:grpSp>
      <p:sp>
        <p:nvSpPr>
          <p:cNvPr id="78" name="Text Box 99"/>
          <p:cNvSpPr txBox="1">
            <a:spLocks noChangeArrowheads="1"/>
          </p:cNvSpPr>
          <p:nvPr/>
        </p:nvSpPr>
        <p:spPr bwMode="auto">
          <a:xfrm>
            <a:off x="2059607" y="6373813"/>
            <a:ext cx="984565" cy="348429"/>
          </a:xfrm>
          <a:prstGeom prst="rect">
            <a:avLst/>
          </a:prstGeom>
          <a:noFill/>
          <a:ln w="9525">
            <a:noFill/>
            <a:miter lim="800000"/>
            <a:headEnd/>
            <a:tailEnd/>
          </a:ln>
        </p:spPr>
        <p:txBody>
          <a:bodyPr wrap="none">
            <a:spAutoFit/>
          </a:bodyPr>
          <a:lstStyle/>
          <a:p>
            <a:pPr>
              <a:lnSpc>
                <a:spcPct val="104000"/>
              </a:lnSpc>
              <a:buClr>
                <a:srgbClr val="000000"/>
              </a:buClr>
              <a:buSzPct val="45000"/>
              <a:buFont typeface="Wingdings" pitchFamily="2" charset="2"/>
              <a:buNone/>
            </a:pPr>
            <a:r>
              <a:rPr lang="en-US" sz="1600" i="1" dirty="0" smtClean="0">
                <a:cs typeface="Arial" pitchFamily="34" charset="0"/>
              </a:rPr>
              <a:t>Interface</a:t>
            </a:r>
            <a:endParaRPr lang="en-US" sz="1600" i="1" dirty="0">
              <a:cs typeface="Arial" pitchFamily="34" charset="0"/>
            </a:endParaRPr>
          </a:p>
        </p:txBody>
      </p:sp>
      <p:sp>
        <p:nvSpPr>
          <p:cNvPr id="79" name="AutoShape 100"/>
          <p:cNvSpPr>
            <a:spLocks noChangeArrowheads="1"/>
          </p:cNvSpPr>
          <p:nvPr/>
        </p:nvSpPr>
        <p:spPr bwMode="auto">
          <a:xfrm>
            <a:off x="1757982" y="6373813"/>
            <a:ext cx="328613" cy="328612"/>
          </a:xfrm>
          <a:prstGeom prst="roundRect">
            <a:avLst>
              <a:gd name="adj" fmla="val 16667"/>
            </a:avLst>
          </a:prstGeom>
          <a:solidFill>
            <a:srgbClr val="808080"/>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000" dirty="0" smtClean="0">
                <a:solidFill>
                  <a:schemeClr val="bg1"/>
                </a:solidFill>
                <a:cs typeface="Arial" pitchFamily="34" charset="0"/>
              </a:rPr>
              <a:t>I</a:t>
            </a:r>
            <a:endParaRPr lang="en-US" sz="1000" dirty="0">
              <a:solidFill>
                <a:schemeClr val="bg1"/>
              </a:solidFill>
              <a:cs typeface="Arial" pitchFamily="34" charset="0"/>
            </a:endParaRPr>
          </a:p>
        </p:txBody>
      </p:sp>
      <p:sp>
        <p:nvSpPr>
          <p:cNvPr id="80" name="AutoShape 101"/>
          <p:cNvSpPr>
            <a:spLocks noChangeArrowheads="1"/>
          </p:cNvSpPr>
          <p:nvPr/>
        </p:nvSpPr>
        <p:spPr bwMode="auto">
          <a:xfrm>
            <a:off x="3220789" y="6365875"/>
            <a:ext cx="304800" cy="304800"/>
          </a:xfrm>
          <a:prstGeom prst="smileyFace">
            <a:avLst>
              <a:gd name="adj" fmla="val 4653"/>
            </a:avLst>
          </a:prstGeom>
          <a:solidFill>
            <a:srgbClr val="C0C0C0">
              <a:alpha val="23921"/>
            </a:srgbClr>
          </a:solidFill>
          <a:ln w="9525">
            <a:solidFill>
              <a:schemeClr val="tx1"/>
            </a:solidFill>
            <a:round/>
            <a:headEnd/>
            <a:tailEnd/>
          </a:ln>
        </p:spPr>
        <p:txBody>
          <a:bodyPr wrap="none" anchor="ctr"/>
          <a:lstStyle/>
          <a:p>
            <a:endParaRPr lang="en-US">
              <a:cs typeface="Arial" pitchFamily="34" charset="0"/>
            </a:endParaRPr>
          </a:p>
        </p:txBody>
      </p:sp>
      <p:sp>
        <p:nvSpPr>
          <p:cNvPr id="81" name="Text Box 102"/>
          <p:cNvSpPr txBox="1">
            <a:spLocks noChangeArrowheads="1"/>
          </p:cNvSpPr>
          <p:nvPr/>
        </p:nvSpPr>
        <p:spPr bwMode="auto">
          <a:xfrm>
            <a:off x="3527177" y="6373813"/>
            <a:ext cx="612775" cy="346075"/>
          </a:xfrm>
          <a:prstGeom prst="rect">
            <a:avLst/>
          </a:prstGeom>
          <a:noFill/>
          <a:ln w="9525">
            <a:noFill/>
            <a:miter lim="800000"/>
            <a:headEnd/>
            <a:tailEnd/>
          </a:ln>
        </p:spPr>
        <p:txBody>
          <a:bodyPr wrap="none">
            <a:spAutoFit/>
          </a:bodyPr>
          <a:lstStyle/>
          <a:p>
            <a:pPr>
              <a:lnSpc>
                <a:spcPct val="104000"/>
              </a:lnSpc>
              <a:buClr>
                <a:srgbClr val="000000"/>
              </a:buClr>
              <a:buSzPct val="45000"/>
              <a:buFont typeface="Wingdings" pitchFamily="2" charset="2"/>
              <a:buNone/>
            </a:pPr>
            <a:r>
              <a:rPr lang="en-US" sz="1600" i="1">
                <a:cs typeface="Arial" pitchFamily="34" charset="0"/>
              </a:rPr>
              <a:t>User</a:t>
            </a:r>
          </a:p>
        </p:txBody>
      </p:sp>
      <p:sp>
        <p:nvSpPr>
          <p:cNvPr id="82" name="Line 105"/>
          <p:cNvSpPr>
            <a:spLocks noChangeShapeType="1"/>
          </p:cNvSpPr>
          <p:nvPr/>
        </p:nvSpPr>
        <p:spPr bwMode="auto">
          <a:xfrm>
            <a:off x="0" y="2356570"/>
            <a:ext cx="9144000" cy="0"/>
          </a:xfrm>
          <a:prstGeom prst="line">
            <a:avLst/>
          </a:prstGeom>
          <a:noFill/>
          <a:ln w="9525">
            <a:solidFill>
              <a:schemeClr val="bg2"/>
            </a:solidFill>
            <a:round/>
            <a:headEnd/>
            <a:tailEnd/>
          </a:ln>
        </p:spPr>
        <p:txBody>
          <a:bodyPr wrap="none" anchor="ctr"/>
          <a:lstStyle/>
          <a:p>
            <a:endParaRPr lang="en-GB">
              <a:cs typeface="Arial" pitchFamily="34" charset="0"/>
            </a:endParaRPr>
          </a:p>
        </p:txBody>
      </p:sp>
      <p:sp>
        <p:nvSpPr>
          <p:cNvPr id="83" name="Rectangle 6"/>
          <p:cNvSpPr>
            <a:spLocks noChangeArrowheads="1"/>
          </p:cNvSpPr>
          <p:nvPr/>
        </p:nvSpPr>
        <p:spPr bwMode="auto">
          <a:xfrm>
            <a:off x="355600" y="764704"/>
            <a:ext cx="8464550" cy="1348061"/>
          </a:xfrm>
          <a:prstGeom prst="rect">
            <a:avLst/>
          </a:prstGeom>
          <a:noFill/>
          <a:ln w="9525">
            <a:noFill/>
            <a:miter lim="800000"/>
            <a:headEnd/>
            <a:tailEnd/>
          </a:ln>
        </p:spPr>
        <p:txBody>
          <a:bodyPr>
            <a:spAutoFit/>
          </a:bodyPr>
          <a:lstStyle/>
          <a:p>
            <a:pPr algn="ctr">
              <a:lnSpc>
                <a:spcPct val="90000"/>
              </a:lnSpc>
              <a:spcBef>
                <a:spcPct val="20000"/>
              </a:spcBef>
            </a:pPr>
            <a:r>
              <a:rPr lang="en-US" b="1" dirty="0">
                <a:cs typeface="Arial" pitchFamily="34" charset="0"/>
              </a:rPr>
              <a:t>Combining </a:t>
            </a:r>
            <a:r>
              <a:rPr lang="en-US" sz="3200" b="1" dirty="0">
                <a:cs typeface="Arial" pitchFamily="34" charset="0"/>
              </a:rPr>
              <a:t>data</a:t>
            </a:r>
            <a:r>
              <a:rPr lang="en-US" dirty="0">
                <a:cs typeface="Arial" pitchFamily="34" charset="0"/>
              </a:rPr>
              <a:t> residing in </a:t>
            </a:r>
            <a:r>
              <a:rPr lang="en-US" b="1" dirty="0">
                <a:cs typeface="Arial" pitchFamily="34" charset="0"/>
              </a:rPr>
              <a:t>different sources</a:t>
            </a:r>
            <a:endParaRPr lang="en-US" dirty="0">
              <a:cs typeface="Arial" pitchFamily="34" charset="0"/>
            </a:endParaRPr>
          </a:p>
          <a:p>
            <a:pPr algn="ctr">
              <a:lnSpc>
                <a:spcPct val="90000"/>
              </a:lnSpc>
              <a:spcBef>
                <a:spcPct val="20000"/>
              </a:spcBef>
            </a:pPr>
            <a:r>
              <a:rPr lang="en-US" dirty="0">
                <a:cs typeface="Arial" pitchFamily="34" charset="0"/>
              </a:rPr>
              <a:t>… providing users with a </a:t>
            </a:r>
            <a:r>
              <a:rPr lang="en-US" b="1" dirty="0">
                <a:cs typeface="Arial" pitchFamily="34" charset="0"/>
              </a:rPr>
              <a:t>unified view</a:t>
            </a:r>
            <a:r>
              <a:rPr lang="en-US" dirty="0">
                <a:cs typeface="Arial" pitchFamily="34" charset="0"/>
              </a:rPr>
              <a:t> of these data.</a:t>
            </a:r>
            <a:endParaRPr lang="en-US" sz="2000" dirty="0">
              <a:cs typeface="Arial" pitchFamily="34" charset="0"/>
            </a:endParaRPr>
          </a:p>
          <a:p>
            <a:pPr algn="ctr">
              <a:lnSpc>
                <a:spcPct val="90000"/>
              </a:lnSpc>
              <a:spcBef>
                <a:spcPct val="20000"/>
              </a:spcBef>
            </a:pPr>
            <a:endParaRPr lang="en-US" dirty="0">
              <a:cs typeface="Arial" pitchFamily="34" charset="0"/>
            </a:endParaRPr>
          </a:p>
        </p:txBody>
      </p:sp>
      <p:grpSp>
        <p:nvGrpSpPr>
          <p:cNvPr id="86" name="Group 85"/>
          <p:cNvGrpSpPr/>
          <p:nvPr/>
        </p:nvGrpSpPr>
        <p:grpSpPr>
          <a:xfrm>
            <a:off x="5940151" y="2777929"/>
            <a:ext cx="2988539" cy="3003334"/>
            <a:chOff x="5138738" y="2469282"/>
            <a:chExt cx="3527425" cy="3544888"/>
          </a:xfrm>
        </p:grpSpPr>
        <p:sp>
          <p:nvSpPr>
            <p:cNvPr id="7" name="Rectangle 75"/>
            <p:cNvSpPr>
              <a:spLocks noChangeArrowheads="1"/>
            </p:cNvSpPr>
            <p:nvPr/>
          </p:nvSpPr>
          <p:spPr bwMode="auto">
            <a:xfrm>
              <a:off x="5138738" y="2469282"/>
              <a:ext cx="3527425" cy="1104900"/>
            </a:xfrm>
            <a:prstGeom prst="rect">
              <a:avLst/>
            </a:prstGeom>
            <a:solidFill>
              <a:schemeClr val="bg1"/>
            </a:solidFill>
            <a:ln w="12700">
              <a:solidFill>
                <a:schemeClr val="tx1"/>
              </a:solidFill>
              <a:prstDash val="sysDot"/>
              <a:miter lim="800000"/>
              <a:headEnd/>
              <a:tailEnd/>
            </a:ln>
          </p:spPr>
          <p:txBody>
            <a:bodyPr wrap="none" anchor="ctr"/>
            <a:lstStyle/>
            <a:p>
              <a:endParaRPr lang="en-US">
                <a:cs typeface="Arial" pitchFamily="34" charset="0"/>
              </a:endParaRPr>
            </a:p>
          </p:txBody>
        </p:sp>
        <p:grpSp>
          <p:nvGrpSpPr>
            <p:cNvPr id="11" name="Group 8"/>
            <p:cNvGrpSpPr>
              <a:grpSpLocks/>
            </p:cNvGrpSpPr>
            <p:nvPr/>
          </p:nvGrpSpPr>
          <p:grpSpPr bwMode="auto">
            <a:xfrm>
              <a:off x="5334000" y="2623270"/>
              <a:ext cx="3124200" cy="3390900"/>
              <a:chOff x="5334000" y="2740868"/>
              <a:chExt cx="3124200" cy="3390900"/>
            </a:xfrm>
          </p:grpSpPr>
          <p:sp>
            <p:nvSpPr>
              <p:cNvPr id="12" name="Rectangle 9"/>
              <p:cNvSpPr>
                <a:spLocks noChangeArrowheads="1"/>
              </p:cNvSpPr>
              <p:nvPr/>
            </p:nvSpPr>
            <p:spPr bwMode="auto">
              <a:xfrm>
                <a:off x="5334000" y="2748806"/>
                <a:ext cx="712788" cy="760412"/>
              </a:xfrm>
              <a:prstGeom prst="rect">
                <a:avLst/>
              </a:prstGeom>
              <a:solidFill>
                <a:srgbClr val="FF660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13" name="Group 10"/>
              <p:cNvGrpSpPr>
                <a:grpSpLocks/>
              </p:cNvGrpSpPr>
              <p:nvPr/>
            </p:nvGrpSpPr>
            <p:grpSpPr bwMode="auto">
              <a:xfrm>
                <a:off x="5468938" y="2825006"/>
                <a:ext cx="449262" cy="615950"/>
                <a:chOff x="1680" y="3168"/>
                <a:chExt cx="768" cy="1056"/>
              </a:xfrm>
            </p:grpSpPr>
            <p:sp>
              <p:nvSpPr>
                <p:cNvPr id="32" name="AutoShape 11"/>
                <p:cNvSpPr>
                  <a:spLocks noChangeArrowheads="1"/>
                </p:cNvSpPr>
                <p:nvPr/>
              </p:nvSpPr>
              <p:spPr bwMode="auto">
                <a:xfrm>
                  <a:off x="1680" y="3840"/>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33" name="AutoShape 12"/>
                <p:cNvSpPr>
                  <a:spLocks noChangeArrowheads="1"/>
                </p:cNvSpPr>
                <p:nvPr/>
              </p:nvSpPr>
              <p:spPr bwMode="auto">
                <a:xfrm>
                  <a:off x="1680" y="3504"/>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34" name="AutoShape 13"/>
                <p:cNvSpPr>
                  <a:spLocks noChangeArrowheads="1"/>
                </p:cNvSpPr>
                <p:nvPr/>
              </p:nvSpPr>
              <p:spPr bwMode="auto">
                <a:xfrm>
                  <a:off x="1680" y="3168"/>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14" name="AutoShape 14"/>
              <p:cNvSpPr>
                <a:spLocks noChangeArrowheads="1"/>
              </p:cNvSpPr>
              <p:nvPr/>
            </p:nvSpPr>
            <p:spPr bwMode="auto">
              <a:xfrm>
                <a:off x="6550124" y="4431556"/>
                <a:ext cx="709612" cy="709612"/>
              </a:xfrm>
              <a:prstGeom prst="roundRect">
                <a:avLst>
                  <a:gd name="adj" fmla="val 16667"/>
                </a:avLst>
              </a:prstGeom>
              <a:solidFill>
                <a:srgbClr val="800000"/>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300" dirty="0">
                    <a:solidFill>
                      <a:schemeClr val="bg1"/>
                    </a:solidFill>
                    <a:cs typeface="Arial" pitchFamily="34" charset="0"/>
                  </a:rPr>
                  <a:t>I</a:t>
                </a:r>
              </a:p>
            </p:txBody>
          </p:sp>
          <p:sp>
            <p:nvSpPr>
              <p:cNvPr id="15" name="AutoShape 16"/>
              <p:cNvSpPr>
                <a:spLocks noChangeArrowheads="1"/>
              </p:cNvSpPr>
              <p:nvPr/>
            </p:nvSpPr>
            <p:spPr bwMode="auto">
              <a:xfrm>
                <a:off x="6672361" y="5674568"/>
                <a:ext cx="457200" cy="457200"/>
              </a:xfrm>
              <a:prstGeom prst="smileyFace">
                <a:avLst>
                  <a:gd name="adj" fmla="val 4653"/>
                </a:avLst>
              </a:prstGeom>
              <a:solidFill>
                <a:srgbClr val="FFEBE8"/>
              </a:solidFill>
              <a:ln w="9525">
                <a:solidFill>
                  <a:schemeClr val="tx1"/>
                </a:solidFill>
                <a:round/>
                <a:headEnd/>
                <a:tailEnd/>
              </a:ln>
            </p:spPr>
            <p:txBody>
              <a:bodyPr wrap="none" anchor="ctr"/>
              <a:lstStyle/>
              <a:p>
                <a:endParaRPr lang="en-US">
                  <a:cs typeface="Arial" pitchFamily="34" charset="0"/>
                </a:endParaRPr>
              </a:p>
            </p:txBody>
          </p:sp>
          <p:cxnSp>
            <p:nvCxnSpPr>
              <p:cNvPr id="16" name="AutoShape 17"/>
              <p:cNvCxnSpPr>
                <a:cxnSpLocks noChangeShapeType="1"/>
                <a:stCxn id="15" idx="0"/>
                <a:endCxn id="14" idx="2"/>
              </p:cNvCxnSpPr>
              <p:nvPr/>
            </p:nvCxnSpPr>
            <p:spPr bwMode="auto">
              <a:xfrm flipV="1">
                <a:off x="6900961" y="5141168"/>
                <a:ext cx="4763" cy="533400"/>
              </a:xfrm>
              <a:prstGeom prst="straightConnector1">
                <a:avLst/>
              </a:prstGeom>
              <a:noFill/>
              <a:ln w="9525">
                <a:solidFill>
                  <a:schemeClr val="tx1"/>
                </a:solidFill>
                <a:round/>
                <a:headEnd/>
                <a:tailEnd type="triangle" w="lg" len="lg"/>
              </a:ln>
            </p:spPr>
          </p:cxnSp>
          <p:sp>
            <p:nvSpPr>
              <p:cNvPr id="17" name="Rectangle 18"/>
              <p:cNvSpPr>
                <a:spLocks noChangeArrowheads="1"/>
              </p:cNvSpPr>
              <p:nvPr/>
            </p:nvSpPr>
            <p:spPr bwMode="auto">
              <a:xfrm>
                <a:off x="6145213" y="2740868"/>
                <a:ext cx="712787" cy="760413"/>
              </a:xfrm>
              <a:prstGeom prst="rect">
                <a:avLst/>
              </a:prstGeom>
              <a:solidFill>
                <a:srgbClr val="00800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18" name="Group 19"/>
              <p:cNvGrpSpPr>
                <a:grpSpLocks/>
              </p:cNvGrpSpPr>
              <p:nvPr/>
            </p:nvGrpSpPr>
            <p:grpSpPr bwMode="auto">
              <a:xfrm>
                <a:off x="6280150" y="2807544"/>
                <a:ext cx="449263" cy="625283"/>
                <a:chOff x="1680" y="3168"/>
                <a:chExt cx="768" cy="1072"/>
              </a:xfrm>
            </p:grpSpPr>
            <p:sp>
              <p:nvSpPr>
                <p:cNvPr id="29" name="AutoShape 20"/>
                <p:cNvSpPr>
                  <a:spLocks noChangeArrowheads="1"/>
                </p:cNvSpPr>
                <p:nvPr/>
              </p:nvSpPr>
              <p:spPr bwMode="auto">
                <a:xfrm>
                  <a:off x="1680" y="3856"/>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30" name="AutoShape 21"/>
                <p:cNvSpPr>
                  <a:spLocks noChangeArrowheads="1"/>
                </p:cNvSpPr>
                <p:nvPr/>
              </p:nvSpPr>
              <p:spPr bwMode="auto">
                <a:xfrm>
                  <a:off x="1680" y="3520"/>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31" name="AutoShape 22"/>
                <p:cNvSpPr>
                  <a:spLocks noChangeArrowheads="1"/>
                </p:cNvSpPr>
                <p:nvPr/>
              </p:nvSpPr>
              <p:spPr bwMode="auto">
                <a:xfrm>
                  <a:off x="1680" y="3168"/>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19" name="Rectangle 24"/>
              <p:cNvSpPr>
                <a:spLocks noChangeArrowheads="1"/>
              </p:cNvSpPr>
              <p:nvPr/>
            </p:nvSpPr>
            <p:spPr bwMode="auto">
              <a:xfrm>
                <a:off x="6934200" y="2748806"/>
                <a:ext cx="712788" cy="760412"/>
              </a:xfrm>
              <a:prstGeom prst="rect">
                <a:avLst/>
              </a:prstGeom>
              <a:solidFill>
                <a:srgbClr val="80008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20" name="Group 25"/>
              <p:cNvGrpSpPr>
                <a:grpSpLocks/>
              </p:cNvGrpSpPr>
              <p:nvPr/>
            </p:nvGrpSpPr>
            <p:grpSpPr bwMode="auto">
              <a:xfrm>
                <a:off x="7069138" y="2825006"/>
                <a:ext cx="449262" cy="615950"/>
                <a:chOff x="1680" y="3168"/>
                <a:chExt cx="768" cy="1056"/>
              </a:xfrm>
            </p:grpSpPr>
            <p:sp>
              <p:nvSpPr>
                <p:cNvPr id="26" name="AutoShape 26"/>
                <p:cNvSpPr>
                  <a:spLocks noChangeArrowheads="1"/>
                </p:cNvSpPr>
                <p:nvPr/>
              </p:nvSpPr>
              <p:spPr bwMode="auto">
                <a:xfrm>
                  <a:off x="1680" y="3840"/>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27" name="AutoShape 27"/>
                <p:cNvSpPr>
                  <a:spLocks noChangeArrowheads="1"/>
                </p:cNvSpPr>
                <p:nvPr/>
              </p:nvSpPr>
              <p:spPr bwMode="auto">
                <a:xfrm>
                  <a:off x="1680" y="3504"/>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28" name="AutoShape 28"/>
                <p:cNvSpPr>
                  <a:spLocks noChangeArrowheads="1"/>
                </p:cNvSpPr>
                <p:nvPr/>
              </p:nvSpPr>
              <p:spPr bwMode="auto">
                <a:xfrm>
                  <a:off x="1680" y="3168"/>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21" name="Rectangle 30"/>
              <p:cNvSpPr>
                <a:spLocks noChangeArrowheads="1"/>
              </p:cNvSpPr>
              <p:nvPr/>
            </p:nvSpPr>
            <p:spPr bwMode="auto">
              <a:xfrm>
                <a:off x="7745413" y="2748806"/>
                <a:ext cx="712787" cy="760412"/>
              </a:xfrm>
              <a:prstGeom prst="rect">
                <a:avLst/>
              </a:prstGeom>
              <a:solidFill>
                <a:srgbClr val="80800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22" name="Group 31"/>
              <p:cNvGrpSpPr>
                <a:grpSpLocks/>
              </p:cNvGrpSpPr>
              <p:nvPr/>
            </p:nvGrpSpPr>
            <p:grpSpPr bwMode="auto">
              <a:xfrm>
                <a:off x="7880350" y="2825006"/>
                <a:ext cx="449263" cy="615950"/>
                <a:chOff x="1680" y="3168"/>
                <a:chExt cx="768" cy="1056"/>
              </a:xfrm>
            </p:grpSpPr>
            <p:sp>
              <p:nvSpPr>
                <p:cNvPr id="23" name="AutoShape 32"/>
                <p:cNvSpPr>
                  <a:spLocks noChangeArrowheads="1"/>
                </p:cNvSpPr>
                <p:nvPr/>
              </p:nvSpPr>
              <p:spPr bwMode="auto">
                <a:xfrm>
                  <a:off x="1680" y="3840"/>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24" name="AutoShape 33"/>
                <p:cNvSpPr>
                  <a:spLocks noChangeArrowheads="1"/>
                </p:cNvSpPr>
                <p:nvPr/>
              </p:nvSpPr>
              <p:spPr bwMode="auto">
                <a:xfrm>
                  <a:off x="1680" y="3504"/>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25" name="AutoShape 34"/>
                <p:cNvSpPr>
                  <a:spLocks noChangeArrowheads="1"/>
                </p:cNvSpPr>
                <p:nvPr/>
              </p:nvSpPr>
              <p:spPr bwMode="auto">
                <a:xfrm>
                  <a:off x="1680" y="3168"/>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sz="1400">
                    <a:cs typeface="Arial" pitchFamily="34" charset="0"/>
                  </a:endParaRPr>
                </a:p>
              </p:txBody>
            </p:sp>
          </p:grpSp>
        </p:grpSp>
        <p:cxnSp>
          <p:nvCxnSpPr>
            <p:cNvPr id="84" name="AutoShape 81"/>
            <p:cNvCxnSpPr>
              <a:cxnSpLocks noChangeShapeType="1"/>
              <a:stCxn id="7" idx="2"/>
              <a:endCxn id="14" idx="0"/>
            </p:cNvCxnSpPr>
            <p:nvPr/>
          </p:nvCxnSpPr>
          <p:spPr bwMode="auto">
            <a:xfrm>
              <a:off x="6902450" y="3574182"/>
              <a:ext cx="3175" cy="739775"/>
            </a:xfrm>
            <a:prstGeom prst="straightConnector1">
              <a:avLst/>
            </a:prstGeom>
            <a:noFill/>
            <a:ln w="9525">
              <a:solidFill>
                <a:schemeClr val="tx1"/>
              </a:solidFill>
              <a:round/>
              <a:headEnd/>
              <a:tailEnd/>
            </a:ln>
          </p:spPr>
        </p:cxnSp>
      </p:grpSp>
      <p:grpSp>
        <p:nvGrpSpPr>
          <p:cNvPr id="87" name="Group 86"/>
          <p:cNvGrpSpPr/>
          <p:nvPr/>
        </p:nvGrpSpPr>
        <p:grpSpPr>
          <a:xfrm>
            <a:off x="323528" y="2850350"/>
            <a:ext cx="1872208" cy="2954914"/>
            <a:chOff x="1065213" y="2537778"/>
            <a:chExt cx="2209800" cy="3487737"/>
          </a:xfrm>
        </p:grpSpPr>
        <p:sp>
          <p:nvSpPr>
            <p:cNvPr id="88" name="Rectangle 1028"/>
            <p:cNvSpPr>
              <a:spLocks noChangeArrowheads="1"/>
            </p:cNvSpPr>
            <p:nvPr/>
          </p:nvSpPr>
          <p:spPr bwMode="auto">
            <a:xfrm>
              <a:off x="1065213" y="2537778"/>
              <a:ext cx="2209800" cy="1524000"/>
            </a:xfrm>
            <a:prstGeom prst="rect">
              <a:avLst/>
            </a:prstGeom>
            <a:solidFill>
              <a:srgbClr val="00008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89" name="Group 1029"/>
            <p:cNvGrpSpPr>
              <a:grpSpLocks/>
            </p:cNvGrpSpPr>
            <p:nvPr/>
          </p:nvGrpSpPr>
          <p:grpSpPr bwMode="auto">
            <a:xfrm>
              <a:off x="1827213" y="2852936"/>
              <a:ext cx="720725" cy="990600"/>
              <a:chOff x="1680" y="3168"/>
              <a:chExt cx="768" cy="1056"/>
            </a:xfrm>
          </p:grpSpPr>
          <p:sp>
            <p:nvSpPr>
              <p:cNvPr id="102" name="AutoShape 1030"/>
              <p:cNvSpPr>
                <a:spLocks noChangeArrowheads="1"/>
              </p:cNvSpPr>
              <p:nvPr/>
            </p:nvSpPr>
            <p:spPr bwMode="auto">
              <a:xfrm>
                <a:off x="1680" y="3840"/>
                <a:ext cx="768" cy="384"/>
              </a:xfrm>
              <a:prstGeom prst="can">
                <a:avLst>
                  <a:gd name="adj" fmla="val 25000"/>
                </a:avLst>
              </a:prstGeom>
              <a:solidFill>
                <a:srgbClr val="5859A8"/>
              </a:solidFill>
              <a:ln w="9525">
                <a:solidFill>
                  <a:schemeClr val="tx1"/>
                </a:solidFill>
                <a:round/>
                <a:headEnd/>
                <a:tailEnd/>
              </a:ln>
            </p:spPr>
            <p:txBody>
              <a:bodyPr wrap="none" anchor="ctr"/>
              <a:lstStyle/>
              <a:p>
                <a:endParaRPr lang="en-US" sz="1600">
                  <a:cs typeface="Arial" pitchFamily="34" charset="0"/>
                </a:endParaRPr>
              </a:p>
            </p:txBody>
          </p:sp>
          <p:sp>
            <p:nvSpPr>
              <p:cNvPr id="103" name="AutoShape 1031"/>
              <p:cNvSpPr>
                <a:spLocks noChangeArrowheads="1"/>
              </p:cNvSpPr>
              <p:nvPr/>
            </p:nvSpPr>
            <p:spPr bwMode="auto">
              <a:xfrm>
                <a:off x="1680" y="3504"/>
                <a:ext cx="768" cy="384"/>
              </a:xfrm>
              <a:prstGeom prst="can">
                <a:avLst>
                  <a:gd name="adj" fmla="val 25000"/>
                </a:avLst>
              </a:prstGeom>
              <a:solidFill>
                <a:srgbClr val="5859A8"/>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600" dirty="0">
                    <a:solidFill>
                      <a:schemeClr val="bg1"/>
                    </a:solidFill>
                    <a:cs typeface="Arial" pitchFamily="34" charset="0"/>
                  </a:rPr>
                  <a:t>DB</a:t>
                </a:r>
              </a:p>
            </p:txBody>
          </p:sp>
          <p:sp>
            <p:nvSpPr>
              <p:cNvPr id="104" name="AutoShape 1032"/>
              <p:cNvSpPr>
                <a:spLocks noChangeArrowheads="1"/>
              </p:cNvSpPr>
              <p:nvPr/>
            </p:nvSpPr>
            <p:spPr bwMode="auto">
              <a:xfrm>
                <a:off x="1680" y="3168"/>
                <a:ext cx="768" cy="384"/>
              </a:xfrm>
              <a:prstGeom prst="can">
                <a:avLst>
                  <a:gd name="adj" fmla="val 25000"/>
                </a:avLst>
              </a:prstGeom>
              <a:solidFill>
                <a:srgbClr val="5859A8"/>
              </a:solidFill>
              <a:ln w="9525">
                <a:solidFill>
                  <a:schemeClr val="tx1"/>
                </a:solidFill>
                <a:round/>
                <a:headEnd/>
                <a:tailEnd/>
              </a:ln>
            </p:spPr>
            <p:txBody>
              <a:bodyPr wrap="none" anchor="ctr"/>
              <a:lstStyle/>
              <a:p>
                <a:endParaRPr lang="en-US" sz="1600">
                  <a:cs typeface="Arial" pitchFamily="34" charset="0"/>
                </a:endParaRPr>
              </a:p>
            </p:txBody>
          </p:sp>
        </p:grpSp>
        <p:sp>
          <p:nvSpPr>
            <p:cNvPr id="94" name="AutoShape 1037"/>
            <p:cNvSpPr>
              <a:spLocks noChangeArrowheads="1"/>
            </p:cNvSpPr>
            <p:nvPr/>
          </p:nvSpPr>
          <p:spPr bwMode="auto">
            <a:xfrm>
              <a:off x="1792288" y="4272915"/>
              <a:ext cx="762000" cy="762000"/>
            </a:xfrm>
            <a:prstGeom prst="roundRect">
              <a:avLst>
                <a:gd name="adj" fmla="val 16667"/>
              </a:avLst>
            </a:prstGeom>
            <a:solidFill>
              <a:srgbClr val="800000"/>
            </a:solidFill>
            <a:ln w="9525">
              <a:solidFill>
                <a:schemeClr val="tx1"/>
              </a:solidFill>
              <a:round/>
              <a:headEnd/>
              <a:tailEnd/>
            </a:ln>
          </p:spPr>
          <p:txBody>
            <a:bodyPr wrap="none" anchor="ctr"/>
            <a:lstStyle/>
            <a:p>
              <a:pPr algn="ctr"/>
              <a:r>
                <a:rPr lang="en-US" sz="1600" dirty="0" smtClean="0">
                  <a:solidFill>
                    <a:schemeClr val="bg1"/>
                  </a:solidFill>
                  <a:cs typeface="Arial" pitchFamily="34" charset="0"/>
                </a:rPr>
                <a:t>I</a:t>
              </a:r>
              <a:endParaRPr lang="en-US" sz="1600" dirty="0">
                <a:solidFill>
                  <a:schemeClr val="bg1"/>
                </a:solidFill>
                <a:cs typeface="Arial" pitchFamily="34" charset="0"/>
              </a:endParaRPr>
            </a:p>
          </p:txBody>
        </p:sp>
        <p:cxnSp>
          <p:nvCxnSpPr>
            <p:cNvPr id="95" name="AutoShape 1038"/>
            <p:cNvCxnSpPr>
              <a:cxnSpLocks noChangeShapeType="1"/>
              <a:stCxn id="88" idx="2"/>
              <a:endCxn id="94" idx="0"/>
            </p:cNvCxnSpPr>
            <p:nvPr/>
          </p:nvCxnSpPr>
          <p:spPr bwMode="auto">
            <a:xfrm>
              <a:off x="2170113" y="4061778"/>
              <a:ext cx="3175" cy="211137"/>
            </a:xfrm>
            <a:prstGeom prst="straightConnector1">
              <a:avLst/>
            </a:prstGeom>
            <a:noFill/>
            <a:ln w="9525">
              <a:solidFill>
                <a:schemeClr val="tx1"/>
              </a:solidFill>
              <a:round/>
              <a:headEnd/>
              <a:tailEnd/>
            </a:ln>
          </p:spPr>
        </p:cxnSp>
        <p:sp>
          <p:nvSpPr>
            <p:cNvPr id="96" name="AutoShape 1039"/>
            <p:cNvSpPr>
              <a:spLocks noChangeArrowheads="1"/>
            </p:cNvSpPr>
            <p:nvPr/>
          </p:nvSpPr>
          <p:spPr bwMode="auto">
            <a:xfrm>
              <a:off x="1944688" y="5568315"/>
              <a:ext cx="457200" cy="457200"/>
            </a:xfrm>
            <a:prstGeom prst="smileyFace">
              <a:avLst>
                <a:gd name="adj" fmla="val 4653"/>
              </a:avLst>
            </a:prstGeom>
            <a:solidFill>
              <a:srgbClr val="FFEBE8"/>
            </a:solidFill>
            <a:ln w="9525">
              <a:solidFill>
                <a:schemeClr val="tx1"/>
              </a:solidFill>
              <a:round/>
              <a:headEnd/>
              <a:tailEnd/>
            </a:ln>
          </p:spPr>
          <p:txBody>
            <a:bodyPr wrap="none" anchor="ctr"/>
            <a:lstStyle/>
            <a:p>
              <a:endParaRPr lang="en-US">
                <a:cs typeface="Arial" pitchFamily="34" charset="0"/>
              </a:endParaRPr>
            </a:p>
          </p:txBody>
        </p:sp>
        <p:cxnSp>
          <p:nvCxnSpPr>
            <p:cNvPr id="97" name="AutoShape 1040"/>
            <p:cNvCxnSpPr>
              <a:cxnSpLocks noChangeShapeType="1"/>
              <a:stCxn id="96" idx="0"/>
              <a:endCxn id="94" idx="2"/>
            </p:cNvCxnSpPr>
            <p:nvPr/>
          </p:nvCxnSpPr>
          <p:spPr bwMode="auto">
            <a:xfrm flipV="1">
              <a:off x="2173288" y="5034915"/>
              <a:ext cx="0" cy="533400"/>
            </a:xfrm>
            <a:prstGeom prst="straightConnector1">
              <a:avLst/>
            </a:prstGeom>
            <a:noFill/>
            <a:ln w="9525">
              <a:solidFill>
                <a:schemeClr val="tx1"/>
              </a:solidFill>
              <a:round/>
              <a:headEnd/>
              <a:tailEnd type="triangle" w="lg" len="lg"/>
            </a:ln>
          </p:spPr>
        </p:cxnSp>
      </p:grpSp>
      <p:sp>
        <p:nvSpPr>
          <p:cNvPr id="105" name="Rectangle 44"/>
          <p:cNvSpPr>
            <a:spLocks noChangeArrowheads="1"/>
          </p:cNvSpPr>
          <p:nvPr/>
        </p:nvSpPr>
        <p:spPr bwMode="auto">
          <a:xfrm>
            <a:off x="5724128" y="2348880"/>
            <a:ext cx="3419872" cy="3810000"/>
          </a:xfrm>
          <a:prstGeom prst="rect">
            <a:avLst/>
          </a:prstGeom>
          <a:solidFill>
            <a:srgbClr val="C0C0C0">
              <a:alpha val="10196"/>
            </a:srgbClr>
          </a:solidFill>
          <a:ln w="9525">
            <a:noFill/>
            <a:miter lim="800000"/>
            <a:headEnd/>
            <a:tailEnd/>
          </a:ln>
        </p:spPr>
        <p:txBody>
          <a:bodyPr wrap="none" anchor="ctr"/>
          <a:lstStyle/>
          <a:p>
            <a:endParaRPr lang="en-US">
              <a:cs typeface="Arial" pitchFamily="34" charset="0"/>
            </a:endParaRPr>
          </a:p>
        </p:txBody>
      </p:sp>
      <p:sp>
        <p:nvSpPr>
          <p:cNvPr id="106" name="Text Box 89"/>
          <p:cNvSpPr txBox="1">
            <a:spLocks noChangeArrowheads="1"/>
          </p:cNvSpPr>
          <p:nvPr/>
        </p:nvSpPr>
        <p:spPr bwMode="auto">
          <a:xfrm>
            <a:off x="2987824" y="1937152"/>
            <a:ext cx="2304256" cy="444417"/>
          </a:xfrm>
          <a:prstGeom prst="rect">
            <a:avLst/>
          </a:prstGeom>
          <a:noFill/>
          <a:ln w="9525">
            <a:noFill/>
            <a:miter lim="800000"/>
            <a:headEnd/>
            <a:tailEnd/>
          </a:ln>
        </p:spPr>
        <p:txBody>
          <a:bodyPr wrap="square">
            <a:spAutoFit/>
          </a:bodyPr>
          <a:lstStyle/>
          <a:p>
            <a:pPr algn="ctr">
              <a:lnSpc>
                <a:spcPct val="104000"/>
              </a:lnSpc>
              <a:buClr>
                <a:srgbClr val="000000"/>
              </a:buClr>
              <a:buSzPct val="45000"/>
              <a:buFont typeface="Wingdings" pitchFamily="2" charset="2"/>
              <a:buNone/>
            </a:pPr>
            <a:r>
              <a:rPr lang="en-US" sz="2200" dirty="0" smtClean="0">
                <a:cs typeface="Arial" pitchFamily="34" charset="0"/>
              </a:rPr>
              <a:t>Reality</a:t>
            </a:r>
            <a:endParaRPr lang="en-US" sz="2200" dirty="0">
              <a:cs typeface="Arial" pitchFamily="34" charset="0"/>
            </a:endParaRPr>
          </a:p>
        </p:txBody>
      </p:sp>
      <p:sp>
        <p:nvSpPr>
          <p:cNvPr id="107" name="Line 50"/>
          <p:cNvSpPr>
            <a:spLocks noChangeShapeType="1"/>
          </p:cNvSpPr>
          <p:nvPr/>
        </p:nvSpPr>
        <p:spPr bwMode="auto">
          <a:xfrm>
            <a:off x="5724128" y="2060848"/>
            <a:ext cx="0" cy="4151313"/>
          </a:xfrm>
          <a:prstGeom prst="line">
            <a:avLst/>
          </a:prstGeom>
          <a:noFill/>
          <a:ln w="9525">
            <a:solidFill>
              <a:schemeClr val="bg2"/>
            </a:solidFill>
            <a:round/>
            <a:headEnd/>
            <a:tailEnd/>
          </a:ln>
        </p:spPr>
        <p:txBody>
          <a:bodyPr wrap="none" anchor="ctr"/>
          <a:lstStyle/>
          <a:p>
            <a:endParaRPr lang="en-GB">
              <a:cs typeface="Arial" pitchFamily="34" charset="0"/>
            </a:endParaRPr>
          </a:p>
        </p:txBody>
      </p:sp>
      <p:sp>
        <p:nvSpPr>
          <p:cNvPr id="3" name="Rectangle 2"/>
          <p:cNvSpPr/>
          <p:nvPr/>
        </p:nvSpPr>
        <p:spPr>
          <a:xfrm rot="20789675">
            <a:off x="5977752" y="4305437"/>
            <a:ext cx="2985744" cy="6755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FF0000"/>
                </a:solidFill>
              </a:rPr>
              <a:t>STANDARDS AND ONTOLOGIES</a:t>
            </a:r>
            <a:endParaRPr lang="en-GB" b="1" dirty="0">
              <a:solidFill>
                <a:srgbClr val="FF0000"/>
              </a:solidFill>
            </a:endParaRPr>
          </a:p>
        </p:txBody>
      </p:sp>
    </p:spTree>
    <p:extLst>
      <p:ext uri="{BB962C8B-B14F-4D97-AF65-F5344CB8AC3E}">
        <p14:creationId xmlns:p14="http://schemas.microsoft.com/office/powerpoint/2010/main" val="1686744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Standar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974" y="1840397"/>
            <a:ext cx="5576837" cy="315649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105" y="6608385"/>
            <a:ext cx="2366353" cy="276999"/>
          </a:xfrm>
          <a:prstGeom prst="rect">
            <a:avLst/>
          </a:prstGeom>
          <a:noFill/>
        </p:spPr>
        <p:txBody>
          <a:bodyPr wrap="none" rtlCol="0">
            <a:spAutoFit/>
          </a:bodyPr>
          <a:lstStyle>
            <a:defPPr>
              <a:defRPr lang="de-DE"/>
            </a:defPPr>
            <a:lvl1pPr>
              <a:defRPr sz="1200">
                <a:solidFill>
                  <a:schemeClr val="accent5">
                    <a:lumMod val="75000"/>
                  </a:schemeClr>
                </a:solidFill>
              </a:defRPr>
            </a:lvl1pPr>
          </a:lstStyle>
          <a:p>
            <a:r>
              <a:rPr lang="en-GB" dirty="0" smtClean="0"/>
              <a:t>From </a:t>
            </a:r>
            <a:r>
              <a:rPr lang="en-GB" dirty="0" err="1" smtClean="0"/>
              <a:t>xkcd</a:t>
            </a:r>
            <a:r>
              <a:rPr lang="en-GB" dirty="0"/>
              <a:t>: http://xkcd.com/927/</a:t>
            </a:r>
          </a:p>
        </p:txBody>
      </p:sp>
      <p:sp>
        <p:nvSpPr>
          <p:cNvPr id="10" name="Rectangle 2"/>
          <p:cNvSpPr txBox="1">
            <a:spLocks noChangeArrowheads="1"/>
          </p:cNvSpPr>
          <p:nvPr/>
        </p:nvSpPr>
        <p:spPr>
          <a:xfrm>
            <a:off x="323528" y="35913"/>
            <a:ext cx="8229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US" dirty="0"/>
              <a:t>The danger with standards…</a:t>
            </a:r>
          </a:p>
        </p:txBody>
      </p:sp>
    </p:spTree>
    <p:extLst>
      <p:ext uri="{BB962C8B-B14F-4D97-AF65-F5344CB8AC3E}">
        <p14:creationId xmlns:p14="http://schemas.microsoft.com/office/powerpoint/2010/main" val="35554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3"/>
          <p:cNvSpPr>
            <a:spLocks noChangeArrowheads="1"/>
          </p:cNvSpPr>
          <p:nvPr/>
        </p:nvSpPr>
        <p:spPr bwMode="auto">
          <a:xfrm>
            <a:off x="0" y="3157191"/>
            <a:ext cx="9144000" cy="2071687"/>
          </a:xfrm>
          <a:prstGeom prst="rect">
            <a:avLst/>
          </a:prstGeom>
          <a:solidFill>
            <a:srgbClr val="EAEAEA"/>
          </a:solidFill>
          <a:ln w="9525">
            <a:solidFill>
              <a:srgbClr val="C0C0C0"/>
            </a:solidFill>
            <a:miter lim="800000"/>
            <a:headEnd/>
            <a:tailEnd/>
          </a:ln>
        </p:spPr>
        <p:txBody>
          <a:bodyPr wrap="none" anchor="ctr"/>
          <a:lstStyle/>
          <a:p>
            <a:endParaRPr lang="en-US">
              <a:cs typeface="Arial" panose="020B0604020202020204" pitchFamily="34" charset="0"/>
            </a:endParaRPr>
          </a:p>
        </p:txBody>
      </p:sp>
      <p:sp>
        <p:nvSpPr>
          <p:cNvPr id="33794" name="Rectangle 6"/>
          <p:cNvSpPr>
            <a:spLocks noChangeArrowheads="1"/>
          </p:cNvSpPr>
          <p:nvPr/>
        </p:nvSpPr>
        <p:spPr bwMode="auto">
          <a:xfrm>
            <a:off x="0" y="980728"/>
            <a:ext cx="9144000" cy="1506538"/>
          </a:xfrm>
          <a:prstGeom prst="rect">
            <a:avLst/>
          </a:prstGeom>
          <a:solidFill>
            <a:srgbClr val="EAEAEA"/>
          </a:solidFill>
          <a:ln w="9525">
            <a:solidFill>
              <a:srgbClr val="C0C0C0"/>
            </a:solidFill>
            <a:miter lim="800000"/>
            <a:headEnd/>
            <a:tailEnd/>
          </a:ln>
        </p:spPr>
        <p:txBody>
          <a:bodyPr wrap="none" anchor="ctr"/>
          <a:lstStyle/>
          <a:p>
            <a:endParaRPr lang="en-US">
              <a:cs typeface="Arial" panose="020B0604020202020204" pitchFamily="34" charset="0"/>
            </a:endParaRPr>
          </a:p>
        </p:txBody>
      </p:sp>
      <p:sp>
        <p:nvSpPr>
          <p:cNvPr id="33795" name="Rectangle 7"/>
          <p:cNvSpPr>
            <a:spLocks noChangeArrowheads="1"/>
          </p:cNvSpPr>
          <p:nvPr/>
        </p:nvSpPr>
        <p:spPr bwMode="auto">
          <a:xfrm>
            <a:off x="0" y="2487266"/>
            <a:ext cx="9144000" cy="666750"/>
          </a:xfrm>
          <a:prstGeom prst="rect">
            <a:avLst/>
          </a:prstGeom>
          <a:solidFill>
            <a:srgbClr val="F8F8F8"/>
          </a:solidFill>
          <a:ln w="9525">
            <a:solidFill>
              <a:srgbClr val="C0C0C0"/>
            </a:solidFill>
            <a:miter lim="800000"/>
            <a:headEnd/>
            <a:tailEnd/>
          </a:ln>
        </p:spPr>
        <p:txBody>
          <a:bodyPr wrap="none" anchor="ctr"/>
          <a:lstStyle/>
          <a:p>
            <a:endParaRPr lang="en-US">
              <a:cs typeface="Arial" panose="020B0604020202020204" pitchFamily="34" charset="0"/>
            </a:endParaRPr>
          </a:p>
        </p:txBody>
      </p:sp>
      <p:sp>
        <p:nvSpPr>
          <p:cNvPr id="33796" name="Title 1"/>
          <p:cNvSpPr>
            <a:spLocks noGrp="1"/>
          </p:cNvSpPr>
          <p:nvPr>
            <p:ph type="title"/>
          </p:nvPr>
        </p:nvSpPr>
        <p:spPr>
          <a:xfrm>
            <a:off x="251520" y="35913"/>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GB" sz="3200" dirty="0">
                <a:solidFill>
                  <a:srgbClr val="72AD46"/>
                </a:solidFill>
                <a:latin typeface="Arial" panose="020B0604020202020204" pitchFamily="34" charset="0"/>
                <a:cs typeface="Arial" pitchFamily="34" charset="0"/>
              </a:rPr>
              <a:t>Data integration problems</a:t>
            </a:r>
          </a:p>
        </p:txBody>
      </p:sp>
      <p:sp>
        <p:nvSpPr>
          <p:cNvPr id="33797" name="Rectangle 2"/>
          <p:cNvSpPr>
            <a:spLocks noChangeArrowheads="1"/>
          </p:cNvSpPr>
          <p:nvPr/>
        </p:nvSpPr>
        <p:spPr bwMode="auto">
          <a:xfrm>
            <a:off x="0" y="5229201"/>
            <a:ext cx="9144000" cy="1655788"/>
          </a:xfrm>
          <a:prstGeom prst="rect">
            <a:avLst/>
          </a:prstGeom>
          <a:solidFill>
            <a:srgbClr val="F8F8F8"/>
          </a:solidFill>
          <a:ln w="9525">
            <a:solidFill>
              <a:srgbClr val="C0C0C0"/>
            </a:solidFill>
            <a:miter lim="800000"/>
            <a:headEnd/>
            <a:tailEnd/>
          </a:ln>
        </p:spPr>
        <p:txBody>
          <a:bodyPr wrap="none" anchor="ctr"/>
          <a:lstStyle/>
          <a:p>
            <a:pPr algn="ctr"/>
            <a:endParaRPr lang="en-US">
              <a:cs typeface="Arial" panose="020B0604020202020204" pitchFamily="34" charset="0"/>
            </a:endParaRPr>
          </a:p>
        </p:txBody>
      </p:sp>
      <p:grpSp>
        <p:nvGrpSpPr>
          <p:cNvPr id="2" name="Group 9"/>
          <p:cNvGrpSpPr>
            <a:grpSpLocks/>
          </p:cNvGrpSpPr>
          <p:nvPr/>
        </p:nvGrpSpPr>
        <p:grpSpPr bwMode="auto">
          <a:xfrm>
            <a:off x="1474340" y="1133128"/>
            <a:ext cx="449263" cy="615950"/>
            <a:chOff x="1680" y="3168"/>
            <a:chExt cx="768" cy="1056"/>
          </a:xfrm>
        </p:grpSpPr>
        <p:sp>
          <p:nvSpPr>
            <p:cNvPr id="33831" name="AutoShape 10"/>
            <p:cNvSpPr>
              <a:spLocks noChangeArrowheads="1"/>
            </p:cNvSpPr>
            <p:nvPr/>
          </p:nvSpPr>
          <p:spPr bwMode="auto">
            <a:xfrm>
              <a:off x="1680" y="3840"/>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32" name="AutoShape 11"/>
            <p:cNvSpPr>
              <a:spLocks noChangeArrowheads="1"/>
            </p:cNvSpPr>
            <p:nvPr/>
          </p:nvSpPr>
          <p:spPr bwMode="auto">
            <a:xfrm>
              <a:off x="1680" y="3504"/>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endParaRPr lang="en-US">
                <a:solidFill>
                  <a:schemeClr val="bg1"/>
                </a:solidFill>
                <a:cs typeface="Arial" panose="020B0604020202020204" pitchFamily="34" charset="0"/>
              </a:endParaRPr>
            </a:p>
          </p:txBody>
        </p:sp>
        <p:sp>
          <p:nvSpPr>
            <p:cNvPr id="33833" name="AutoShape 12"/>
            <p:cNvSpPr>
              <a:spLocks noChangeArrowheads="1"/>
            </p:cNvSpPr>
            <p:nvPr/>
          </p:nvSpPr>
          <p:spPr bwMode="auto">
            <a:xfrm>
              <a:off x="1680" y="3168"/>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grpSp>
      <p:grpSp>
        <p:nvGrpSpPr>
          <p:cNvPr id="3" name="Group 13"/>
          <p:cNvGrpSpPr>
            <a:grpSpLocks/>
          </p:cNvGrpSpPr>
          <p:nvPr/>
        </p:nvGrpSpPr>
        <p:grpSpPr bwMode="auto">
          <a:xfrm>
            <a:off x="2285553" y="1133128"/>
            <a:ext cx="449262" cy="615950"/>
            <a:chOff x="1680" y="3168"/>
            <a:chExt cx="768" cy="1056"/>
          </a:xfrm>
        </p:grpSpPr>
        <p:sp>
          <p:nvSpPr>
            <p:cNvPr id="33828" name="AutoShape 14"/>
            <p:cNvSpPr>
              <a:spLocks noChangeArrowheads="1"/>
            </p:cNvSpPr>
            <p:nvPr/>
          </p:nvSpPr>
          <p:spPr bwMode="auto">
            <a:xfrm>
              <a:off x="1680" y="3840"/>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29" name="AutoShape 15"/>
            <p:cNvSpPr>
              <a:spLocks noChangeArrowheads="1"/>
            </p:cNvSpPr>
            <p:nvPr/>
          </p:nvSpPr>
          <p:spPr bwMode="auto">
            <a:xfrm>
              <a:off x="1680" y="3504"/>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endParaRPr lang="en-US">
                <a:solidFill>
                  <a:schemeClr val="bg1"/>
                </a:solidFill>
                <a:cs typeface="Arial" panose="020B0604020202020204" pitchFamily="34" charset="0"/>
              </a:endParaRPr>
            </a:p>
          </p:txBody>
        </p:sp>
        <p:sp>
          <p:nvSpPr>
            <p:cNvPr id="33830" name="AutoShape 16"/>
            <p:cNvSpPr>
              <a:spLocks noChangeArrowheads="1"/>
            </p:cNvSpPr>
            <p:nvPr/>
          </p:nvSpPr>
          <p:spPr bwMode="auto">
            <a:xfrm>
              <a:off x="1680" y="3168"/>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grpSp>
      <p:grpSp>
        <p:nvGrpSpPr>
          <p:cNvPr id="4" name="Group 17"/>
          <p:cNvGrpSpPr>
            <a:grpSpLocks/>
          </p:cNvGrpSpPr>
          <p:nvPr/>
        </p:nvGrpSpPr>
        <p:grpSpPr bwMode="auto">
          <a:xfrm>
            <a:off x="3074540" y="1133128"/>
            <a:ext cx="449263" cy="615950"/>
            <a:chOff x="1680" y="3168"/>
            <a:chExt cx="768" cy="1056"/>
          </a:xfrm>
        </p:grpSpPr>
        <p:sp>
          <p:nvSpPr>
            <p:cNvPr id="33825" name="AutoShape 18"/>
            <p:cNvSpPr>
              <a:spLocks noChangeArrowheads="1"/>
            </p:cNvSpPr>
            <p:nvPr/>
          </p:nvSpPr>
          <p:spPr bwMode="auto">
            <a:xfrm>
              <a:off x="1680" y="3840"/>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26" name="AutoShape 19"/>
            <p:cNvSpPr>
              <a:spLocks noChangeArrowheads="1"/>
            </p:cNvSpPr>
            <p:nvPr/>
          </p:nvSpPr>
          <p:spPr bwMode="auto">
            <a:xfrm>
              <a:off x="1680" y="3504"/>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endParaRPr lang="en-US">
                <a:solidFill>
                  <a:schemeClr val="bg1"/>
                </a:solidFill>
                <a:cs typeface="Arial" panose="020B0604020202020204" pitchFamily="34" charset="0"/>
              </a:endParaRPr>
            </a:p>
          </p:txBody>
        </p:sp>
        <p:sp>
          <p:nvSpPr>
            <p:cNvPr id="33827" name="AutoShape 20"/>
            <p:cNvSpPr>
              <a:spLocks noChangeArrowheads="1"/>
            </p:cNvSpPr>
            <p:nvPr/>
          </p:nvSpPr>
          <p:spPr bwMode="auto">
            <a:xfrm>
              <a:off x="1680" y="3168"/>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grpSp>
      <p:grpSp>
        <p:nvGrpSpPr>
          <p:cNvPr id="5" name="Group 21"/>
          <p:cNvGrpSpPr>
            <a:grpSpLocks/>
          </p:cNvGrpSpPr>
          <p:nvPr/>
        </p:nvGrpSpPr>
        <p:grpSpPr bwMode="auto">
          <a:xfrm>
            <a:off x="3885753" y="1133128"/>
            <a:ext cx="449262" cy="615950"/>
            <a:chOff x="1680" y="3168"/>
            <a:chExt cx="768" cy="1056"/>
          </a:xfrm>
        </p:grpSpPr>
        <p:sp>
          <p:nvSpPr>
            <p:cNvPr id="33822" name="AutoShape 22"/>
            <p:cNvSpPr>
              <a:spLocks noChangeArrowheads="1"/>
            </p:cNvSpPr>
            <p:nvPr/>
          </p:nvSpPr>
          <p:spPr bwMode="auto">
            <a:xfrm>
              <a:off x="1680" y="3840"/>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23" name="AutoShape 23"/>
            <p:cNvSpPr>
              <a:spLocks noChangeArrowheads="1"/>
            </p:cNvSpPr>
            <p:nvPr/>
          </p:nvSpPr>
          <p:spPr bwMode="auto">
            <a:xfrm>
              <a:off x="1680" y="3504"/>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endParaRPr lang="en-US">
                <a:solidFill>
                  <a:schemeClr val="bg1"/>
                </a:solidFill>
                <a:cs typeface="Arial" panose="020B0604020202020204" pitchFamily="34" charset="0"/>
              </a:endParaRPr>
            </a:p>
          </p:txBody>
        </p:sp>
        <p:sp>
          <p:nvSpPr>
            <p:cNvPr id="33824" name="AutoShape 24"/>
            <p:cNvSpPr>
              <a:spLocks noChangeArrowheads="1"/>
            </p:cNvSpPr>
            <p:nvPr/>
          </p:nvSpPr>
          <p:spPr bwMode="auto">
            <a:xfrm>
              <a:off x="1680" y="3168"/>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grpSp>
      <p:grpSp>
        <p:nvGrpSpPr>
          <p:cNvPr id="6" name="Group 69"/>
          <p:cNvGrpSpPr>
            <a:grpSpLocks/>
          </p:cNvGrpSpPr>
          <p:nvPr/>
        </p:nvGrpSpPr>
        <p:grpSpPr bwMode="auto">
          <a:xfrm>
            <a:off x="1698059" y="1751336"/>
            <a:ext cx="2411413" cy="2819401"/>
            <a:chOff x="1699667" y="1742714"/>
            <a:chExt cx="2411412" cy="2902372"/>
          </a:xfrm>
        </p:grpSpPr>
        <p:cxnSp>
          <p:nvCxnSpPr>
            <p:cNvPr id="33818" name="AutoShape 28"/>
            <p:cNvCxnSpPr>
              <a:cxnSpLocks noChangeShapeType="1"/>
              <a:stCxn id="33828" idx="3"/>
            </p:cNvCxnSpPr>
            <p:nvPr/>
          </p:nvCxnSpPr>
          <p:spPr bwMode="auto">
            <a:xfrm>
              <a:off x="2510879" y="1742715"/>
              <a:ext cx="0" cy="2831828"/>
            </a:xfrm>
            <a:prstGeom prst="straightConnector1">
              <a:avLst/>
            </a:prstGeom>
            <a:noFill/>
            <a:ln w="9525">
              <a:solidFill>
                <a:schemeClr val="tx1"/>
              </a:solidFill>
              <a:round/>
              <a:headEnd/>
              <a:tailEnd/>
            </a:ln>
          </p:spPr>
        </p:cxnSp>
        <p:cxnSp>
          <p:nvCxnSpPr>
            <p:cNvPr id="33819" name="AutoShape 26"/>
            <p:cNvCxnSpPr>
              <a:cxnSpLocks noChangeShapeType="1"/>
              <a:stCxn id="33831" idx="3"/>
            </p:cNvCxnSpPr>
            <p:nvPr/>
          </p:nvCxnSpPr>
          <p:spPr bwMode="auto">
            <a:xfrm>
              <a:off x="1699667" y="1742714"/>
              <a:ext cx="0" cy="2896024"/>
            </a:xfrm>
            <a:prstGeom prst="straightConnector1">
              <a:avLst/>
            </a:prstGeom>
            <a:noFill/>
            <a:ln w="9525">
              <a:solidFill>
                <a:schemeClr val="tx1"/>
              </a:solidFill>
              <a:round/>
              <a:headEnd/>
              <a:tailEnd/>
            </a:ln>
          </p:spPr>
        </p:cxnSp>
        <p:cxnSp>
          <p:nvCxnSpPr>
            <p:cNvPr id="33820" name="AutoShape 28"/>
            <p:cNvCxnSpPr>
              <a:cxnSpLocks noChangeShapeType="1"/>
              <a:stCxn id="33825" idx="3"/>
            </p:cNvCxnSpPr>
            <p:nvPr/>
          </p:nvCxnSpPr>
          <p:spPr bwMode="auto">
            <a:xfrm>
              <a:off x="3299867" y="1742715"/>
              <a:ext cx="0" cy="2902371"/>
            </a:xfrm>
            <a:prstGeom prst="straightConnector1">
              <a:avLst/>
            </a:prstGeom>
            <a:noFill/>
            <a:ln w="9525">
              <a:solidFill>
                <a:schemeClr val="tx1"/>
              </a:solidFill>
              <a:round/>
              <a:headEnd/>
              <a:tailEnd/>
            </a:ln>
          </p:spPr>
        </p:cxnSp>
        <p:cxnSp>
          <p:nvCxnSpPr>
            <p:cNvPr id="33821" name="AutoShape 29"/>
            <p:cNvCxnSpPr>
              <a:cxnSpLocks noChangeShapeType="1"/>
              <a:stCxn id="33822" idx="3"/>
            </p:cNvCxnSpPr>
            <p:nvPr/>
          </p:nvCxnSpPr>
          <p:spPr bwMode="auto">
            <a:xfrm>
              <a:off x="4111079" y="1742715"/>
              <a:ext cx="0" cy="2831827"/>
            </a:xfrm>
            <a:prstGeom prst="straightConnector1">
              <a:avLst/>
            </a:prstGeom>
            <a:noFill/>
            <a:ln w="9525">
              <a:solidFill>
                <a:schemeClr val="tx1"/>
              </a:solidFill>
              <a:round/>
              <a:headEnd/>
              <a:tailEnd/>
            </a:ln>
          </p:spPr>
        </p:cxnSp>
      </p:grpSp>
      <p:sp>
        <p:nvSpPr>
          <p:cNvPr id="33803" name="Oval 30"/>
          <p:cNvSpPr>
            <a:spLocks noChangeArrowheads="1"/>
          </p:cNvSpPr>
          <p:nvPr/>
        </p:nvSpPr>
        <p:spPr bwMode="auto">
          <a:xfrm>
            <a:off x="2364928" y="2699991"/>
            <a:ext cx="304800" cy="304800"/>
          </a:xfrm>
          <a:prstGeom prst="ellipse">
            <a:avLst/>
          </a:prstGeom>
          <a:solidFill>
            <a:srgbClr val="008000"/>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04" name="Oval 31"/>
          <p:cNvSpPr>
            <a:spLocks noChangeArrowheads="1"/>
          </p:cNvSpPr>
          <p:nvPr/>
        </p:nvSpPr>
        <p:spPr bwMode="auto">
          <a:xfrm>
            <a:off x="1552128" y="2699991"/>
            <a:ext cx="304800" cy="304800"/>
          </a:xfrm>
          <a:prstGeom prst="ellipse">
            <a:avLst/>
          </a:prstGeom>
          <a:solidFill>
            <a:srgbClr val="FF6600"/>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05" name="Oval 32"/>
          <p:cNvSpPr>
            <a:spLocks noChangeArrowheads="1"/>
          </p:cNvSpPr>
          <p:nvPr/>
        </p:nvSpPr>
        <p:spPr bwMode="auto">
          <a:xfrm>
            <a:off x="3955603" y="2699991"/>
            <a:ext cx="304800" cy="304800"/>
          </a:xfrm>
          <a:prstGeom prst="ellipse">
            <a:avLst/>
          </a:prstGeom>
          <a:solidFill>
            <a:srgbClr val="808000"/>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06" name="Oval 33"/>
          <p:cNvSpPr>
            <a:spLocks noChangeArrowheads="1"/>
          </p:cNvSpPr>
          <p:nvPr/>
        </p:nvSpPr>
        <p:spPr bwMode="auto">
          <a:xfrm>
            <a:off x="3152328" y="2699991"/>
            <a:ext cx="304800" cy="304800"/>
          </a:xfrm>
          <a:prstGeom prst="ellipse">
            <a:avLst/>
          </a:prstGeom>
          <a:solidFill>
            <a:srgbClr val="800080"/>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6" name="Text Box 35"/>
          <p:cNvSpPr txBox="1">
            <a:spLocks noChangeArrowheads="1"/>
          </p:cNvSpPr>
          <p:nvPr/>
        </p:nvSpPr>
        <p:spPr bwMode="auto">
          <a:xfrm>
            <a:off x="4500115" y="980728"/>
            <a:ext cx="4824413" cy="1446550"/>
          </a:xfrm>
          <a:prstGeom prst="rect">
            <a:avLst/>
          </a:prstGeom>
          <a:noFill/>
          <a:ln>
            <a:noFill/>
          </a:ln>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defRPr/>
            </a:pPr>
            <a:r>
              <a:rPr lang="en-US" dirty="0" smtClean="0">
                <a:latin typeface="Arial" panose="020B0604020202020204" pitchFamily="34" charset="0"/>
                <a:ea typeface="+mn-ea"/>
                <a:cs typeface="Arial" panose="020B0604020202020204" pitchFamily="34" charset="0"/>
              </a:rPr>
              <a:t>Many </a:t>
            </a:r>
            <a:r>
              <a:rPr lang="en-US" b="1" dirty="0" smtClean="0">
                <a:latin typeface="Arial" panose="020B0604020202020204" pitchFamily="34" charset="0"/>
                <a:ea typeface="+mn-ea"/>
                <a:cs typeface="Arial" panose="020B0604020202020204" pitchFamily="34" charset="0"/>
              </a:rPr>
              <a:t>data resources</a:t>
            </a:r>
          </a:p>
          <a:p>
            <a:pPr marL="285750">
              <a:buFont typeface="Arial" pitchFamily="34" charset="0"/>
              <a:buChar char="•"/>
              <a:defRPr/>
            </a:pPr>
            <a:r>
              <a:rPr lang="en-US" sz="1600" i="1" dirty="0" smtClean="0">
                <a:latin typeface="Arial" panose="020B0604020202020204" pitchFamily="34" charset="0"/>
                <a:ea typeface="+mn-ea"/>
                <a:cs typeface="Arial" panose="020B0604020202020204" pitchFamily="34" charset="0"/>
              </a:rPr>
              <a:t> </a:t>
            </a:r>
            <a:r>
              <a:rPr lang="en-US" sz="1600" dirty="0" smtClean="0">
                <a:latin typeface="Arial" panose="020B0604020202020204" pitchFamily="34" charset="0"/>
                <a:ea typeface="+mn-ea"/>
                <a:cs typeface="Arial" panose="020B0604020202020204" pitchFamily="34" charset="0"/>
              </a:rPr>
              <a:t>Many to maintain</a:t>
            </a:r>
          </a:p>
          <a:p>
            <a:pPr marL="285750">
              <a:buFont typeface="Arial" pitchFamily="34" charset="0"/>
              <a:buChar char="•"/>
              <a:defRPr/>
            </a:pPr>
            <a:r>
              <a:rPr lang="en-US" sz="1600" dirty="0" smtClean="0">
                <a:latin typeface="Arial" panose="020B0604020202020204" pitchFamily="34" charset="0"/>
                <a:ea typeface="+mn-ea"/>
                <a:cs typeface="Arial" panose="020B0604020202020204" pitchFamily="34" charset="0"/>
              </a:rPr>
              <a:t> New appearing</a:t>
            </a:r>
          </a:p>
          <a:p>
            <a:pPr marL="285750">
              <a:buFont typeface="Arial" pitchFamily="34" charset="0"/>
              <a:buChar char="•"/>
              <a:defRPr/>
            </a:pPr>
            <a:r>
              <a:rPr lang="en-US" sz="1600" dirty="0" smtClean="0">
                <a:latin typeface="Arial" panose="020B0604020202020204" pitchFamily="34" charset="0"/>
                <a:ea typeface="+mn-ea"/>
                <a:cs typeface="Arial" panose="020B0604020202020204" pitchFamily="34" charset="0"/>
              </a:rPr>
              <a:t> Just 20% has a sustained future*</a:t>
            </a:r>
          </a:p>
          <a:p>
            <a:pPr marL="285750">
              <a:buFont typeface="Arial" pitchFamily="34" charset="0"/>
              <a:buChar char="•"/>
              <a:defRPr/>
            </a:pPr>
            <a:r>
              <a:rPr lang="en-US" sz="1600" dirty="0" smtClean="0">
                <a:latin typeface="Arial" panose="020B0604020202020204" pitchFamily="34" charset="0"/>
                <a:ea typeface="+mn-ea"/>
                <a:cs typeface="Arial" panose="020B0604020202020204" pitchFamily="34" charset="0"/>
              </a:rPr>
              <a:t> Not easy to find them</a:t>
            </a:r>
          </a:p>
        </p:txBody>
      </p:sp>
      <p:sp>
        <p:nvSpPr>
          <p:cNvPr id="33808" name="Text Box 37"/>
          <p:cNvSpPr txBox="1">
            <a:spLocks noChangeArrowheads="1"/>
          </p:cNvSpPr>
          <p:nvPr/>
        </p:nvSpPr>
        <p:spPr bwMode="auto">
          <a:xfrm>
            <a:off x="4500115" y="2634903"/>
            <a:ext cx="3806683" cy="461665"/>
          </a:xfrm>
          <a:prstGeom prst="rect">
            <a:avLst/>
          </a:prstGeom>
          <a:noFill/>
          <a:ln w="9525">
            <a:noFill/>
            <a:miter lim="800000"/>
            <a:headEnd/>
            <a:tailEnd/>
          </a:ln>
        </p:spPr>
        <p:txBody>
          <a:bodyPr wrap="none">
            <a:spAutoFit/>
          </a:bodyPr>
          <a:lstStyle/>
          <a:p>
            <a:r>
              <a:rPr lang="en-US" dirty="0">
                <a:cs typeface="Arial" panose="020B0604020202020204" pitchFamily="34" charset="0"/>
              </a:rPr>
              <a:t>Different </a:t>
            </a:r>
            <a:r>
              <a:rPr lang="en-US" b="1" dirty="0">
                <a:cs typeface="Arial" panose="020B0604020202020204" pitchFamily="34" charset="0"/>
              </a:rPr>
              <a:t>query interfaces</a:t>
            </a:r>
          </a:p>
        </p:txBody>
      </p:sp>
      <p:sp>
        <p:nvSpPr>
          <p:cNvPr id="33809" name="AutoShape 39"/>
          <p:cNvSpPr>
            <a:spLocks noChangeArrowheads="1"/>
          </p:cNvSpPr>
          <p:nvPr/>
        </p:nvSpPr>
        <p:spPr bwMode="auto">
          <a:xfrm>
            <a:off x="1467990" y="4357341"/>
            <a:ext cx="457200" cy="434975"/>
          </a:xfrm>
          <a:prstGeom prst="pentagon">
            <a:avLst/>
          </a:prstGeom>
          <a:solidFill>
            <a:schemeClr val="bg1"/>
          </a:solidFill>
          <a:ln w="63500">
            <a:solidFill>
              <a:srgbClr val="FF6600"/>
            </a:solidFill>
            <a:miter lim="800000"/>
            <a:headEnd/>
            <a:tailEnd/>
          </a:ln>
        </p:spPr>
        <p:txBody>
          <a:bodyPr wrap="none" anchor="ctr"/>
          <a:lstStyle/>
          <a:p>
            <a:pPr algn="ctr"/>
            <a:endParaRPr lang="en-US">
              <a:cs typeface="Arial" panose="020B0604020202020204" pitchFamily="34" charset="0"/>
            </a:endParaRPr>
          </a:p>
        </p:txBody>
      </p:sp>
      <p:sp>
        <p:nvSpPr>
          <p:cNvPr id="33810" name="Text Box 40"/>
          <p:cNvSpPr txBox="1">
            <a:spLocks noChangeArrowheads="1"/>
          </p:cNvSpPr>
          <p:nvPr/>
        </p:nvSpPr>
        <p:spPr bwMode="auto">
          <a:xfrm>
            <a:off x="1605030" y="6351711"/>
            <a:ext cx="2678938" cy="461665"/>
          </a:xfrm>
          <a:prstGeom prst="rect">
            <a:avLst/>
          </a:prstGeom>
          <a:noFill/>
          <a:ln w="9525">
            <a:noFill/>
            <a:miter lim="800000"/>
            <a:headEnd/>
            <a:tailEnd/>
          </a:ln>
        </p:spPr>
        <p:txBody>
          <a:bodyPr wrap="none">
            <a:spAutoFit/>
          </a:bodyPr>
          <a:lstStyle/>
          <a:p>
            <a:r>
              <a:rPr lang="en-US" b="1" dirty="0">
                <a:cs typeface="Arial" panose="020B0604020202020204" pitchFamily="34" charset="0"/>
              </a:rPr>
              <a:t>data integration?</a:t>
            </a:r>
          </a:p>
        </p:txBody>
      </p:sp>
      <p:sp>
        <p:nvSpPr>
          <p:cNvPr id="12308" name="AutoShape 41"/>
          <p:cNvSpPr>
            <a:spLocks/>
          </p:cNvSpPr>
          <p:nvPr/>
        </p:nvSpPr>
        <p:spPr bwMode="auto">
          <a:xfrm rot="-5400000">
            <a:off x="2793553" y="3927128"/>
            <a:ext cx="152400" cy="2971800"/>
          </a:xfrm>
          <a:prstGeom prst="leftBrace">
            <a:avLst>
              <a:gd name="adj1" fmla="val 93708"/>
              <a:gd name="adj2" fmla="val 49944"/>
            </a:avLst>
          </a:prstGeom>
          <a:noFill/>
          <a:ln w="25400">
            <a:solidFill>
              <a:schemeClr val="tx1"/>
            </a:solidFill>
            <a:round/>
            <a:headEnd/>
            <a:tailEnd/>
          </a:ln>
          <a:effectLst>
            <a:outerShdw dist="12700" dir="8100000" algn="ctr" rotWithShape="0">
              <a:srgbClr val="FFFFFF">
                <a:alpha val="75000"/>
              </a:srgbClr>
            </a:outerShdw>
          </a:effectLst>
        </p:spPr>
        <p:txBody>
          <a:bodyPr wrap="none" anchor="ctr"/>
          <a:lstStyle/>
          <a:p>
            <a:pPr>
              <a:defRPr/>
            </a:pPr>
            <a:endParaRPr lang="en-US">
              <a:ea typeface="+mn-ea"/>
              <a:cs typeface="Arial" panose="020B0604020202020204" pitchFamily="34" charset="0"/>
            </a:endParaRPr>
          </a:p>
        </p:txBody>
      </p:sp>
      <p:sp>
        <p:nvSpPr>
          <p:cNvPr id="33812" name="AutoShape 45"/>
          <p:cNvSpPr>
            <a:spLocks noChangeArrowheads="1"/>
          </p:cNvSpPr>
          <p:nvPr/>
        </p:nvSpPr>
        <p:spPr bwMode="auto">
          <a:xfrm>
            <a:off x="2268090" y="4360516"/>
            <a:ext cx="504825" cy="436562"/>
          </a:xfrm>
          <a:prstGeom prst="hexagon">
            <a:avLst>
              <a:gd name="adj" fmla="val 28909"/>
              <a:gd name="vf" fmla="val 115470"/>
            </a:avLst>
          </a:prstGeom>
          <a:solidFill>
            <a:schemeClr val="bg1"/>
          </a:solidFill>
          <a:ln w="63500">
            <a:solidFill>
              <a:srgbClr val="008000"/>
            </a:solidFill>
            <a:miter lim="800000"/>
            <a:headEnd/>
            <a:tailEnd/>
          </a:ln>
        </p:spPr>
        <p:txBody>
          <a:bodyPr wrap="none" anchor="ctr"/>
          <a:lstStyle/>
          <a:p>
            <a:endParaRPr lang="en-US">
              <a:cs typeface="Arial" panose="020B0604020202020204" pitchFamily="34" charset="0"/>
            </a:endParaRPr>
          </a:p>
        </p:txBody>
      </p:sp>
      <p:sp>
        <p:nvSpPr>
          <p:cNvPr id="33813" name="AutoShape 46"/>
          <p:cNvSpPr>
            <a:spLocks noChangeArrowheads="1"/>
          </p:cNvSpPr>
          <p:nvPr/>
        </p:nvSpPr>
        <p:spPr bwMode="auto">
          <a:xfrm>
            <a:off x="3080890" y="4352578"/>
            <a:ext cx="433388" cy="433388"/>
          </a:xfrm>
          <a:prstGeom prst="roundRect">
            <a:avLst>
              <a:gd name="adj" fmla="val 16667"/>
            </a:avLst>
          </a:prstGeom>
          <a:solidFill>
            <a:schemeClr val="bg1"/>
          </a:solidFill>
          <a:ln w="63500">
            <a:solidFill>
              <a:srgbClr val="800080"/>
            </a:solidFill>
            <a:round/>
            <a:headEnd/>
            <a:tailEnd/>
          </a:ln>
        </p:spPr>
        <p:txBody>
          <a:bodyPr wrap="none" anchor="ctr"/>
          <a:lstStyle/>
          <a:p>
            <a:endParaRPr lang="en-US">
              <a:cs typeface="Arial" panose="020B0604020202020204" pitchFamily="34" charset="0"/>
            </a:endParaRPr>
          </a:p>
        </p:txBody>
      </p:sp>
      <p:sp>
        <p:nvSpPr>
          <p:cNvPr id="33814" name="AutoShape 47"/>
          <p:cNvSpPr>
            <a:spLocks noChangeArrowheads="1"/>
          </p:cNvSpPr>
          <p:nvPr/>
        </p:nvSpPr>
        <p:spPr bwMode="auto">
          <a:xfrm>
            <a:off x="3887340" y="4352578"/>
            <a:ext cx="431800" cy="431800"/>
          </a:xfrm>
          <a:prstGeom prst="octagon">
            <a:avLst>
              <a:gd name="adj" fmla="val 29287"/>
            </a:avLst>
          </a:prstGeom>
          <a:solidFill>
            <a:schemeClr val="bg1"/>
          </a:solidFill>
          <a:ln w="63500">
            <a:solidFill>
              <a:srgbClr val="808000"/>
            </a:solidFill>
            <a:miter lim="800000"/>
            <a:headEnd/>
            <a:tailEnd/>
          </a:ln>
        </p:spPr>
        <p:txBody>
          <a:bodyPr wrap="none" anchor="ctr"/>
          <a:lstStyle/>
          <a:p>
            <a:endParaRPr lang="en-US">
              <a:cs typeface="Arial" panose="020B0604020202020204" pitchFamily="34" charset="0"/>
            </a:endParaRPr>
          </a:p>
        </p:txBody>
      </p:sp>
      <p:sp>
        <p:nvSpPr>
          <p:cNvPr id="48" name="Text Box 35"/>
          <p:cNvSpPr txBox="1">
            <a:spLocks noChangeArrowheads="1"/>
          </p:cNvSpPr>
          <p:nvPr/>
        </p:nvSpPr>
        <p:spPr bwMode="auto">
          <a:xfrm>
            <a:off x="4500115" y="3422610"/>
            <a:ext cx="3485249" cy="1446550"/>
          </a:xfrm>
          <a:prstGeom prst="rect">
            <a:avLst/>
          </a:prstGeom>
          <a:noFill/>
          <a:ln>
            <a:noFill/>
          </a:ln>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defRPr/>
            </a:pPr>
            <a:r>
              <a:rPr lang="en-US" dirty="0" smtClean="0">
                <a:latin typeface="Arial" panose="020B0604020202020204" pitchFamily="34" charset="0"/>
                <a:ea typeface="+mn-ea"/>
                <a:cs typeface="Arial" panose="020B0604020202020204" pitchFamily="34" charset="0"/>
              </a:rPr>
              <a:t>Variable </a:t>
            </a:r>
            <a:r>
              <a:rPr lang="en-US" b="1" dirty="0" smtClean="0">
                <a:latin typeface="Arial" panose="020B0604020202020204" pitchFamily="34" charset="0"/>
                <a:ea typeface="+mn-ea"/>
                <a:cs typeface="Arial" panose="020B0604020202020204" pitchFamily="34" charset="0"/>
              </a:rPr>
              <a:t>results</a:t>
            </a:r>
          </a:p>
          <a:p>
            <a:pPr marL="285750">
              <a:buFont typeface="Arial" pitchFamily="34" charset="0"/>
              <a:buChar char="•"/>
              <a:defRPr/>
            </a:pPr>
            <a:r>
              <a:rPr lang="en-US" sz="1600" i="1" dirty="0" smtClean="0">
                <a:latin typeface="Arial" panose="020B0604020202020204" pitchFamily="34" charset="0"/>
                <a:ea typeface="+mn-ea"/>
                <a:cs typeface="Arial" panose="020B0604020202020204" pitchFamily="34" charset="0"/>
              </a:rPr>
              <a:t> </a:t>
            </a:r>
            <a:r>
              <a:rPr lang="en-US" sz="1600" dirty="0" smtClean="0">
                <a:latin typeface="Arial" panose="020B0604020202020204" pitchFamily="34" charset="0"/>
                <a:ea typeface="+mn-ea"/>
                <a:cs typeface="Arial" panose="020B0604020202020204" pitchFamily="34" charset="0"/>
              </a:rPr>
              <a:t>Formats</a:t>
            </a:r>
          </a:p>
          <a:p>
            <a:pPr marL="285750">
              <a:buFont typeface="Arial" pitchFamily="34" charset="0"/>
              <a:buChar char="•"/>
              <a:defRPr/>
            </a:pPr>
            <a:r>
              <a:rPr lang="en-US" sz="1600" dirty="0" smtClean="0">
                <a:latin typeface="Arial" panose="020B0604020202020204" pitchFamily="34" charset="0"/>
                <a:ea typeface="+mn-ea"/>
                <a:cs typeface="Arial" panose="020B0604020202020204" pitchFamily="34" charset="0"/>
              </a:rPr>
              <a:t> Schemas</a:t>
            </a:r>
          </a:p>
          <a:p>
            <a:pPr marL="285750">
              <a:buFont typeface="Arial" pitchFamily="34" charset="0"/>
              <a:buChar char="•"/>
              <a:defRPr/>
            </a:pPr>
            <a:r>
              <a:rPr lang="en-US" sz="1600" dirty="0" smtClean="0">
                <a:latin typeface="Arial" panose="020B0604020202020204" pitchFamily="34" charset="0"/>
                <a:ea typeface="+mn-ea"/>
                <a:cs typeface="Arial" panose="020B0604020202020204" pitchFamily="34" charset="0"/>
              </a:rPr>
              <a:t> Controlled vocabularies</a:t>
            </a:r>
          </a:p>
          <a:p>
            <a:pPr marL="285750">
              <a:buFont typeface="Arial" pitchFamily="34" charset="0"/>
              <a:buChar char="•"/>
              <a:defRPr/>
            </a:pPr>
            <a:r>
              <a:rPr lang="en-US" sz="1600" dirty="0" smtClean="0">
                <a:latin typeface="Arial" panose="020B0604020202020204" pitchFamily="34" charset="0"/>
                <a:ea typeface="+mn-ea"/>
                <a:cs typeface="Arial" panose="020B0604020202020204" pitchFamily="34" charset="0"/>
              </a:rPr>
              <a:t> Minimum information guidelines</a:t>
            </a:r>
          </a:p>
        </p:txBody>
      </p:sp>
      <p:sp>
        <p:nvSpPr>
          <p:cNvPr id="33816" name="AutoShape 1039"/>
          <p:cNvSpPr>
            <a:spLocks noChangeArrowheads="1"/>
          </p:cNvSpPr>
          <p:nvPr/>
        </p:nvSpPr>
        <p:spPr bwMode="auto">
          <a:xfrm>
            <a:off x="2555428" y="5682903"/>
            <a:ext cx="627062" cy="625475"/>
          </a:xfrm>
          <a:prstGeom prst="smileyFace">
            <a:avLst>
              <a:gd name="adj" fmla="val 4653"/>
            </a:avLst>
          </a:prstGeom>
          <a:solidFill>
            <a:srgbClr val="FF99CC"/>
          </a:solidFill>
          <a:ln w="9525">
            <a:solidFill>
              <a:schemeClr val="tx1"/>
            </a:solidFill>
            <a:round/>
            <a:headEnd/>
            <a:tailEnd/>
          </a:ln>
        </p:spPr>
        <p:txBody>
          <a:bodyPr wrap="none" anchor="ctr"/>
          <a:lstStyle/>
          <a:p>
            <a:pPr eaLnBrk="0" hangingPunct="0"/>
            <a:endParaRPr lang="en-US" sz="2400">
              <a:cs typeface="Arial" panose="020B0604020202020204" pitchFamily="34" charset="0"/>
            </a:endParaRPr>
          </a:p>
        </p:txBody>
      </p:sp>
      <p:sp>
        <p:nvSpPr>
          <p:cNvPr id="33817" name="TextBox 72"/>
          <p:cNvSpPr txBox="1">
            <a:spLocks noChangeArrowheads="1"/>
          </p:cNvSpPr>
          <p:nvPr/>
        </p:nvSpPr>
        <p:spPr bwMode="auto">
          <a:xfrm>
            <a:off x="6012160" y="6623774"/>
            <a:ext cx="3136552" cy="261610"/>
          </a:xfrm>
          <a:prstGeom prst="rect">
            <a:avLst/>
          </a:prstGeom>
          <a:noFill/>
        </p:spPr>
        <p:txBody>
          <a:bodyPr wrap="square" rtlCol="0">
            <a:spAutoFit/>
          </a:bodyPr>
          <a:lstStyle>
            <a:defPPr>
              <a:defRPr lang="de-DE"/>
            </a:defPPr>
            <a:lvl1pPr>
              <a:defRPr sz="1400">
                <a:solidFill>
                  <a:schemeClr val="accent1"/>
                </a:solidFill>
              </a:defRPr>
            </a:lvl1pPr>
          </a:lstStyle>
          <a:p>
            <a:r>
              <a:rPr lang="en-US" sz="1100" dirty="0">
                <a:cs typeface="Arial" panose="020B0604020202020204" pitchFamily="34" charset="0"/>
              </a:rPr>
              <a:t>* </a:t>
            </a:r>
            <a:r>
              <a:rPr lang="en-US" sz="1100" dirty="0" err="1">
                <a:cs typeface="Arial" panose="020B0604020202020204" pitchFamily="34" charset="0"/>
              </a:rPr>
              <a:t>Merali</a:t>
            </a:r>
            <a:r>
              <a:rPr lang="en-US" sz="1100" dirty="0">
                <a:cs typeface="Arial" panose="020B0604020202020204" pitchFamily="34" charset="0"/>
              </a:rPr>
              <a:t> </a:t>
            </a:r>
            <a:r>
              <a:rPr lang="en-US" sz="1100" i="1" dirty="0" smtClean="0">
                <a:cs typeface="Arial" panose="020B0604020202020204" pitchFamily="34" charset="0"/>
              </a:rPr>
              <a:t>et al</a:t>
            </a:r>
            <a:r>
              <a:rPr lang="en-US" sz="1100" dirty="0" smtClean="0">
                <a:cs typeface="Arial" panose="020B0604020202020204" pitchFamily="34" charset="0"/>
              </a:rPr>
              <a:t>., 2005, Nature, </a:t>
            </a:r>
            <a:r>
              <a:rPr lang="en-GB" sz="1100" dirty="0">
                <a:cs typeface="Arial" panose="020B0604020202020204" pitchFamily="34" charset="0"/>
              </a:rPr>
              <a:t>PMID: 15973369</a:t>
            </a:r>
            <a:r>
              <a:rPr lang="en-US" sz="1100" dirty="0" smtClean="0">
                <a:cs typeface="Arial" panose="020B0604020202020204" pitchFamily="34" charset="0"/>
              </a:rPr>
              <a:t>. </a:t>
            </a:r>
            <a:endParaRPr lang="en-GB" sz="1100" dirty="0">
              <a:cs typeface="Arial" panose="020B0604020202020204" pitchFamily="34" charset="0"/>
            </a:endParaRPr>
          </a:p>
        </p:txBody>
      </p:sp>
      <p:sp>
        <p:nvSpPr>
          <p:cNvPr id="43" name="Text Box 35"/>
          <p:cNvSpPr txBox="1">
            <a:spLocks noChangeArrowheads="1"/>
          </p:cNvSpPr>
          <p:nvPr/>
        </p:nvSpPr>
        <p:spPr bwMode="auto">
          <a:xfrm>
            <a:off x="4499992" y="5445224"/>
            <a:ext cx="1845377" cy="830997"/>
          </a:xfrm>
          <a:prstGeom prst="rect">
            <a:avLst/>
          </a:prstGeom>
          <a:noFill/>
          <a:ln>
            <a:noFill/>
          </a:ln>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defRPr/>
            </a:pPr>
            <a:endParaRPr lang="en-US" sz="1600" dirty="0" smtClean="0">
              <a:latin typeface="Arial" panose="020B0604020202020204" pitchFamily="34" charset="0"/>
              <a:ea typeface="+mn-ea"/>
              <a:cs typeface="Arial" panose="020B0604020202020204" pitchFamily="34" charset="0"/>
            </a:endParaRPr>
          </a:p>
          <a:p>
            <a:pPr marL="285750">
              <a:buFont typeface="Arial" pitchFamily="34" charset="0"/>
              <a:buChar char="•"/>
              <a:defRPr/>
            </a:pPr>
            <a:r>
              <a:rPr lang="en-US" sz="1600" dirty="0" smtClean="0">
                <a:latin typeface="Arial" panose="020B0604020202020204" pitchFamily="34" charset="0"/>
                <a:ea typeface="+mn-ea"/>
                <a:cs typeface="Arial" panose="020B0604020202020204" pitchFamily="34" charset="0"/>
              </a:rPr>
              <a:t> Redundancy</a:t>
            </a:r>
          </a:p>
          <a:p>
            <a:pPr marL="285750">
              <a:buFont typeface="Arial" pitchFamily="34" charset="0"/>
              <a:buChar char="•"/>
              <a:defRPr/>
            </a:pPr>
            <a:r>
              <a:rPr lang="en-US" sz="1600" dirty="0" smtClean="0">
                <a:latin typeface="Arial" panose="020B0604020202020204" pitchFamily="34" charset="0"/>
                <a:cs typeface="Arial" panose="020B0604020202020204" pitchFamily="34" charset="0"/>
              </a:rPr>
              <a:t> Inconsistency</a:t>
            </a:r>
            <a:endParaRPr lang="en-US" sz="1600" dirty="0" smtClean="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4972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Line Callout 2 (Border and Accent Bar) 74"/>
          <p:cNvSpPr/>
          <p:nvPr/>
        </p:nvSpPr>
        <p:spPr bwMode="auto">
          <a:xfrm>
            <a:off x="5076056" y="1196752"/>
            <a:ext cx="3024336" cy="1512168"/>
          </a:xfrm>
          <a:prstGeom prst="accentBorderCallout2">
            <a:avLst>
              <a:gd name="adj1" fmla="val 79219"/>
              <a:gd name="adj2" fmla="val -3630"/>
              <a:gd name="adj3" fmla="val 79220"/>
              <a:gd name="adj4" fmla="val -16667"/>
              <a:gd name="adj5" fmla="val 100809"/>
              <a:gd name="adj6" fmla="val -22210"/>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it-IT" sz="1800" dirty="0" smtClean="0"/>
              <a:t>Access, exchange, sharing, portability, interoperability, annotation, comparison, verification, representation, integration, reusability.</a:t>
            </a:r>
            <a:endParaRPr kumimoji="0" lang="en-GB" sz="1800" b="0" i="0" u="none" strike="noStrike" cap="none" normalizeH="0" baseline="0" dirty="0">
              <a:ln>
                <a:noFill/>
              </a:ln>
              <a:solidFill>
                <a:schemeClr val="tx1"/>
              </a:solidFill>
              <a:effectLst/>
              <a:latin typeface="Arial" pitchFamily="-112" charset="0"/>
              <a:ea typeface="Geneva" pitchFamily="-112" charset="0"/>
              <a:cs typeface="Geneva" pitchFamily="-112" charset="0"/>
            </a:endParaRPr>
          </a:p>
        </p:txBody>
      </p:sp>
      <p:grpSp>
        <p:nvGrpSpPr>
          <p:cNvPr id="2" name="Group 59"/>
          <p:cNvGrpSpPr>
            <a:grpSpLocks/>
          </p:cNvGrpSpPr>
          <p:nvPr/>
        </p:nvGrpSpPr>
        <p:grpSpPr bwMode="auto">
          <a:xfrm>
            <a:off x="467544" y="3521546"/>
            <a:ext cx="2232028" cy="2571750"/>
            <a:chOff x="2154" y="2160"/>
            <a:chExt cx="1406" cy="1620"/>
          </a:xfrm>
        </p:grpSpPr>
        <p:sp>
          <p:nvSpPr>
            <p:cNvPr id="43051" name="Text Box 41"/>
            <p:cNvSpPr txBox="1">
              <a:spLocks noChangeArrowheads="1"/>
            </p:cNvSpPr>
            <p:nvPr/>
          </p:nvSpPr>
          <p:spPr bwMode="auto">
            <a:xfrm>
              <a:off x="2174" y="3430"/>
              <a:ext cx="1310" cy="350"/>
            </a:xfrm>
            <a:prstGeom prst="rect">
              <a:avLst/>
            </a:prstGeom>
            <a:noFill/>
            <a:ln w="19050">
              <a:noFill/>
              <a:miter lim="800000"/>
              <a:headEnd/>
              <a:tailEnd/>
            </a:ln>
          </p:spPr>
          <p:txBody>
            <a:bodyPr wrap="none" lIns="90000" tIns="46800" rIns="90000" bIns="46800">
              <a:spAutoFit/>
            </a:bodyPr>
            <a:lstStyle/>
            <a:p>
              <a:pPr algn="ctr"/>
              <a:r>
                <a:rPr lang="en-GB" sz="1500" dirty="0" smtClean="0"/>
                <a:t>Nucleotide sequences</a:t>
              </a:r>
              <a:endParaRPr lang="en-GB" sz="1500" dirty="0"/>
            </a:p>
            <a:p>
              <a:pPr algn="ctr"/>
              <a:r>
                <a:rPr lang="en-GB" sz="1500" b="1" dirty="0" smtClean="0"/>
                <a:t>INSDC</a:t>
              </a:r>
              <a:endParaRPr lang="en-GB" sz="1500" b="1" dirty="0"/>
            </a:p>
          </p:txBody>
        </p:sp>
        <p:sp>
          <p:nvSpPr>
            <p:cNvPr id="43052" name="Oval 37"/>
            <p:cNvSpPr>
              <a:spLocks noChangeArrowheads="1"/>
            </p:cNvSpPr>
            <p:nvPr/>
          </p:nvSpPr>
          <p:spPr bwMode="auto">
            <a:xfrm>
              <a:off x="2154" y="2160"/>
              <a:ext cx="1406" cy="1270"/>
            </a:xfrm>
            <a:prstGeom prst="ellipse">
              <a:avLst/>
            </a:prstGeom>
            <a:solidFill>
              <a:srgbClr val="FF0000">
                <a:alpha val="30196"/>
              </a:srgbClr>
            </a:solidFill>
            <a:ln w="19050">
              <a:solidFill>
                <a:srgbClr val="FF0000"/>
              </a:solidFill>
              <a:round/>
              <a:headEnd/>
              <a:tailEnd/>
            </a:ln>
          </p:spPr>
          <p:txBody>
            <a:bodyPr wrap="none" lIns="90000" tIns="46800" rIns="90000" bIns="46800" anchor="ctr">
              <a:spAutoFit/>
            </a:bodyPr>
            <a:lstStyle/>
            <a:p>
              <a:endParaRPr lang="en-GB"/>
            </a:p>
          </p:txBody>
        </p:sp>
        <p:sp>
          <p:nvSpPr>
            <p:cNvPr id="43053" name="Oval 38"/>
            <p:cNvSpPr>
              <a:spLocks noChangeArrowheads="1"/>
            </p:cNvSpPr>
            <p:nvPr/>
          </p:nvSpPr>
          <p:spPr bwMode="auto">
            <a:xfrm>
              <a:off x="2653" y="2432"/>
              <a:ext cx="181" cy="181"/>
            </a:xfrm>
            <a:prstGeom prst="ellipse">
              <a:avLst/>
            </a:prstGeom>
            <a:solidFill>
              <a:srgbClr val="FF0000">
                <a:alpha val="30196"/>
              </a:srgbClr>
            </a:solidFill>
            <a:ln w="19050">
              <a:solidFill>
                <a:srgbClr val="FF0000"/>
              </a:solidFill>
              <a:round/>
              <a:headEnd/>
              <a:tailEnd/>
            </a:ln>
          </p:spPr>
          <p:txBody>
            <a:bodyPr wrap="none" lIns="90000" tIns="46800" rIns="90000" bIns="46800" anchor="ctr">
              <a:spAutoFit/>
            </a:bodyPr>
            <a:lstStyle/>
            <a:p>
              <a:endParaRPr lang="en-GB"/>
            </a:p>
          </p:txBody>
        </p:sp>
        <p:sp>
          <p:nvSpPr>
            <p:cNvPr id="43054" name="Oval 39"/>
            <p:cNvSpPr>
              <a:spLocks noChangeArrowheads="1"/>
            </p:cNvSpPr>
            <p:nvPr/>
          </p:nvSpPr>
          <p:spPr bwMode="auto">
            <a:xfrm>
              <a:off x="3106" y="2750"/>
              <a:ext cx="181" cy="181"/>
            </a:xfrm>
            <a:prstGeom prst="ellipse">
              <a:avLst/>
            </a:prstGeom>
            <a:solidFill>
              <a:srgbClr val="FF0000">
                <a:alpha val="30196"/>
              </a:srgbClr>
            </a:solidFill>
            <a:ln w="19050">
              <a:solidFill>
                <a:srgbClr val="FF0000"/>
              </a:solidFill>
              <a:round/>
              <a:headEnd/>
              <a:tailEnd/>
            </a:ln>
          </p:spPr>
          <p:txBody>
            <a:bodyPr wrap="none" lIns="90000" tIns="46800" rIns="90000" bIns="46800" anchor="ctr">
              <a:spAutoFit/>
            </a:bodyPr>
            <a:lstStyle/>
            <a:p>
              <a:endParaRPr lang="en-GB"/>
            </a:p>
          </p:txBody>
        </p:sp>
        <p:sp>
          <p:nvSpPr>
            <p:cNvPr id="43055" name="Line 40"/>
            <p:cNvSpPr>
              <a:spLocks noChangeShapeType="1"/>
            </p:cNvSpPr>
            <p:nvPr/>
          </p:nvSpPr>
          <p:spPr bwMode="auto">
            <a:xfrm flipH="1" flipV="1">
              <a:off x="2856" y="2574"/>
              <a:ext cx="226" cy="181"/>
            </a:xfrm>
            <a:prstGeom prst="line">
              <a:avLst/>
            </a:prstGeom>
            <a:noFill/>
            <a:ln w="19050">
              <a:solidFill>
                <a:srgbClr val="FF0000"/>
              </a:solidFill>
              <a:round/>
              <a:headEnd type="triangle" w="med" len="med"/>
              <a:tailEnd type="triangle" w="med" len="med"/>
            </a:ln>
          </p:spPr>
          <p:txBody>
            <a:bodyPr lIns="90000" tIns="46800" rIns="90000" bIns="46800" anchor="ctr">
              <a:spAutoFit/>
            </a:bodyPr>
            <a:lstStyle/>
            <a:p>
              <a:endParaRPr lang="en-GB"/>
            </a:p>
          </p:txBody>
        </p:sp>
        <p:sp>
          <p:nvSpPr>
            <p:cNvPr id="43056" name="Text Box 42"/>
            <p:cNvSpPr txBox="1">
              <a:spLocks noChangeArrowheads="1"/>
            </p:cNvSpPr>
            <p:nvPr/>
          </p:nvSpPr>
          <p:spPr bwMode="auto">
            <a:xfrm>
              <a:off x="2554" y="2278"/>
              <a:ext cx="341" cy="154"/>
            </a:xfrm>
            <a:prstGeom prst="rect">
              <a:avLst/>
            </a:prstGeom>
            <a:noFill/>
            <a:ln w="19050">
              <a:noFill/>
              <a:miter lim="800000"/>
              <a:headEnd/>
              <a:tailEnd/>
            </a:ln>
          </p:spPr>
          <p:txBody>
            <a:bodyPr wrap="none" lIns="90000" tIns="46800" rIns="90000" bIns="46800">
              <a:spAutoFit/>
            </a:bodyPr>
            <a:lstStyle/>
            <a:p>
              <a:pPr algn="ctr"/>
              <a:r>
                <a:rPr lang="en-GB" sz="1000" b="1"/>
                <a:t>EMBL</a:t>
              </a:r>
            </a:p>
          </p:txBody>
        </p:sp>
        <p:sp>
          <p:nvSpPr>
            <p:cNvPr id="43057" name="Text Box 43"/>
            <p:cNvSpPr txBox="1">
              <a:spLocks noChangeArrowheads="1"/>
            </p:cNvSpPr>
            <p:nvPr/>
          </p:nvSpPr>
          <p:spPr bwMode="auto">
            <a:xfrm>
              <a:off x="3063" y="2931"/>
              <a:ext cx="332" cy="154"/>
            </a:xfrm>
            <a:prstGeom prst="rect">
              <a:avLst/>
            </a:prstGeom>
            <a:noFill/>
            <a:ln w="19050">
              <a:noFill/>
              <a:miter lim="800000"/>
              <a:headEnd/>
              <a:tailEnd/>
            </a:ln>
          </p:spPr>
          <p:txBody>
            <a:bodyPr wrap="none" lIns="90000" tIns="46800" rIns="90000" bIns="46800">
              <a:spAutoFit/>
            </a:bodyPr>
            <a:lstStyle/>
            <a:p>
              <a:pPr algn="ctr"/>
              <a:r>
                <a:rPr lang="en-GB" sz="1000" b="1"/>
                <a:t>DDBJ</a:t>
              </a:r>
            </a:p>
          </p:txBody>
        </p:sp>
        <p:sp>
          <p:nvSpPr>
            <p:cNvPr id="43058" name="Oval 44"/>
            <p:cNvSpPr>
              <a:spLocks noChangeArrowheads="1"/>
            </p:cNvSpPr>
            <p:nvPr/>
          </p:nvSpPr>
          <p:spPr bwMode="auto">
            <a:xfrm>
              <a:off x="2562" y="2840"/>
              <a:ext cx="181" cy="181"/>
            </a:xfrm>
            <a:prstGeom prst="ellipse">
              <a:avLst/>
            </a:prstGeom>
            <a:solidFill>
              <a:srgbClr val="FF0000">
                <a:alpha val="30196"/>
              </a:srgbClr>
            </a:solidFill>
            <a:ln w="19050">
              <a:solidFill>
                <a:srgbClr val="FF0000"/>
              </a:solidFill>
              <a:round/>
              <a:headEnd/>
              <a:tailEnd/>
            </a:ln>
          </p:spPr>
          <p:txBody>
            <a:bodyPr wrap="none" lIns="90000" tIns="46800" rIns="90000" bIns="46800" anchor="ctr">
              <a:spAutoFit/>
            </a:bodyPr>
            <a:lstStyle/>
            <a:p>
              <a:endParaRPr lang="en-GB"/>
            </a:p>
          </p:txBody>
        </p:sp>
        <p:sp>
          <p:nvSpPr>
            <p:cNvPr id="43059" name="Line 45"/>
            <p:cNvSpPr>
              <a:spLocks noChangeShapeType="1"/>
            </p:cNvSpPr>
            <p:nvPr/>
          </p:nvSpPr>
          <p:spPr bwMode="auto">
            <a:xfrm flipV="1">
              <a:off x="2677" y="2630"/>
              <a:ext cx="45" cy="181"/>
            </a:xfrm>
            <a:prstGeom prst="line">
              <a:avLst/>
            </a:prstGeom>
            <a:noFill/>
            <a:ln w="19050">
              <a:solidFill>
                <a:srgbClr val="FF0000"/>
              </a:solidFill>
              <a:round/>
              <a:headEnd type="triangle" w="med" len="med"/>
              <a:tailEnd type="triangle" w="med" len="med"/>
            </a:ln>
          </p:spPr>
          <p:txBody>
            <a:bodyPr lIns="90000" tIns="46800" rIns="90000" bIns="46800" anchor="ctr">
              <a:spAutoFit/>
            </a:bodyPr>
            <a:lstStyle/>
            <a:p>
              <a:endParaRPr lang="en-GB"/>
            </a:p>
          </p:txBody>
        </p:sp>
        <p:sp>
          <p:nvSpPr>
            <p:cNvPr id="43060" name="Line 46"/>
            <p:cNvSpPr>
              <a:spLocks noChangeShapeType="1"/>
            </p:cNvSpPr>
            <p:nvPr/>
          </p:nvSpPr>
          <p:spPr bwMode="auto">
            <a:xfrm flipH="1">
              <a:off x="2773" y="2883"/>
              <a:ext cx="317" cy="46"/>
            </a:xfrm>
            <a:prstGeom prst="line">
              <a:avLst/>
            </a:prstGeom>
            <a:noFill/>
            <a:ln w="19050">
              <a:solidFill>
                <a:srgbClr val="FF0000"/>
              </a:solidFill>
              <a:round/>
              <a:headEnd type="triangle" w="med" len="med"/>
              <a:tailEnd type="triangle" w="med" len="med"/>
            </a:ln>
          </p:spPr>
          <p:txBody>
            <a:bodyPr lIns="90000" tIns="46800" rIns="90000" bIns="46800" anchor="ctr">
              <a:spAutoFit/>
            </a:bodyPr>
            <a:lstStyle/>
            <a:p>
              <a:endParaRPr lang="en-GB"/>
            </a:p>
          </p:txBody>
        </p:sp>
        <p:sp>
          <p:nvSpPr>
            <p:cNvPr id="43061" name="Text Box 47"/>
            <p:cNvSpPr txBox="1">
              <a:spLocks noChangeArrowheads="1"/>
            </p:cNvSpPr>
            <p:nvPr/>
          </p:nvSpPr>
          <p:spPr bwMode="auto">
            <a:xfrm>
              <a:off x="2503" y="3004"/>
              <a:ext cx="310" cy="154"/>
            </a:xfrm>
            <a:prstGeom prst="rect">
              <a:avLst/>
            </a:prstGeom>
            <a:noFill/>
            <a:ln w="19050">
              <a:noFill/>
              <a:miter lim="800000"/>
              <a:headEnd/>
              <a:tailEnd/>
            </a:ln>
          </p:spPr>
          <p:txBody>
            <a:bodyPr wrap="none" lIns="90000" tIns="46800" rIns="90000" bIns="46800">
              <a:spAutoFit/>
            </a:bodyPr>
            <a:lstStyle/>
            <a:p>
              <a:pPr algn="ctr"/>
              <a:r>
                <a:rPr lang="en-GB" sz="1000" b="1"/>
                <a:t>NCBI</a:t>
              </a:r>
            </a:p>
          </p:txBody>
        </p:sp>
      </p:grpSp>
      <p:grpSp>
        <p:nvGrpSpPr>
          <p:cNvPr id="3" name="Group 55"/>
          <p:cNvGrpSpPr>
            <a:grpSpLocks/>
          </p:cNvGrpSpPr>
          <p:nvPr/>
        </p:nvGrpSpPr>
        <p:grpSpPr bwMode="auto">
          <a:xfrm>
            <a:off x="3491880" y="3521546"/>
            <a:ext cx="2238375" cy="2571750"/>
            <a:chOff x="4105" y="1480"/>
            <a:chExt cx="1410" cy="1620"/>
          </a:xfrm>
        </p:grpSpPr>
        <p:sp>
          <p:nvSpPr>
            <p:cNvPr id="43034" name="Text Box 29"/>
            <p:cNvSpPr txBox="1">
              <a:spLocks noChangeArrowheads="1"/>
            </p:cNvSpPr>
            <p:nvPr/>
          </p:nvSpPr>
          <p:spPr bwMode="auto">
            <a:xfrm>
              <a:off x="4149" y="2750"/>
              <a:ext cx="1296" cy="350"/>
            </a:xfrm>
            <a:prstGeom prst="rect">
              <a:avLst/>
            </a:prstGeom>
            <a:noFill/>
            <a:ln w="19050">
              <a:noFill/>
              <a:miter lim="800000"/>
              <a:headEnd/>
              <a:tailEnd/>
            </a:ln>
          </p:spPr>
          <p:txBody>
            <a:bodyPr wrap="none" lIns="90000" tIns="46800" rIns="90000" bIns="46800">
              <a:spAutoFit/>
            </a:bodyPr>
            <a:lstStyle/>
            <a:p>
              <a:pPr algn="ctr"/>
              <a:r>
                <a:rPr lang="en-GB" sz="1500" dirty="0" smtClean="0"/>
                <a:t>Molecular interactions</a:t>
              </a:r>
              <a:endParaRPr lang="en-GB" sz="1500" dirty="0"/>
            </a:p>
            <a:p>
              <a:pPr algn="ctr"/>
              <a:r>
                <a:rPr lang="en-GB" sz="1500" b="1" dirty="0" err="1"/>
                <a:t>IMEx</a:t>
              </a:r>
              <a:endParaRPr lang="en-GB" sz="1500" b="1" dirty="0"/>
            </a:p>
          </p:txBody>
        </p:sp>
        <p:sp>
          <p:nvSpPr>
            <p:cNvPr id="43035" name="Oval 17"/>
            <p:cNvSpPr>
              <a:spLocks noChangeArrowheads="1"/>
            </p:cNvSpPr>
            <p:nvPr/>
          </p:nvSpPr>
          <p:spPr bwMode="auto">
            <a:xfrm>
              <a:off x="4105" y="1480"/>
              <a:ext cx="1406" cy="1270"/>
            </a:xfrm>
            <a:prstGeom prst="ellipse">
              <a:avLst/>
            </a:prstGeom>
            <a:solidFill>
              <a:srgbClr val="000080">
                <a:alpha val="30196"/>
              </a:srgbClr>
            </a:solidFill>
            <a:ln w="19050">
              <a:solidFill>
                <a:srgbClr val="000080"/>
              </a:solidFill>
              <a:round/>
              <a:headEnd/>
              <a:tailEnd/>
            </a:ln>
          </p:spPr>
          <p:txBody>
            <a:bodyPr wrap="none" lIns="90000" tIns="46800" rIns="90000" bIns="46800" anchor="ctr">
              <a:spAutoFit/>
            </a:bodyPr>
            <a:lstStyle/>
            <a:p>
              <a:endParaRPr lang="en-GB"/>
            </a:p>
          </p:txBody>
        </p:sp>
        <p:sp>
          <p:nvSpPr>
            <p:cNvPr id="43036" name="Oval 18"/>
            <p:cNvSpPr>
              <a:spLocks noChangeArrowheads="1"/>
            </p:cNvSpPr>
            <p:nvPr/>
          </p:nvSpPr>
          <p:spPr bwMode="auto">
            <a:xfrm>
              <a:off x="4287" y="1798"/>
              <a:ext cx="181" cy="181"/>
            </a:xfrm>
            <a:prstGeom prst="ellipse">
              <a:avLst/>
            </a:prstGeom>
            <a:solidFill>
              <a:srgbClr val="000080">
                <a:alpha val="30196"/>
              </a:srgbClr>
            </a:solidFill>
            <a:ln w="19050">
              <a:solidFill>
                <a:srgbClr val="000080"/>
              </a:solidFill>
              <a:round/>
              <a:headEnd/>
              <a:tailEnd/>
            </a:ln>
          </p:spPr>
          <p:txBody>
            <a:bodyPr wrap="none" lIns="90000" tIns="46800" rIns="90000" bIns="46800" anchor="ctr">
              <a:spAutoFit/>
            </a:bodyPr>
            <a:lstStyle/>
            <a:p>
              <a:endParaRPr lang="en-GB"/>
            </a:p>
          </p:txBody>
        </p:sp>
        <p:sp>
          <p:nvSpPr>
            <p:cNvPr id="43037" name="Oval 19"/>
            <p:cNvSpPr>
              <a:spLocks noChangeArrowheads="1"/>
            </p:cNvSpPr>
            <p:nvPr/>
          </p:nvSpPr>
          <p:spPr bwMode="auto">
            <a:xfrm>
              <a:off x="4785" y="1662"/>
              <a:ext cx="181" cy="181"/>
            </a:xfrm>
            <a:prstGeom prst="ellipse">
              <a:avLst/>
            </a:prstGeom>
            <a:solidFill>
              <a:srgbClr val="000080">
                <a:alpha val="30196"/>
              </a:srgbClr>
            </a:solidFill>
            <a:ln w="19050">
              <a:solidFill>
                <a:srgbClr val="000080"/>
              </a:solidFill>
              <a:round/>
              <a:headEnd/>
              <a:tailEnd/>
            </a:ln>
          </p:spPr>
          <p:txBody>
            <a:bodyPr wrap="none" lIns="90000" tIns="46800" rIns="90000" bIns="46800" anchor="ctr">
              <a:spAutoFit/>
            </a:bodyPr>
            <a:lstStyle/>
            <a:p>
              <a:endParaRPr lang="en-GB"/>
            </a:p>
          </p:txBody>
        </p:sp>
        <p:sp>
          <p:nvSpPr>
            <p:cNvPr id="43038" name="Oval 20"/>
            <p:cNvSpPr>
              <a:spLocks noChangeArrowheads="1"/>
            </p:cNvSpPr>
            <p:nvPr/>
          </p:nvSpPr>
          <p:spPr bwMode="auto">
            <a:xfrm>
              <a:off x="4377" y="2251"/>
              <a:ext cx="181" cy="181"/>
            </a:xfrm>
            <a:prstGeom prst="ellipse">
              <a:avLst/>
            </a:prstGeom>
            <a:solidFill>
              <a:srgbClr val="000080">
                <a:alpha val="30196"/>
              </a:srgbClr>
            </a:solidFill>
            <a:ln w="19050">
              <a:solidFill>
                <a:srgbClr val="000080"/>
              </a:solidFill>
              <a:round/>
              <a:headEnd/>
              <a:tailEnd/>
            </a:ln>
          </p:spPr>
          <p:txBody>
            <a:bodyPr wrap="none" lIns="90000" tIns="46800" rIns="90000" bIns="46800" anchor="ctr">
              <a:spAutoFit/>
            </a:bodyPr>
            <a:lstStyle/>
            <a:p>
              <a:endParaRPr lang="en-GB"/>
            </a:p>
          </p:txBody>
        </p:sp>
        <p:sp>
          <p:nvSpPr>
            <p:cNvPr id="43039" name="Oval 21"/>
            <p:cNvSpPr>
              <a:spLocks noChangeArrowheads="1"/>
            </p:cNvSpPr>
            <p:nvPr/>
          </p:nvSpPr>
          <p:spPr bwMode="auto">
            <a:xfrm>
              <a:off x="5103" y="2024"/>
              <a:ext cx="181" cy="181"/>
            </a:xfrm>
            <a:prstGeom prst="ellipse">
              <a:avLst/>
            </a:prstGeom>
            <a:solidFill>
              <a:srgbClr val="000080">
                <a:alpha val="30196"/>
              </a:srgbClr>
            </a:solidFill>
            <a:ln w="19050">
              <a:solidFill>
                <a:srgbClr val="000080"/>
              </a:solidFill>
              <a:round/>
              <a:headEnd/>
              <a:tailEnd/>
            </a:ln>
          </p:spPr>
          <p:txBody>
            <a:bodyPr wrap="none" lIns="90000" tIns="46800" rIns="90000" bIns="46800" anchor="ctr">
              <a:spAutoFit/>
            </a:bodyPr>
            <a:lstStyle/>
            <a:p>
              <a:endParaRPr lang="en-GB"/>
            </a:p>
          </p:txBody>
        </p:sp>
        <p:sp>
          <p:nvSpPr>
            <p:cNvPr id="43040" name="Oval 22"/>
            <p:cNvSpPr>
              <a:spLocks noChangeArrowheads="1"/>
            </p:cNvSpPr>
            <p:nvPr/>
          </p:nvSpPr>
          <p:spPr bwMode="auto">
            <a:xfrm>
              <a:off x="4831" y="2433"/>
              <a:ext cx="181" cy="181"/>
            </a:xfrm>
            <a:prstGeom prst="ellipse">
              <a:avLst/>
            </a:prstGeom>
            <a:solidFill>
              <a:srgbClr val="000080">
                <a:alpha val="30196"/>
              </a:srgbClr>
            </a:solidFill>
            <a:ln w="19050">
              <a:solidFill>
                <a:srgbClr val="000080"/>
              </a:solidFill>
              <a:round/>
              <a:headEnd/>
              <a:tailEnd/>
            </a:ln>
          </p:spPr>
          <p:txBody>
            <a:bodyPr wrap="none" lIns="90000" tIns="46800" rIns="90000" bIns="46800" anchor="ctr">
              <a:spAutoFit/>
            </a:bodyPr>
            <a:lstStyle/>
            <a:p>
              <a:endParaRPr lang="en-GB"/>
            </a:p>
          </p:txBody>
        </p:sp>
        <p:sp>
          <p:nvSpPr>
            <p:cNvPr id="43041" name="Line 23"/>
            <p:cNvSpPr>
              <a:spLocks noChangeShapeType="1"/>
            </p:cNvSpPr>
            <p:nvPr/>
          </p:nvSpPr>
          <p:spPr bwMode="auto">
            <a:xfrm flipV="1">
              <a:off x="4513" y="1752"/>
              <a:ext cx="227" cy="91"/>
            </a:xfrm>
            <a:prstGeom prst="line">
              <a:avLst/>
            </a:prstGeom>
            <a:noFill/>
            <a:ln w="19050">
              <a:solidFill>
                <a:srgbClr val="000080"/>
              </a:solidFill>
              <a:round/>
              <a:headEnd type="triangle" w="med" len="med"/>
              <a:tailEnd type="triangle" w="med" len="med"/>
            </a:ln>
          </p:spPr>
          <p:txBody>
            <a:bodyPr wrap="none" lIns="90000" tIns="46800" rIns="90000" bIns="46800" anchor="ctr">
              <a:spAutoFit/>
            </a:bodyPr>
            <a:lstStyle/>
            <a:p>
              <a:endParaRPr lang="en-GB"/>
            </a:p>
          </p:txBody>
        </p:sp>
        <p:sp>
          <p:nvSpPr>
            <p:cNvPr id="43042" name="Line 24"/>
            <p:cNvSpPr>
              <a:spLocks noChangeShapeType="1"/>
            </p:cNvSpPr>
            <p:nvPr/>
          </p:nvSpPr>
          <p:spPr bwMode="auto">
            <a:xfrm flipH="1" flipV="1">
              <a:off x="4975" y="1822"/>
              <a:ext cx="136" cy="181"/>
            </a:xfrm>
            <a:prstGeom prst="line">
              <a:avLst/>
            </a:prstGeom>
            <a:noFill/>
            <a:ln w="19050">
              <a:solidFill>
                <a:srgbClr val="000080"/>
              </a:solidFill>
              <a:round/>
              <a:headEnd type="triangle" w="med" len="med"/>
              <a:tailEnd type="triangle" w="med" len="med"/>
            </a:ln>
          </p:spPr>
          <p:txBody>
            <a:bodyPr lIns="90000" tIns="46800" rIns="90000" bIns="46800" anchor="ctr">
              <a:spAutoFit/>
            </a:bodyPr>
            <a:lstStyle/>
            <a:p>
              <a:endParaRPr lang="en-GB"/>
            </a:p>
          </p:txBody>
        </p:sp>
        <p:sp>
          <p:nvSpPr>
            <p:cNvPr id="43043" name="Line 25"/>
            <p:cNvSpPr>
              <a:spLocks noChangeShapeType="1"/>
            </p:cNvSpPr>
            <p:nvPr/>
          </p:nvSpPr>
          <p:spPr bwMode="auto">
            <a:xfrm flipH="1" flipV="1">
              <a:off x="4377" y="2024"/>
              <a:ext cx="46" cy="182"/>
            </a:xfrm>
            <a:prstGeom prst="line">
              <a:avLst/>
            </a:prstGeom>
            <a:noFill/>
            <a:ln w="19050">
              <a:solidFill>
                <a:srgbClr val="000080"/>
              </a:solidFill>
              <a:round/>
              <a:headEnd type="triangle" w="med" len="med"/>
              <a:tailEnd type="triangle" w="med" len="med"/>
            </a:ln>
          </p:spPr>
          <p:txBody>
            <a:bodyPr lIns="90000" tIns="46800" rIns="90000" bIns="46800" anchor="ctr">
              <a:spAutoFit/>
            </a:bodyPr>
            <a:lstStyle/>
            <a:p>
              <a:endParaRPr lang="en-GB"/>
            </a:p>
          </p:txBody>
        </p:sp>
        <p:sp>
          <p:nvSpPr>
            <p:cNvPr id="43044" name="Line 26"/>
            <p:cNvSpPr>
              <a:spLocks noChangeShapeType="1"/>
            </p:cNvSpPr>
            <p:nvPr/>
          </p:nvSpPr>
          <p:spPr bwMode="auto">
            <a:xfrm flipH="1" flipV="1">
              <a:off x="4589" y="2408"/>
              <a:ext cx="181" cy="91"/>
            </a:xfrm>
            <a:prstGeom prst="line">
              <a:avLst/>
            </a:prstGeom>
            <a:noFill/>
            <a:ln w="19050">
              <a:solidFill>
                <a:srgbClr val="000080"/>
              </a:solidFill>
              <a:round/>
              <a:headEnd type="triangle" w="med" len="med"/>
              <a:tailEnd type="triangle" w="med" len="med"/>
            </a:ln>
          </p:spPr>
          <p:txBody>
            <a:bodyPr lIns="90000" tIns="46800" rIns="90000" bIns="46800" anchor="ctr">
              <a:spAutoFit/>
            </a:bodyPr>
            <a:lstStyle/>
            <a:p>
              <a:endParaRPr lang="en-GB"/>
            </a:p>
          </p:txBody>
        </p:sp>
        <p:sp>
          <p:nvSpPr>
            <p:cNvPr id="43045" name="Line 27"/>
            <p:cNvSpPr>
              <a:spLocks noChangeShapeType="1"/>
            </p:cNvSpPr>
            <p:nvPr/>
          </p:nvSpPr>
          <p:spPr bwMode="auto">
            <a:xfrm flipV="1">
              <a:off x="5004" y="2238"/>
              <a:ext cx="136" cy="181"/>
            </a:xfrm>
            <a:prstGeom prst="line">
              <a:avLst/>
            </a:prstGeom>
            <a:noFill/>
            <a:ln w="19050">
              <a:solidFill>
                <a:srgbClr val="000080"/>
              </a:solidFill>
              <a:round/>
              <a:headEnd type="triangle" w="med" len="med"/>
              <a:tailEnd type="triangle" w="med" len="med"/>
            </a:ln>
          </p:spPr>
          <p:txBody>
            <a:bodyPr lIns="90000" tIns="46800" rIns="90000" bIns="46800" anchor="ctr">
              <a:spAutoFit/>
            </a:bodyPr>
            <a:lstStyle/>
            <a:p>
              <a:endParaRPr lang="en-GB"/>
            </a:p>
          </p:txBody>
        </p:sp>
        <p:sp>
          <p:nvSpPr>
            <p:cNvPr id="43046" name="Text Box 34"/>
            <p:cNvSpPr txBox="1">
              <a:spLocks noChangeArrowheads="1"/>
            </p:cNvSpPr>
            <p:nvPr/>
          </p:nvSpPr>
          <p:spPr bwMode="auto">
            <a:xfrm>
              <a:off x="4710" y="1507"/>
              <a:ext cx="341" cy="154"/>
            </a:xfrm>
            <a:prstGeom prst="rect">
              <a:avLst/>
            </a:prstGeom>
            <a:noFill/>
            <a:ln w="19050">
              <a:noFill/>
              <a:miter lim="800000"/>
              <a:headEnd/>
              <a:tailEnd/>
            </a:ln>
          </p:spPr>
          <p:txBody>
            <a:bodyPr wrap="none" lIns="90000" tIns="46800" rIns="90000" bIns="46800">
              <a:spAutoFit/>
            </a:bodyPr>
            <a:lstStyle/>
            <a:p>
              <a:pPr algn="ctr"/>
              <a:r>
                <a:rPr lang="en-GB" sz="1000" b="1"/>
                <a:t>IntAct</a:t>
              </a:r>
            </a:p>
          </p:txBody>
        </p:sp>
        <p:sp>
          <p:nvSpPr>
            <p:cNvPr id="43047" name="Text Box 35"/>
            <p:cNvSpPr txBox="1">
              <a:spLocks noChangeArrowheads="1"/>
            </p:cNvSpPr>
            <p:nvPr/>
          </p:nvSpPr>
          <p:spPr bwMode="auto">
            <a:xfrm>
              <a:off x="5046" y="1870"/>
              <a:ext cx="469" cy="156"/>
            </a:xfrm>
            <a:prstGeom prst="rect">
              <a:avLst/>
            </a:prstGeom>
            <a:noFill/>
            <a:ln w="19050">
              <a:noFill/>
              <a:miter lim="800000"/>
              <a:headEnd/>
              <a:tailEnd/>
            </a:ln>
          </p:spPr>
          <p:txBody>
            <a:bodyPr wrap="none" lIns="90000" tIns="46800" rIns="90000" bIns="46800">
              <a:spAutoFit/>
            </a:bodyPr>
            <a:lstStyle/>
            <a:p>
              <a:pPr algn="ctr"/>
              <a:r>
                <a:rPr lang="en-GB" sz="1000" b="1" dirty="0" err="1" smtClean="0"/>
                <a:t>InnateDB</a:t>
              </a:r>
              <a:endParaRPr lang="en-GB" sz="1000" b="1" dirty="0"/>
            </a:p>
          </p:txBody>
        </p:sp>
        <p:sp>
          <p:nvSpPr>
            <p:cNvPr id="43048" name="Text Box 36"/>
            <p:cNvSpPr txBox="1">
              <a:spLocks noChangeArrowheads="1"/>
            </p:cNvSpPr>
            <p:nvPr/>
          </p:nvSpPr>
          <p:spPr bwMode="auto">
            <a:xfrm>
              <a:off x="4818" y="2596"/>
              <a:ext cx="247" cy="154"/>
            </a:xfrm>
            <a:prstGeom prst="rect">
              <a:avLst/>
            </a:prstGeom>
            <a:noFill/>
            <a:ln w="19050">
              <a:noFill/>
              <a:miter lim="800000"/>
              <a:headEnd/>
              <a:tailEnd/>
            </a:ln>
          </p:spPr>
          <p:txBody>
            <a:bodyPr wrap="none" lIns="90000" tIns="46800" rIns="90000" bIns="46800">
              <a:spAutoFit/>
            </a:bodyPr>
            <a:lstStyle/>
            <a:p>
              <a:pPr algn="ctr"/>
              <a:r>
                <a:rPr lang="en-GB" sz="1000" b="1"/>
                <a:t>DIP</a:t>
              </a:r>
            </a:p>
          </p:txBody>
        </p:sp>
        <p:sp>
          <p:nvSpPr>
            <p:cNvPr id="43049" name="Text Box 50"/>
            <p:cNvSpPr txBox="1">
              <a:spLocks noChangeArrowheads="1"/>
            </p:cNvSpPr>
            <p:nvPr/>
          </p:nvSpPr>
          <p:spPr bwMode="auto">
            <a:xfrm>
              <a:off x="4308" y="2416"/>
              <a:ext cx="310" cy="154"/>
            </a:xfrm>
            <a:prstGeom prst="rect">
              <a:avLst/>
            </a:prstGeom>
            <a:noFill/>
            <a:ln w="19050">
              <a:noFill/>
              <a:miter lim="800000"/>
              <a:headEnd/>
              <a:tailEnd/>
            </a:ln>
          </p:spPr>
          <p:txBody>
            <a:bodyPr wrap="none" lIns="90000" tIns="46800" rIns="90000" bIns="46800">
              <a:spAutoFit/>
            </a:bodyPr>
            <a:lstStyle/>
            <a:p>
              <a:pPr algn="ctr"/>
              <a:r>
                <a:rPr lang="en-GB" sz="1000" b="1"/>
                <a:t>MINT</a:t>
              </a:r>
            </a:p>
          </p:txBody>
        </p:sp>
        <p:sp>
          <p:nvSpPr>
            <p:cNvPr id="43050" name="Text Box 54"/>
            <p:cNvSpPr txBox="1">
              <a:spLocks noChangeArrowheads="1"/>
            </p:cNvSpPr>
            <p:nvPr/>
          </p:nvSpPr>
          <p:spPr bwMode="auto">
            <a:xfrm>
              <a:off x="4286" y="1645"/>
              <a:ext cx="196" cy="154"/>
            </a:xfrm>
            <a:prstGeom prst="rect">
              <a:avLst/>
            </a:prstGeom>
            <a:noFill/>
            <a:ln w="9525">
              <a:noFill/>
              <a:miter lim="800000"/>
              <a:headEnd/>
              <a:tailEnd/>
            </a:ln>
          </p:spPr>
          <p:txBody>
            <a:bodyPr wrap="none">
              <a:spAutoFit/>
            </a:bodyPr>
            <a:lstStyle/>
            <a:p>
              <a:r>
                <a:rPr lang="en-GB" sz="1000" b="1"/>
                <a:t>…</a:t>
              </a:r>
            </a:p>
          </p:txBody>
        </p:sp>
      </p:grpSp>
      <p:sp>
        <p:nvSpPr>
          <p:cNvPr id="43012" name="Title 1"/>
          <p:cNvSpPr>
            <a:spLocks noGrp="1"/>
          </p:cNvSpPr>
          <p:nvPr>
            <p:ph type="title"/>
          </p:nvPr>
        </p:nvSpPr>
        <p:spPr>
          <a:xfrm>
            <a:off x="183530" y="23684"/>
            <a:ext cx="8153400" cy="584776"/>
          </a:xfrm>
          <a:noFill/>
          <a:ln>
            <a:noFill/>
          </a:ln>
        </p:spPr>
        <p:txBody>
          <a:bodyPr vert="horz" wrap="square" lIns="91440" tIns="45720" rIns="91440" bIns="45720" numCol="1" anchor="ctr" anchorCtr="0" compatLnSpc="1">
            <a:prstTxWarp prst="textNoShape">
              <a:avLst/>
            </a:prstTxWarp>
            <a:spAutoFit/>
          </a:bodyPr>
          <a:lstStyle/>
          <a:p>
            <a:pPr algn="l" eaLnBrk="0" hangingPunct="0"/>
            <a:r>
              <a:rPr lang="en-GB" sz="3200" dirty="0">
                <a:solidFill>
                  <a:srgbClr val="72AD46"/>
                </a:solidFill>
                <a:latin typeface="Arial" panose="020B0604020202020204" pitchFamily="34" charset="0"/>
                <a:cs typeface="Arial" pitchFamily="34" charset="0"/>
              </a:rPr>
              <a:t>Collaboration among data providers</a:t>
            </a:r>
            <a:endParaRPr lang="en-US" sz="3200" dirty="0">
              <a:solidFill>
                <a:srgbClr val="72AD46"/>
              </a:solidFill>
              <a:latin typeface="Arial" panose="020B0604020202020204" pitchFamily="34" charset="0"/>
              <a:cs typeface="Arial" pitchFamily="34" charset="0"/>
            </a:endParaRPr>
          </a:p>
        </p:txBody>
      </p:sp>
      <p:sp>
        <p:nvSpPr>
          <p:cNvPr id="73" name="Content Placeholder 72"/>
          <p:cNvSpPr>
            <a:spLocks noGrp="1"/>
          </p:cNvSpPr>
          <p:nvPr>
            <p:ph sz="half" idx="1"/>
          </p:nvPr>
        </p:nvSpPr>
        <p:spPr>
          <a:xfrm>
            <a:off x="533400" y="1219200"/>
            <a:ext cx="4000500" cy="1993776"/>
          </a:xfrm>
        </p:spPr>
        <p:txBody>
          <a:bodyPr/>
          <a:lstStyle/>
          <a:p>
            <a:r>
              <a:rPr lang="nl-BE" sz="2400" dirty="0" smtClean="0">
                <a:latin typeface="Arial"/>
                <a:cs typeface="Arial"/>
              </a:rPr>
              <a:t>More data coverage</a:t>
            </a:r>
          </a:p>
          <a:p>
            <a:r>
              <a:rPr lang="nl-BE" sz="2400" dirty="0" smtClean="0">
                <a:latin typeface="Arial"/>
                <a:cs typeface="Arial"/>
              </a:rPr>
              <a:t>Less redundancy</a:t>
            </a:r>
          </a:p>
          <a:p>
            <a:r>
              <a:rPr lang="nl-BE" sz="2400" dirty="0" smtClean="0">
                <a:latin typeface="Arial"/>
                <a:cs typeface="Arial"/>
              </a:rPr>
              <a:t>Less inconsistency</a:t>
            </a:r>
          </a:p>
          <a:p>
            <a:r>
              <a:rPr lang="en-GB" sz="2400" dirty="0" smtClean="0">
                <a:latin typeface="Arial"/>
                <a:cs typeface="Arial"/>
              </a:rPr>
              <a:t>Better data management</a:t>
            </a:r>
          </a:p>
          <a:p>
            <a:endParaRPr lang="en-GB" sz="2000" dirty="0">
              <a:latin typeface="Arial"/>
              <a:cs typeface="Arial"/>
            </a:endParaRPr>
          </a:p>
        </p:txBody>
      </p:sp>
      <p:grpSp>
        <p:nvGrpSpPr>
          <p:cNvPr id="55" name="Group 58"/>
          <p:cNvGrpSpPr>
            <a:grpSpLocks/>
          </p:cNvGrpSpPr>
          <p:nvPr/>
        </p:nvGrpSpPr>
        <p:grpSpPr bwMode="auto">
          <a:xfrm>
            <a:off x="6444208" y="3521546"/>
            <a:ext cx="2232025" cy="2571750"/>
            <a:chOff x="294" y="2069"/>
            <a:chExt cx="1406" cy="1620"/>
          </a:xfrm>
        </p:grpSpPr>
        <p:sp>
          <p:nvSpPr>
            <p:cNvPr id="56" name="Text Box 28"/>
            <p:cNvSpPr txBox="1">
              <a:spLocks noChangeArrowheads="1"/>
            </p:cNvSpPr>
            <p:nvPr/>
          </p:nvSpPr>
          <p:spPr bwMode="auto">
            <a:xfrm>
              <a:off x="301" y="3339"/>
              <a:ext cx="1336" cy="350"/>
            </a:xfrm>
            <a:prstGeom prst="rect">
              <a:avLst/>
            </a:prstGeom>
            <a:noFill/>
            <a:ln w="19050">
              <a:noFill/>
              <a:miter lim="800000"/>
              <a:headEnd/>
              <a:tailEnd/>
            </a:ln>
          </p:spPr>
          <p:txBody>
            <a:bodyPr wrap="none" lIns="90000" tIns="46800" rIns="90000" bIns="46800">
              <a:spAutoFit/>
            </a:bodyPr>
            <a:lstStyle/>
            <a:p>
              <a:pPr algn="ctr"/>
              <a:r>
                <a:rPr lang="en-GB" sz="1500" dirty="0" smtClean="0"/>
                <a:t>Protein </a:t>
              </a:r>
              <a:r>
                <a:rPr lang="en-GB" sz="1500" dirty="0" err="1" smtClean="0"/>
                <a:t>indentifications</a:t>
              </a:r>
              <a:endParaRPr lang="en-GB" sz="1500" dirty="0"/>
            </a:p>
            <a:p>
              <a:pPr algn="ctr"/>
              <a:r>
                <a:rPr lang="en-GB" sz="1500" b="1" dirty="0" err="1"/>
                <a:t>ProteomeXchange</a:t>
              </a:r>
              <a:endParaRPr lang="en-GB" sz="1500" b="1" dirty="0"/>
            </a:p>
          </p:txBody>
        </p:sp>
        <p:sp>
          <p:nvSpPr>
            <p:cNvPr id="57" name="Oval 6"/>
            <p:cNvSpPr>
              <a:spLocks noChangeArrowheads="1"/>
            </p:cNvSpPr>
            <p:nvPr/>
          </p:nvSpPr>
          <p:spPr bwMode="auto">
            <a:xfrm>
              <a:off x="294" y="2069"/>
              <a:ext cx="1406" cy="1270"/>
            </a:xfrm>
            <a:prstGeom prst="ellipse">
              <a:avLst/>
            </a:prstGeom>
            <a:solidFill>
              <a:schemeClr val="tx2">
                <a:alpha val="30196"/>
              </a:schemeClr>
            </a:solidFill>
            <a:ln w="19050">
              <a:solidFill>
                <a:schemeClr val="tx2"/>
              </a:solidFill>
              <a:round/>
              <a:headEnd/>
              <a:tailEnd/>
            </a:ln>
          </p:spPr>
          <p:txBody>
            <a:bodyPr wrap="none" lIns="90000" tIns="46800" rIns="90000" bIns="46800" anchor="ctr">
              <a:spAutoFit/>
            </a:bodyPr>
            <a:lstStyle/>
            <a:p>
              <a:endParaRPr lang="en-GB"/>
            </a:p>
          </p:txBody>
        </p:sp>
        <p:sp>
          <p:nvSpPr>
            <p:cNvPr id="58" name="Oval 7"/>
            <p:cNvSpPr>
              <a:spLocks noChangeArrowheads="1"/>
            </p:cNvSpPr>
            <p:nvPr/>
          </p:nvSpPr>
          <p:spPr bwMode="auto">
            <a:xfrm>
              <a:off x="476" y="2387"/>
              <a:ext cx="181" cy="181"/>
            </a:xfrm>
            <a:prstGeom prst="ellipse">
              <a:avLst/>
            </a:prstGeom>
            <a:solidFill>
              <a:schemeClr val="tx2">
                <a:alpha val="30196"/>
              </a:schemeClr>
            </a:solidFill>
            <a:ln w="19050">
              <a:solidFill>
                <a:schemeClr val="tx2"/>
              </a:solidFill>
              <a:round/>
              <a:headEnd/>
              <a:tailEnd/>
            </a:ln>
          </p:spPr>
          <p:txBody>
            <a:bodyPr wrap="none" lIns="90000" tIns="46800" rIns="90000" bIns="46800" anchor="ctr">
              <a:spAutoFit/>
            </a:bodyPr>
            <a:lstStyle/>
            <a:p>
              <a:endParaRPr lang="en-GB"/>
            </a:p>
          </p:txBody>
        </p:sp>
        <p:sp>
          <p:nvSpPr>
            <p:cNvPr id="59" name="Oval 8"/>
            <p:cNvSpPr>
              <a:spLocks noChangeArrowheads="1"/>
            </p:cNvSpPr>
            <p:nvPr/>
          </p:nvSpPr>
          <p:spPr bwMode="auto">
            <a:xfrm>
              <a:off x="974" y="2251"/>
              <a:ext cx="181" cy="181"/>
            </a:xfrm>
            <a:prstGeom prst="ellipse">
              <a:avLst/>
            </a:prstGeom>
            <a:solidFill>
              <a:schemeClr val="tx2">
                <a:alpha val="30196"/>
              </a:schemeClr>
            </a:solidFill>
            <a:ln w="19050">
              <a:solidFill>
                <a:schemeClr val="tx2"/>
              </a:solidFill>
              <a:round/>
              <a:headEnd/>
              <a:tailEnd/>
            </a:ln>
          </p:spPr>
          <p:txBody>
            <a:bodyPr wrap="none" lIns="90000" tIns="46800" rIns="90000" bIns="46800" anchor="ctr">
              <a:spAutoFit/>
            </a:bodyPr>
            <a:lstStyle/>
            <a:p>
              <a:endParaRPr lang="en-GB"/>
            </a:p>
          </p:txBody>
        </p:sp>
        <p:sp>
          <p:nvSpPr>
            <p:cNvPr id="60" name="Oval 9"/>
            <p:cNvSpPr>
              <a:spLocks noChangeArrowheads="1"/>
            </p:cNvSpPr>
            <p:nvPr/>
          </p:nvSpPr>
          <p:spPr bwMode="auto">
            <a:xfrm>
              <a:off x="566" y="2840"/>
              <a:ext cx="181" cy="181"/>
            </a:xfrm>
            <a:prstGeom prst="ellipse">
              <a:avLst/>
            </a:prstGeom>
            <a:solidFill>
              <a:schemeClr val="tx2">
                <a:alpha val="30196"/>
              </a:schemeClr>
            </a:solidFill>
            <a:ln w="19050">
              <a:solidFill>
                <a:schemeClr val="tx2"/>
              </a:solidFill>
              <a:round/>
              <a:headEnd/>
              <a:tailEnd/>
            </a:ln>
          </p:spPr>
          <p:txBody>
            <a:bodyPr wrap="none" lIns="90000" tIns="46800" rIns="90000" bIns="46800" anchor="ctr">
              <a:spAutoFit/>
            </a:bodyPr>
            <a:lstStyle/>
            <a:p>
              <a:endParaRPr lang="en-GB"/>
            </a:p>
          </p:txBody>
        </p:sp>
        <p:sp>
          <p:nvSpPr>
            <p:cNvPr id="61" name="Oval 10"/>
            <p:cNvSpPr>
              <a:spLocks noChangeArrowheads="1"/>
            </p:cNvSpPr>
            <p:nvPr/>
          </p:nvSpPr>
          <p:spPr bwMode="auto">
            <a:xfrm>
              <a:off x="1292" y="2613"/>
              <a:ext cx="181" cy="181"/>
            </a:xfrm>
            <a:prstGeom prst="ellipse">
              <a:avLst/>
            </a:prstGeom>
            <a:solidFill>
              <a:schemeClr val="tx2">
                <a:alpha val="30196"/>
              </a:schemeClr>
            </a:solidFill>
            <a:ln w="19050">
              <a:solidFill>
                <a:schemeClr val="tx2"/>
              </a:solidFill>
              <a:round/>
              <a:headEnd/>
              <a:tailEnd/>
            </a:ln>
          </p:spPr>
          <p:txBody>
            <a:bodyPr wrap="none" lIns="90000" tIns="46800" rIns="90000" bIns="46800" anchor="ctr">
              <a:spAutoFit/>
            </a:bodyPr>
            <a:lstStyle/>
            <a:p>
              <a:endParaRPr lang="en-GB"/>
            </a:p>
          </p:txBody>
        </p:sp>
        <p:sp>
          <p:nvSpPr>
            <p:cNvPr id="62" name="Oval 11"/>
            <p:cNvSpPr>
              <a:spLocks noChangeArrowheads="1"/>
            </p:cNvSpPr>
            <p:nvPr/>
          </p:nvSpPr>
          <p:spPr bwMode="auto">
            <a:xfrm>
              <a:off x="1020" y="3022"/>
              <a:ext cx="181" cy="181"/>
            </a:xfrm>
            <a:prstGeom prst="ellipse">
              <a:avLst/>
            </a:prstGeom>
            <a:solidFill>
              <a:schemeClr val="tx2">
                <a:alpha val="30196"/>
              </a:schemeClr>
            </a:solidFill>
            <a:ln w="19050">
              <a:solidFill>
                <a:schemeClr val="tx2"/>
              </a:solidFill>
              <a:round/>
              <a:headEnd/>
              <a:tailEnd/>
            </a:ln>
          </p:spPr>
          <p:txBody>
            <a:bodyPr wrap="none" lIns="90000" tIns="46800" rIns="90000" bIns="46800" anchor="ctr">
              <a:spAutoFit/>
            </a:bodyPr>
            <a:lstStyle/>
            <a:p>
              <a:endParaRPr lang="en-GB"/>
            </a:p>
          </p:txBody>
        </p:sp>
        <p:sp>
          <p:nvSpPr>
            <p:cNvPr id="63" name="Line 12"/>
            <p:cNvSpPr>
              <a:spLocks noChangeShapeType="1"/>
            </p:cNvSpPr>
            <p:nvPr/>
          </p:nvSpPr>
          <p:spPr bwMode="auto">
            <a:xfrm flipV="1">
              <a:off x="702" y="2341"/>
              <a:ext cx="227" cy="91"/>
            </a:xfrm>
            <a:prstGeom prst="line">
              <a:avLst/>
            </a:prstGeom>
            <a:noFill/>
            <a:ln w="19050">
              <a:solidFill>
                <a:schemeClr val="tx2"/>
              </a:solidFill>
              <a:round/>
              <a:headEnd type="triangle" w="med" len="med"/>
              <a:tailEnd type="triangle" w="med" len="med"/>
            </a:ln>
          </p:spPr>
          <p:txBody>
            <a:bodyPr wrap="none" lIns="90000" tIns="46800" rIns="90000" bIns="46800" anchor="ctr">
              <a:spAutoFit/>
            </a:bodyPr>
            <a:lstStyle/>
            <a:p>
              <a:endParaRPr lang="en-GB"/>
            </a:p>
          </p:txBody>
        </p:sp>
        <p:sp>
          <p:nvSpPr>
            <p:cNvPr id="64" name="Line 13"/>
            <p:cNvSpPr>
              <a:spLocks noChangeShapeType="1"/>
            </p:cNvSpPr>
            <p:nvPr/>
          </p:nvSpPr>
          <p:spPr bwMode="auto">
            <a:xfrm flipH="1" flipV="1">
              <a:off x="1164" y="2411"/>
              <a:ext cx="136" cy="181"/>
            </a:xfrm>
            <a:prstGeom prst="line">
              <a:avLst/>
            </a:prstGeom>
            <a:noFill/>
            <a:ln w="19050">
              <a:solidFill>
                <a:schemeClr val="tx2"/>
              </a:solidFill>
              <a:round/>
              <a:headEnd type="triangle" w="med" len="med"/>
              <a:tailEnd type="triangle" w="med" len="med"/>
            </a:ln>
          </p:spPr>
          <p:txBody>
            <a:bodyPr lIns="90000" tIns="46800" rIns="90000" bIns="46800" anchor="ctr">
              <a:spAutoFit/>
            </a:bodyPr>
            <a:lstStyle/>
            <a:p>
              <a:endParaRPr lang="en-GB"/>
            </a:p>
          </p:txBody>
        </p:sp>
        <p:sp>
          <p:nvSpPr>
            <p:cNvPr id="65" name="Line 14"/>
            <p:cNvSpPr>
              <a:spLocks noChangeShapeType="1"/>
            </p:cNvSpPr>
            <p:nvPr/>
          </p:nvSpPr>
          <p:spPr bwMode="auto">
            <a:xfrm flipH="1" flipV="1">
              <a:off x="566" y="2613"/>
              <a:ext cx="46" cy="182"/>
            </a:xfrm>
            <a:prstGeom prst="line">
              <a:avLst/>
            </a:prstGeom>
            <a:noFill/>
            <a:ln w="19050">
              <a:solidFill>
                <a:schemeClr val="tx2"/>
              </a:solidFill>
              <a:round/>
              <a:headEnd type="triangle" w="med" len="med"/>
              <a:tailEnd type="triangle" w="med" len="med"/>
            </a:ln>
          </p:spPr>
          <p:txBody>
            <a:bodyPr lIns="90000" tIns="46800" rIns="90000" bIns="46800" anchor="ctr">
              <a:spAutoFit/>
            </a:bodyPr>
            <a:lstStyle/>
            <a:p>
              <a:endParaRPr lang="en-GB"/>
            </a:p>
          </p:txBody>
        </p:sp>
        <p:sp>
          <p:nvSpPr>
            <p:cNvPr id="66" name="Line 15"/>
            <p:cNvSpPr>
              <a:spLocks noChangeShapeType="1"/>
            </p:cNvSpPr>
            <p:nvPr/>
          </p:nvSpPr>
          <p:spPr bwMode="auto">
            <a:xfrm flipH="1" flipV="1">
              <a:off x="778" y="2997"/>
              <a:ext cx="181" cy="91"/>
            </a:xfrm>
            <a:prstGeom prst="line">
              <a:avLst/>
            </a:prstGeom>
            <a:noFill/>
            <a:ln w="19050">
              <a:solidFill>
                <a:schemeClr val="tx2"/>
              </a:solidFill>
              <a:round/>
              <a:headEnd type="triangle" w="med" len="med"/>
              <a:tailEnd type="triangle" w="med" len="med"/>
            </a:ln>
          </p:spPr>
          <p:txBody>
            <a:bodyPr lIns="90000" tIns="46800" rIns="90000" bIns="46800" anchor="ctr">
              <a:spAutoFit/>
            </a:bodyPr>
            <a:lstStyle/>
            <a:p>
              <a:endParaRPr lang="en-GB"/>
            </a:p>
          </p:txBody>
        </p:sp>
        <p:sp>
          <p:nvSpPr>
            <p:cNvPr id="67" name="Line 16"/>
            <p:cNvSpPr>
              <a:spLocks noChangeShapeType="1"/>
            </p:cNvSpPr>
            <p:nvPr/>
          </p:nvSpPr>
          <p:spPr bwMode="auto">
            <a:xfrm flipV="1">
              <a:off x="1193" y="2827"/>
              <a:ext cx="136" cy="181"/>
            </a:xfrm>
            <a:prstGeom prst="line">
              <a:avLst/>
            </a:prstGeom>
            <a:noFill/>
            <a:ln w="19050">
              <a:solidFill>
                <a:schemeClr val="tx2"/>
              </a:solidFill>
              <a:round/>
              <a:headEnd type="triangle" w="med" len="med"/>
              <a:tailEnd type="triangle" w="med" len="med"/>
            </a:ln>
          </p:spPr>
          <p:txBody>
            <a:bodyPr lIns="90000" tIns="46800" rIns="90000" bIns="46800" anchor="ctr">
              <a:spAutoFit/>
            </a:bodyPr>
            <a:lstStyle/>
            <a:p>
              <a:endParaRPr lang="en-GB"/>
            </a:p>
          </p:txBody>
        </p:sp>
        <p:sp>
          <p:nvSpPr>
            <p:cNvPr id="68" name="Text Box 30"/>
            <p:cNvSpPr txBox="1">
              <a:spLocks noChangeArrowheads="1"/>
            </p:cNvSpPr>
            <p:nvPr/>
          </p:nvSpPr>
          <p:spPr bwMode="auto">
            <a:xfrm>
              <a:off x="884" y="2114"/>
              <a:ext cx="358" cy="154"/>
            </a:xfrm>
            <a:prstGeom prst="rect">
              <a:avLst/>
            </a:prstGeom>
            <a:noFill/>
            <a:ln w="19050">
              <a:noFill/>
              <a:miter lim="800000"/>
              <a:headEnd/>
              <a:tailEnd/>
            </a:ln>
          </p:spPr>
          <p:txBody>
            <a:bodyPr wrap="none" lIns="90000" tIns="46800" rIns="90000" bIns="46800">
              <a:spAutoFit/>
            </a:bodyPr>
            <a:lstStyle/>
            <a:p>
              <a:pPr algn="ctr"/>
              <a:r>
                <a:rPr lang="en-GB" sz="1000" b="1"/>
                <a:t>PRIDE</a:t>
              </a:r>
            </a:p>
          </p:txBody>
        </p:sp>
        <p:sp>
          <p:nvSpPr>
            <p:cNvPr id="69" name="Text Box 31"/>
            <p:cNvSpPr txBox="1">
              <a:spLocks noChangeArrowheads="1"/>
            </p:cNvSpPr>
            <p:nvPr/>
          </p:nvSpPr>
          <p:spPr bwMode="auto">
            <a:xfrm>
              <a:off x="748" y="3158"/>
              <a:ext cx="597" cy="154"/>
            </a:xfrm>
            <a:prstGeom prst="rect">
              <a:avLst/>
            </a:prstGeom>
            <a:noFill/>
            <a:ln w="19050">
              <a:noFill/>
              <a:miter lim="800000"/>
              <a:headEnd/>
              <a:tailEnd/>
            </a:ln>
          </p:spPr>
          <p:txBody>
            <a:bodyPr wrap="none" lIns="90000" tIns="46800" rIns="90000" bIns="46800">
              <a:spAutoFit/>
            </a:bodyPr>
            <a:lstStyle/>
            <a:p>
              <a:pPr algn="ctr"/>
              <a:r>
                <a:rPr lang="en-GB" sz="1000" b="1"/>
                <a:t>PeptideAtlas</a:t>
              </a:r>
            </a:p>
          </p:txBody>
        </p:sp>
        <p:sp>
          <p:nvSpPr>
            <p:cNvPr id="70" name="Text Box 32"/>
            <p:cNvSpPr txBox="1">
              <a:spLocks noChangeArrowheads="1"/>
            </p:cNvSpPr>
            <p:nvPr/>
          </p:nvSpPr>
          <p:spPr bwMode="auto">
            <a:xfrm>
              <a:off x="1288" y="2459"/>
              <a:ext cx="412" cy="154"/>
            </a:xfrm>
            <a:prstGeom prst="rect">
              <a:avLst/>
            </a:prstGeom>
            <a:noFill/>
            <a:ln w="19050">
              <a:noFill/>
              <a:miter lim="800000"/>
              <a:headEnd/>
              <a:tailEnd/>
            </a:ln>
          </p:spPr>
          <p:txBody>
            <a:bodyPr wrap="none" lIns="90000" tIns="46800" rIns="90000" bIns="46800">
              <a:spAutoFit/>
            </a:bodyPr>
            <a:lstStyle/>
            <a:p>
              <a:pPr algn="ctr"/>
              <a:r>
                <a:rPr lang="en-GB" sz="1000" b="1"/>
                <a:t>GPMDB</a:t>
              </a:r>
            </a:p>
          </p:txBody>
        </p:sp>
        <p:sp>
          <p:nvSpPr>
            <p:cNvPr id="71" name="Text Box 33"/>
            <p:cNvSpPr txBox="1">
              <a:spLocks noChangeArrowheads="1"/>
            </p:cNvSpPr>
            <p:nvPr/>
          </p:nvSpPr>
          <p:spPr bwMode="auto">
            <a:xfrm>
              <a:off x="385" y="2976"/>
              <a:ext cx="424" cy="154"/>
            </a:xfrm>
            <a:prstGeom prst="rect">
              <a:avLst/>
            </a:prstGeom>
            <a:noFill/>
            <a:ln w="19050">
              <a:noFill/>
              <a:miter lim="800000"/>
              <a:headEnd/>
              <a:tailEnd/>
            </a:ln>
          </p:spPr>
          <p:txBody>
            <a:bodyPr wrap="none" lIns="90000" tIns="46800" rIns="90000" bIns="46800">
              <a:spAutoFit/>
            </a:bodyPr>
            <a:lstStyle/>
            <a:p>
              <a:pPr algn="ctr"/>
              <a:r>
                <a:rPr lang="en-GB" sz="1000" b="1"/>
                <a:t>Tranche</a:t>
              </a:r>
            </a:p>
          </p:txBody>
        </p:sp>
        <p:sp>
          <p:nvSpPr>
            <p:cNvPr id="72" name="Text Box 56"/>
            <p:cNvSpPr txBox="1">
              <a:spLocks noChangeArrowheads="1"/>
            </p:cNvSpPr>
            <p:nvPr/>
          </p:nvSpPr>
          <p:spPr bwMode="auto">
            <a:xfrm>
              <a:off x="431" y="2233"/>
              <a:ext cx="196" cy="154"/>
            </a:xfrm>
            <a:prstGeom prst="rect">
              <a:avLst/>
            </a:prstGeom>
            <a:noFill/>
            <a:ln w="9525">
              <a:noFill/>
              <a:miter lim="800000"/>
              <a:headEnd/>
              <a:tailEnd/>
            </a:ln>
          </p:spPr>
          <p:txBody>
            <a:bodyPr wrap="none">
              <a:spAutoFit/>
            </a:bodyPr>
            <a:lstStyle/>
            <a:p>
              <a:r>
                <a:rPr lang="en-GB" sz="1000" b="1"/>
                <a:t>…</a:t>
              </a:r>
            </a:p>
          </p:txBody>
        </p:sp>
      </p:grpSp>
    </p:spTree>
    <p:extLst>
      <p:ext uri="{BB962C8B-B14F-4D97-AF65-F5344CB8AC3E}">
        <p14:creationId xmlns:p14="http://schemas.microsoft.com/office/powerpoint/2010/main" val="323825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a:xfrm>
            <a:off x="457200" y="213182"/>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GB" sz="3200" dirty="0">
                <a:solidFill>
                  <a:srgbClr val="72AD46"/>
                </a:solidFill>
                <a:latin typeface="Arial" panose="020B0604020202020204" pitchFamily="34" charset="0"/>
                <a:cs typeface="Arial" pitchFamily="34" charset="0"/>
              </a:rPr>
              <a:t>Standards</a:t>
            </a:r>
          </a:p>
        </p:txBody>
      </p:sp>
      <p:sp>
        <p:nvSpPr>
          <p:cNvPr id="40962" name="Content Placeholder 2"/>
          <p:cNvSpPr>
            <a:spLocks noGrp="1"/>
          </p:cNvSpPr>
          <p:nvPr>
            <p:ph idx="1"/>
          </p:nvPr>
        </p:nvSpPr>
        <p:spPr>
          <a:xfrm>
            <a:off x="457200" y="1052513"/>
            <a:ext cx="8229600" cy="4897437"/>
          </a:xfrm>
        </p:spPr>
        <p:txBody>
          <a:bodyPr/>
          <a:lstStyle/>
          <a:p>
            <a:pPr lvl="2"/>
            <a:r>
              <a:rPr lang="en-GB" sz="2400" dirty="0" smtClean="0">
                <a:latin typeface="Arial" panose="020B0604020202020204" pitchFamily="34" charset="0"/>
                <a:ea typeface="ＭＳ Ｐゴシック" charset="-128"/>
                <a:cs typeface="Arial" panose="020B0604020202020204" pitchFamily="34" charset="0"/>
              </a:rPr>
              <a:t>Common </a:t>
            </a:r>
            <a:r>
              <a:rPr lang="en-GB" sz="2400" b="1" dirty="0" smtClean="0">
                <a:latin typeface="Arial" panose="020B0604020202020204" pitchFamily="34" charset="0"/>
                <a:ea typeface="ＭＳ Ｐゴシック" charset="-128"/>
                <a:cs typeface="Arial" panose="020B0604020202020204" pitchFamily="34" charset="0"/>
              </a:rPr>
              <a:t>identifiers</a:t>
            </a:r>
          </a:p>
          <a:p>
            <a:pPr lvl="2"/>
            <a:r>
              <a:rPr lang="en-GB" sz="2400" b="1" dirty="0" smtClean="0">
                <a:latin typeface="Arial" panose="020B0604020202020204" pitchFamily="34" charset="0"/>
                <a:ea typeface="ＭＳ Ｐゴシック" charset="-128"/>
                <a:cs typeface="Arial" panose="020B0604020202020204" pitchFamily="34" charset="0"/>
              </a:rPr>
              <a:t>Controlled vocabularies</a:t>
            </a:r>
          </a:p>
          <a:p>
            <a:pPr lvl="2"/>
            <a:r>
              <a:rPr lang="en-GB" sz="2400" dirty="0" smtClean="0">
                <a:latin typeface="Arial" panose="020B0604020202020204" pitchFamily="34" charset="0"/>
                <a:ea typeface="ＭＳ Ｐゴシック" charset="-128"/>
                <a:cs typeface="Arial" panose="020B0604020202020204" pitchFamily="34" charset="0"/>
              </a:rPr>
              <a:t>Common </a:t>
            </a:r>
            <a:r>
              <a:rPr lang="en-GB" sz="2400" b="1" dirty="0" smtClean="0">
                <a:latin typeface="Arial" panose="020B0604020202020204" pitchFamily="34" charset="0"/>
                <a:ea typeface="ＭＳ Ｐゴシック" charset="-128"/>
                <a:cs typeface="Arial" panose="020B0604020202020204" pitchFamily="34" charset="0"/>
              </a:rPr>
              <a:t>formats</a:t>
            </a:r>
          </a:p>
          <a:p>
            <a:pPr lvl="2"/>
            <a:r>
              <a:rPr lang="en-GB" sz="2400" dirty="0" smtClean="0">
                <a:latin typeface="Arial" panose="020B0604020202020204" pitchFamily="34" charset="0"/>
                <a:ea typeface="ＭＳ Ｐゴシック" charset="-128"/>
                <a:cs typeface="Arial" panose="020B0604020202020204" pitchFamily="34" charset="0"/>
              </a:rPr>
              <a:t>Common </a:t>
            </a:r>
            <a:r>
              <a:rPr lang="en-GB" sz="2400" b="1" dirty="0" smtClean="0">
                <a:latin typeface="Arial" panose="020B0604020202020204" pitchFamily="34" charset="0"/>
                <a:ea typeface="ＭＳ Ｐゴシック" charset="-128"/>
                <a:cs typeface="Arial" panose="020B0604020202020204" pitchFamily="34" charset="0"/>
              </a:rPr>
              <a:t>schemas</a:t>
            </a:r>
          </a:p>
          <a:p>
            <a:pPr lvl="2"/>
            <a:r>
              <a:rPr lang="en-GB" sz="2400" dirty="0" smtClean="0">
                <a:latin typeface="Arial" panose="020B0604020202020204" pitchFamily="34" charset="0"/>
                <a:ea typeface="ＭＳ Ｐゴシック" charset="-128"/>
                <a:cs typeface="Arial" panose="020B0604020202020204" pitchFamily="34" charset="0"/>
              </a:rPr>
              <a:t>Minimum </a:t>
            </a:r>
            <a:r>
              <a:rPr lang="en-GB" sz="2400" b="1" dirty="0" smtClean="0">
                <a:latin typeface="Arial" panose="020B0604020202020204" pitchFamily="34" charset="0"/>
                <a:ea typeface="ＭＳ Ｐゴシック" charset="-128"/>
                <a:cs typeface="Arial" panose="020B0604020202020204" pitchFamily="34" charset="0"/>
              </a:rPr>
              <a:t>information guidelines</a:t>
            </a:r>
          </a:p>
          <a:p>
            <a:pPr lvl="2"/>
            <a:r>
              <a:rPr lang="en-GB" sz="2400" dirty="0" smtClean="0">
                <a:latin typeface="Arial" panose="020B0604020202020204" pitchFamily="34" charset="0"/>
                <a:ea typeface="ＭＳ Ｐゴシック" charset="-128"/>
                <a:cs typeface="Arial" panose="020B0604020202020204" pitchFamily="34" charset="0"/>
              </a:rPr>
              <a:t>Common </a:t>
            </a:r>
            <a:r>
              <a:rPr lang="en-GB" sz="2400" b="1" dirty="0" smtClean="0">
                <a:latin typeface="Arial" panose="020B0604020202020204" pitchFamily="34" charset="0"/>
                <a:ea typeface="ＭＳ Ｐゴシック" charset="-128"/>
                <a:cs typeface="Arial" panose="020B0604020202020204" pitchFamily="34" charset="0"/>
              </a:rPr>
              <a:t>query interfaces</a:t>
            </a:r>
          </a:p>
          <a:p>
            <a:pPr lvl="1"/>
            <a:endParaRPr lang="en-GB" dirty="0" smtClean="0">
              <a:latin typeface="Arial" panose="020B0604020202020204" pitchFamily="34" charset="0"/>
              <a:ea typeface="ＭＳ Ｐゴシック" charset="-128"/>
              <a:cs typeface="Arial" panose="020B0604020202020204" pitchFamily="34" charset="0"/>
            </a:endParaRPr>
          </a:p>
          <a:p>
            <a:pPr lvl="1"/>
            <a:endParaRPr lang="en-GB" dirty="0" smtClean="0">
              <a:latin typeface="Arial" panose="020B0604020202020204" pitchFamily="34" charset="0"/>
              <a:ea typeface="ＭＳ Ｐゴシック" charset="-128"/>
              <a:cs typeface="Arial" panose="020B0604020202020204" pitchFamily="34" charset="0"/>
            </a:endParaRPr>
          </a:p>
        </p:txBody>
      </p:sp>
      <p:sp>
        <p:nvSpPr>
          <p:cNvPr id="40963" name="Rectangle 8"/>
          <p:cNvSpPr>
            <a:spLocks noChangeArrowheads="1"/>
          </p:cNvSpPr>
          <p:nvPr/>
        </p:nvSpPr>
        <p:spPr bwMode="auto">
          <a:xfrm>
            <a:off x="3708400" y="4075931"/>
            <a:ext cx="1928813" cy="433388"/>
          </a:xfrm>
          <a:prstGeom prst="rect">
            <a:avLst/>
          </a:prstGeom>
          <a:solidFill>
            <a:srgbClr val="FF0000">
              <a:alpha val="25098"/>
            </a:srgbClr>
          </a:solidFill>
          <a:ln w="9525">
            <a:solidFill>
              <a:schemeClr val="tx1"/>
            </a:solidFill>
            <a:round/>
            <a:headEnd/>
            <a:tailEnd/>
          </a:ln>
        </p:spPr>
        <p:txBody>
          <a:bodyPr anchor="ctr"/>
          <a:lstStyle/>
          <a:p>
            <a:pPr algn="ctr"/>
            <a:r>
              <a:rPr lang="en-GB" sz="2400" b="1" dirty="0">
                <a:cs typeface="Arial" panose="020B0604020202020204" pitchFamily="34" charset="0"/>
              </a:rPr>
              <a:t>Schema</a:t>
            </a:r>
          </a:p>
        </p:txBody>
      </p:sp>
      <p:sp>
        <p:nvSpPr>
          <p:cNvPr id="40964" name="Rectangle 9"/>
          <p:cNvSpPr>
            <a:spLocks noChangeArrowheads="1"/>
          </p:cNvSpPr>
          <p:nvPr/>
        </p:nvSpPr>
        <p:spPr bwMode="auto">
          <a:xfrm>
            <a:off x="3492500" y="5228456"/>
            <a:ext cx="2362200" cy="865188"/>
          </a:xfrm>
          <a:prstGeom prst="rect">
            <a:avLst/>
          </a:prstGeom>
          <a:solidFill>
            <a:srgbClr val="99CCFF">
              <a:alpha val="50195"/>
            </a:srgbClr>
          </a:solidFill>
          <a:ln w="9525">
            <a:solidFill>
              <a:schemeClr val="tx1"/>
            </a:solidFill>
            <a:round/>
            <a:headEnd/>
            <a:tailEnd/>
          </a:ln>
        </p:spPr>
        <p:txBody>
          <a:bodyPr/>
          <a:lstStyle/>
          <a:p>
            <a:pPr algn="ctr"/>
            <a:r>
              <a:rPr lang="en-GB" sz="2400" b="1" dirty="0">
                <a:cs typeface="Arial" panose="020B0604020202020204" pitchFamily="34" charset="0"/>
              </a:rPr>
              <a:t>Data distribution</a:t>
            </a:r>
            <a:endParaRPr lang="en-US" sz="2400" b="1" dirty="0">
              <a:cs typeface="Arial" panose="020B0604020202020204" pitchFamily="34" charset="0"/>
            </a:endParaRPr>
          </a:p>
        </p:txBody>
      </p:sp>
      <p:sp>
        <p:nvSpPr>
          <p:cNvPr id="10" name="Rectangle 9"/>
          <p:cNvSpPr/>
          <p:nvPr/>
        </p:nvSpPr>
        <p:spPr bwMode="auto">
          <a:xfrm>
            <a:off x="611188" y="4941119"/>
            <a:ext cx="2362200" cy="915987"/>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GB" sz="2400" b="1" dirty="0">
                <a:ea typeface="Geneva" charset="-128"/>
                <a:cs typeface="Arial" panose="020B0604020202020204" pitchFamily="34" charset="0"/>
              </a:rPr>
              <a:t>Reporting</a:t>
            </a:r>
          </a:p>
          <a:p>
            <a:pPr algn="ctr">
              <a:defRPr/>
            </a:pPr>
            <a:r>
              <a:rPr lang="en-GB" sz="2400" b="1" dirty="0">
                <a:ea typeface="Geneva" charset="-128"/>
                <a:cs typeface="Arial" panose="020B0604020202020204" pitchFamily="34" charset="0"/>
              </a:rPr>
              <a:t>guideline</a:t>
            </a:r>
            <a:endParaRPr lang="en-US" sz="2400" b="1" dirty="0">
              <a:ea typeface="Geneva" charset="-128"/>
              <a:cs typeface="Arial" panose="020B0604020202020204" pitchFamily="34" charset="0"/>
            </a:endParaRPr>
          </a:p>
        </p:txBody>
      </p:sp>
      <p:sp>
        <p:nvSpPr>
          <p:cNvPr id="40966" name="Rectangle 11"/>
          <p:cNvSpPr>
            <a:spLocks noChangeArrowheads="1"/>
          </p:cNvSpPr>
          <p:nvPr/>
        </p:nvSpPr>
        <p:spPr bwMode="auto">
          <a:xfrm>
            <a:off x="609600" y="3933056"/>
            <a:ext cx="2362200" cy="855663"/>
          </a:xfrm>
          <a:prstGeom prst="rect">
            <a:avLst/>
          </a:prstGeom>
          <a:solidFill>
            <a:srgbClr val="FFE07D"/>
          </a:solidFill>
          <a:ln w="9525">
            <a:solidFill>
              <a:schemeClr val="tx1"/>
            </a:solidFill>
            <a:round/>
            <a:headEnd/>
            <a:tailEnd/>
          </a:ln>
        </p:spPr>
        <p:txBody>
          <a:bodyPr/>
          <a:lstStyle/>
          <a:p>
            <a:pPr algn="ctr"/>
            <a:r>
              <a:rPr lang="en-GB" sz="2400" b="1" dirty="0">
                <a:cs typeface="Arial" panose="020B0604020202020204" pitchFamily="34" charset="0"/>
              </a:rPr>
              <a:t>Control vocabulary</a:t>
            </a:r>
            <a:endParaRPr lang="en-US" sz="2400" b="1" dirty="0">
              <a:cs typeface="Arial" panose="020B0604020202020204" pitchFamily="34" charset="0"/>
            </a:endParaRPr>
          </a:p>
        </p:txBody>
      </p:sp>
      <p:cxnSp>
        <p:nvCxnSpPr>
          <p:cNvPr id="40967" name="AutoShape 29"/>
          <p:cNvCxnSpPr>
            <a:cxnSpLocks noChangeShapeType="1"/>
            <a:stCxn id="40970" idx="1"/>
            <a:endCxn id="40966" idx="3"/>
          </p:cNvCxnSpPr>
          <p:nvPr/>
        </p:nvCxnSpPr>
        <p:spPr bwMode="auto">
          <a:xfrm flipH="1" flipV="1">
            <a:off x="2971800" y="4360094"/>
            <a:ext cx="736600" cy="508000"/>
          </a:xfrm>
          <a:prstGeom prst="straightConnector1">
            <a:avLst/>
          </a:prstGeom>
          <a:noFill/>
          <a:ln w="9525">
            <a:solidFill>
              <a:schemeClr val="tx1"/>
            </a:solidFill>
            <a:round/>
            <a:headEnd/>
            <a:tailEnd/>
          </a:ln>
        </p:spPr>
      </p:cxnSp>
      <p:cxnSp>
        <p:nvCxnSpPr>
          <p:cNvPr id="40968" name="AutoShape 30"/>
          <p:cNvCxnSpPr>
            <a:cxnSpLocks noChangeShapeType="1"/>
            <a:stCxn id="40970" idx="1"/>
            <a:endCxn id="10" idx="3"/>
          </p:cNvCxnSpPr>
          <p:nvPr/>
        </p:nvCxnSpPr>
        <p:spPr bwMode="auto">
          <a:xfrm flipH="1">
            <a:off x="2973388" y="4868094"/>
            <a:ext cx="735012" cy="531812"/>
          </a:xfrm>
          <a:prstGeom prst="straightConnector1">
            <a:avLst/>
          </a:prstGeom>
          <a:noFill/>
          <a:ln w="9525">
            <a:solidFill>
              <a:schemeClr val="tx1"/>
            </a:solidFill>
            <a:round/>
            <a:headEnd/>
            <a:tailEnd/>
          </a:ln>
        </p:spPr>
      </p:cxnSp>
      <p:cxnSp>
        <p:nvCxnSpPr>
          <p:cNvPr id="40969" name="AutoShape 31"/>
          <p:cNvCxnSpPr>
            <a:cxnSpLocks noChangeShapeType="1"/>
            <a:stCxn id="40970" idx="2"/>
            <a:endCxn id="40964" idx="0"/>
          </p:cNvCxnSpPr>
          <p:nvPr/>
        </p:nvCxnSpPr>
        <p:spPr bwMode="auto">
          <a:xfrm>
            <a:off x="4672013" y="5083994"/>
            <a:ext cx="1587" cy="144462"/>
          </a:xfrm>
          <a:prstGeom prst="straightConnector1">
            <a:avLst/>
          </a:prstGeom>
          <a:noFill/>
          <a:ln w="9525">
            <a:solidFill>
              <a:schemeClr val="tx1"/>
            </a:solidFill>
            <a:round/>
            <a:headEnd/>
            <a:tailEnd/>
          </a:ln>
        </p:spPr>
      </p:cxnSp>
      <p:sp>
        <p:nvSpPr>
          <p:cNvPr id="40970" name="Rectangle 8"/>
          <p:cNvSpPr>
            <a:spLocks noChangeArrowheads="1"/>
          </p:cNvSpPr>
          <p:nvPr/>
        </p:nvSpPr>
        <p:spPr bwMode="auto">
          <a:xfrm>
            <a:off x="3708400" y="4652194"/>
            <a:ext cx="1928813" cy="431800"/>
          </a:xfrm>
          <a:prstGeom prst="rect">
            <a:avLst/>
          </a:prstGeom>
          <a:solidFill>
            <a:srgbClr val="FF6600">
              <a:alpha val="25098"/>
            </a:srgbClr>
          </a:solidFill>
          <a:ln w="9525">
            <a:solidFill>
              <a:schemeClr val="tx1"/>
            </a:solidFill>
            <a:round/>
            <a:headEnd/>
            <a:tailEnd/>
          </a:ln>
        </p:spPr>
        <p:txBody>
          <a:bodyPr anchor="ctr"/>
          <a:lstStyle/>
          <a:p>
            <a:pPr algn="ctr"/>
            <a:r>
              <a:rPr lang="en-GB" sz="2400" b="1" dirty="0">
                <a:cs typeface="Arial" panose="020B0604020202020204" pitchFamily="34" charset="0"/>
              </a:rPr>
              <a:t>Format</a:t>
            </a:r>
          </a:p>
        </p:txBody>
      </p:sp>
      <p:cxnSp>
        <p:nvCxnSpPr>
          <p:cNvPr id="40971" name="AutoShape 31"/>
          <p:cNvCxnSpPr>
            <a:cxnSpLocks noChangeShapeType="1"/>
            <a:stCxn id="40963" idx="2"/>
            <a:endCxn id="40970" idx="0"/>
          </p:cNvCxnSpPr>
          <p:nvPr/>
        </p:nvCxnSpPr>
        <p:spPr bwMode="auto">
          <a:xfrm flipH="1">
            <a:off x="4672013" y="4509319"/>
            <a:ext cx="1587" cy="142875"/>
          </a:xfrm>
          <a:prstGeom prst="straightConnector1">
            <a:avLst/>
          </a:prstGeom>
          <a:noFill/>
          <a:ln w="9525">
            <a:solidFill>
              <a:schemeClr val="tx1"/>
            </a:solidFill>
            <a:round/>
            <a:headEnd/>
            <a:tailEnd/>
          </a:ln>
        </p:spPr>
      </p:cxnSp>
      <p:sp>
        <p:nvSpPr>
          <p:cNvPr id="39" name="Rectangle 11"/>
          <p:cNvSpPr>
            <a:spLocks noChangeArrowheads="1"/>
          </p:cNvSpPr>
          <p:nvPr/>
        </p:nvSpPr>
        <p:spPr bwMode="auto">
          <a:xfrm>
            <a:off x="6227763" y="4622031"/>
            <a:ext cx="2362200" cy="495300"/>
          </a:xfrm>
          <a:prstGeom prst="rect">
            <a:avLst/>
          </a:prstGeom>
          <a:solidFill>
            <a:schemeClr val="accent3">
              <a:lumMod val="65000"/>
            </a:schemeClr>
          </a:solidFill>
          <a:ln w="9525" algn="ctr">
            <a:solidFill>
              <a:schemeClr val="tx1"/>
            </a:solidFill>
            <a:round/>
            <a:headEnd/>
            <a:tailEnd/>
          </a:ln>
        </p:spPr>
        <p:txBody>
          <a:bodyPr anchor="ctr"/>
          <a:lstStyle/>
          <a:p>
            <a:pPr algn="ctr">
              <a:defRPr/>
            </a:pPr>
            <a:r>
              <a:rPr lang="en-GB" sz="2400" b="1" dirty="0">
                <a:ea typeface="Geneva" charset="-128"/>
                <a:cs typeface="Arial" panose="020B0604020202020204" pitchFamily="34" charset="0"/>
              </a:rPr>
              <a:t>Identifiers</a:t>
            </a:r>
            <a:endParaRPr lang="en-US" sz="2400" b="1" dirty="0">
              <a:ea typeface="Geneva" charset="-128"/>
              <a:cs typeface="Arial" panose="020B0604020202020204" pitchFamily="34" charset="0"/>
            </a:endParaRPr>
          </a:p>
        </p:txBody>
      </p:sp>
      <p:cxnSp>
        <p:nvCxnSpPr>
          <p:cNvPr id="40973" name="AutoShape 29"/>
          <p:cNvCxnSpPr>
            <a:cxnSpLocks noChangeShapeType="1"/>
            <a:stCxn id="39" idx="1"/>
            <a:endCxn id="40970" idx="3"/>
          </p:cNvCxnSpPr>
          <p:nvPr/>
        </p:nvCxnSpPr>
        <p:spPr bwMode="auto">
          <a:xfrm flipH="1" flipV="1">
            <a:off x="5637213" y="4868094"/>
            <a:ext cx="590550" cy="1587"/>
          </a:xfrm>
          <a:prstGeom prst="straightConnector1">
            <a:avLst/>
          </a:prstGeom>
          <a:noFill/>
          <a:ln w="9525">
            <a:solidFill>
              <a:schemeClr val="tx1"/>
            </a:solidFill>
            <a:round/>
            <a:headEnd/>
            <a:tailEnd/>
          </a:ln>
        </p:spPr>
      </p:cxnSp>
      <p:grpSp>
        <p:nvGrpSpPr>
          <p:cNvPr id="5" name="Group 4"/>
          <p:cNvGrpSpPr/>
          <p:nvPr/>
        </p:nvGrpSpPr>
        <p:grpSpPr>
          <a:xfrm>
            <a:off x="5508104" y="836712"/>
            <a:ext cx="3211512" cy="1728192"/>
            <a:chOff x="5932488" y="980728"/>
            <a:chExt cx="3211512" cy="1728192"/>
          </a:xfrm>
        </p:grpSpPr>
        <p:sp>
          <p:nvSpPr>
            <p:cNvPr id="4" name="Rectangle 3"/>
            <p:cNvSpPr/>
            <p:nvPr/>
          </p:nvSpPr>
          <p:spPr>
            <a:xfrm>
              <a:off x="5932488" y="980728"/>
              <a:ext cx="3211512" cy="1728192"/>
            </a:xfrm>
            <a:prstGeom prst="rect">
              <a:avLst/>
            </a:prstGeom>
            <a:solidFill>
              <a:schemeClr val="accent1">
                <a:lumMod val="40000"/>
                <a:lumOff val="60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grpSp>
          <p:nvGrpSpPr>
            <p:cNvPr id="3" name="Group 2"/>
            <p:cNvGrpSpPr/>
            <p:nvPr/>
          </p:nvGrpSpPr>
          <p:grpSpPr>
            <a:xfrm>
              <a:off x="6012160" y="1052736"/>
              <a:ext cx="3100529" cy="1594683"/>
              <a:chOff x="6012160" y="1052736"/>
              <a:chExt cx="3100529" cy="1594683"/>
            </a:xfrm>
          </p:grpSpPr>
          <p:sp>
            <p:nvSpPr>
              <p:cNvPr id="15" name="Rectangle 32"/>
              <p:cNvSpPr>
                <a:spLocks noChangeArrowheads="1"/>
              </p:cNvSpPr>
              <p:nvPr/>
            </p:nvSpPr>
            <p:spPr bwMode="auto">
              <a:xfrm>
                <a:off x="6419002" y="2278087"/>
                <a:ext cx="2206630" cy="369332"/>
              </a:xfrm>
              <a:prstGeom prst="rect">
                <a:avLst/>
              </a:prstGeom>
              <a:noFill/>
              <a:ln w="9525">
                <a:noFill/>
                <a:miter lim="800000"/>
                <a:headEnd/>
                <a:tailEnd/>
              </a:ln>
            </p:spPr>
            <p:txBody>
              <a:bodyPr wrap="none">
                <a:spAutoFit/>
              </a:bodyPr>
              <a:lstStyle/>
              <a:p>
                <a:r>
                  <a:rPr lang="en-US" sz="1800" dirty="0" smtClean="0">
                    <a:cs typeface="Arial" panose="020B0604020202020204" pitchFamily="34" charset="0"/>
                    <a:hlinkClick r:id="rId3"/>
                  </a:rPr>
                  <a:t>www.psidev.info/MI</a:t>
                </a:r>
                <a:r>
                  <a:rPr lang="en-US" sz="1800" dirty="0" smtClean="0">
                    <a:cs typeface="Arial" panose="020B0604020202020204" pitchFamily="34" charset="0"/>
                  </a:rPr>
                  <a:t> </a:t>
                </a:r>
                <a:endParaRPr lang="en-US" sz="1800" dirty="0">
                  <a:cs typeface="Arial" panose="020B0604020202020204" pitchFamily="34" charset="0"/>
                </a:endParaRPr>
              </a:p>
            </p:txBody>
          </p:sp>
          <p:pic>
            <p:nvPicPr>
              <p:cNvPr id="16" name="Picture 3" descr="psi_med"/>
              <p:cNvPicPr>
                <a:picLocks noChangeAspect="1" noChangeArrowheads="1"/>
              </p:cNvPicPr>
              <p:nvPr/>
            </p:nvPicPr>
            <p:blipFill>
              <a:blip r:embed="rId4" cstate="print"/>
              <a:srcRect/>
              <a:stretch>
                <a:fillRect/>
              </a:stretch>
            </p:blipFill>
            <p:spPr bwMode="auto">
              <a:xfrm>
                <a:off x="6989711" y="1556792"/>
                <a:ext cx="1065213" cy="709612"/>
              </a:xfrm>
              <a:prstGeom prst="rect">
                <a:avLst/>
              </a:prstGeom>
              <a:noFill/>
              <a:ln w="9525">
                <a:noFill/>
                <a:miter lim="800000"/>
                <a:headEnd/>
                <a:tailEnd/>
              </a:ln>
            </p:spPr>
          </p:pic>
          <p:sp>
            <p:nvSpPr>
              <p:cNvPr id="2" name="TextBox 1"/>
              <p:cNvSpPr txBox="1"/>
              <p:nvPr/>
            </p:nvSpPr>
            <p:spPr>
              <a:xfrm>
                <a:off x="6012160" y="1052736"/>
                <a:ext cx="3100529" cy="523220"/>
              </a:xfrm>
              <a:prstGeom prst="rect">
                <a:avLst/>
              </a:prstGeom>
              <a:noFill/>
            </p:spPr>
            <p:txBody>
              <a:bodyPr wrap="none" rtlCol="0">
                <a:spAutoFit/>
              </a:bodyPr>
              <a:lstStyle/>
              <a:p>
                <a:r>
                  <a:rPr lang="en-GB" sz="2800" b="1" dirty="0" smtClean="0">
                    <a:cs typeface="Arial" panose="020B0604020202020204" pitchFamily="34" charset="0"/>
                  </a:rPr>
                  <a:t>PSI-MI standards</a:t>
                </a:r>
                <a:endParaRPr lang="en-GB" sz="2800" b="1" dirty="0">
                  <a:cs typeface="Arial" panose="020B0604020202020204" pitchFamily="34" charset="0"/>
                </a:endParaRPr>
              </a:p>
            </p:txBody>
          </p:sp>
        </p:grpSp>
      </p:grpSp>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9322" y="2812834"/>
            <a:ext cx="1561926" cy="154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615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3314"/>
                                        </p:tgtEl>
                                        <p:attrNameLst>
                                          <p:attrName>style.visibility</p:attrName>
                                        </p:attrNameLst>
                                      </p:cBhvr>
                                      <p:to>
                                        <p:strVal val="visible"/>
                                      </p:to>
                                    </p:set>
                                    <p:animEffect transition="in" filter="fade">
                                      <p:cBhvr>
                                        <p:cTn id="10"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850" y="115888"/>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Unified query client: PSICQUIC</a:t>
            </a:r>
          </a:p>
        </p:txBody>
      </p:sp>
      <p:pic>
        <p:nvPicPr>
          <p:cNvPr id="206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0735" y="908720"/>
            <a:ext cx="4357489" cy="65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475656" y="1556792"/>
            <a:ext cx="6263381" cy="369332"/>
          </a:xfrm>
          <a:prstGeom prst="rect">
            <a:avLst/>
          </a:prstGeom>
          <a:noFill/>
        </p:spPr>
        <p:txBody>
          <a:bodyPr wrap="none" rtlCol="0">
            <a:spAutoFit/>
          </a:bodyPr>
          <a:lstStyle/>
          <a:p>
            <a:r>
              <a:rPr lang="en-GB" sz="1800" dirty="0" smtClean="0">
                <a:cs typeface="Arial" panose="020B0604020202020204" pitchFamily="34" charset="0"/>
                <a:hlinkClick r:id="rId4"/>
              </a:rPr>
              <a:t>www.ebi.ac.uk/Tools/webservices/psicquic/view/main.xhtml</a:t>
            </a:r>
            <a:r>
              <a:rPr lang="en-GB" sz="1800" dirty="0" smtClean="0">
                <a:cs typeface="Arial" panose="020B0604020202020204" pitchFamily="34" charset="0"/>
              </a:rPr>
              <a:t> </a:t>
            </a:r>
            <a:endParaRPr lang="en-GB" sz="1800" dirty="0">
              <a:cs typeface="Arial" panose="020B0604020202020204" pitchFamily="34" charset="0"/>
            </a:endParaRPr>
          </a:p>
        </p:txBody>
      </p:sp>
      <p:grpSp>
        <p:nvGrpSpPr>
          <p:cNvPr id="2050" name="Group 2049"/>
          <p:cNvGrpSpPr/>
          <p:nvPr/>
        </p:nvGrpSpPr>
        <p:grpSpPr>
          <a:xfrm>
            <a:off x="3203848" y="2924944"/>
            <a:ext cx="2608270" cy="2086697"/>
            <a:chOff x="3203848" y="2924944"/>
            <a:chExt cx="2608270" cy="2086697"/>
          </a:xfrm>
        </p:grpSpPr>
        <p:pic>
          <p:nvPicPr>
            <p:cNvPr id="11" name="Picture 252"/>
            <p:cNvPicPr>
              <a:picLocks noChangeAspect="1"/>
            </p:cNvPicPr>
            <p:nvPr/>
          </p:nvPicPr>
          <p:blipFill>
            <a:blip r:embed="rId5" cstate="print"/>
            <a:srcRect/>
            <a:stretch>
              <a:fillRect/>
            </a:stretch>
          </p:blipFill>
          <p:spPr bwMode="auto">
            <a:xfrm>
              <a:off x="3203848" y="2924944"/>
              <a:ext cx="2608270" cy="2086697"/>
            </a:xfrm>
            <a:prstGeom prst="rect">
              <a:avLst/>
            </a:prstGeom>
            <a:noFill/>
            <a:ln w="9525">
              <a:noFill/>
              <a:miter lim="800000"/>
              <a:headEnd/>
              <a:tailEnd/>
            </a:ln>
          </p:spPr>
        </p:pic>
        <p:pic>
          <p:nvPicPr>
            <p:cNvPr id="12" name="Picture 305"/>
            <p:cNvPicPr>
              <a:picLocks noChangeAspect="1"/>
            </p:cNvPicPr>
            <p:nvPr/>
          </p:nvPicPr>
          <p:blipFill>
            <a:blip r:embed="rId6" cstate="print"/>
            <a:srcRect/>
            <a:stretch>
              <a:fillRect/>
            </a:stretch>
          </p:blipFill>
          <p:spPr bwMode="auto">
            <a:xfrm>
              <a:off x="4167662" y="3588749"/>
              <a:ext cx="690568" cy="690491"/>
            </a:xfrm>
            <a:prstGeom prst="rect">
              <a:avLst/>
            </a:prstGeom>
            <a:noFill/>
            <a:ln w="9525">
              <a:noFill/>
              <a:miter lim="800000"/>
              <a:headEnd/>
              <a:tailEnd/>
            </a:ln>
          </p:spPr>
        </p:pic>
        <p:sp>
          <p:nvSpPr>
            <p:cNvPr id="13" name="TextBox 307"/>
            <p:cNvSpPr txBox="1">
              <a:spLocks noChangeArrowheads="1"/>
            </p:cNvSpPr>
            <p:nvPr/>
          </p:nvSpPr>
          <p:spPr bwMode="auto">
            <a:xfrm>
              <a:off x="3882563" y="3132257"/>
              <a:ext cx="1364476" cy="369332"/>
            </a:xfrm>
            <a:prstGeom prst="rect">
              <a:avLst/>
            </a:prstGeom>
            <a:noFill/>
            <a:ln w="9525">
              <a:noFill/>
              <a:miter lim="800000"/>
              <a:headEnd/>
              <a:tailEnd/>
            </a:ln>
          </p:spPr>
          <p:txBody>
            <a:bodyPr wrap="none">
              <a:spAutoFit/>
            </a:bodyPr>
            <a:lstStyle/>
            <a:p>
              <a:pPr algn="ctr"/>
              <a:r>
                <a:rPr lang="en-GB" sz="1800" b="1" dirty="0" smtClean="0">
                  <a:cs typeface="Arial" panose="020B0604020202020204" pitchFamily="34" charset="0"/>
                </a:rPr>
                <a:t>PSICQUIC </a:t>
              </a:r>
            </a:p>
          </p:txBody>
        </p:sp>
      </p:grpSp>
      <p:grpSp>
        <p:nvGrpSpPr>
          <p:cNvPr id="2048" name="Group 2047"/>
          <p:cNvGrpSpPr/>
          <p:nvPr/>
        </p:nvGrpSpPr>
        <p:grpSpPr>
          <a:xfrm>
            <a:off x="1716886" y="2171625"/>
            <a:ext cx="1956983" cy="1518243"/>
            <a:chOff x="1716886" y="2171625"/>
            <a:chExt cx="1956983" cy="1518243"/>
          </a:xfrm>
        </p:grpSpPr>
        <p:sp>
          <p:nvSpPr>
            <p:cNvPr id="14" name="TextBox 310"/>
            <p:cNvSpPr txBox="1">
              <a:spLocks noChangeArrowheads="1"/>
            </p:cNvSpPr>
            <p:nvPr/>
          </p:nvSpPr>
          <p:spPr bwMode="auto">
            <a:xfrm>
              <a:off x="1859222" y="2499588"/>
              <a:ext cx="628698" cy="276999"/>
            </a:xfrm>
            <a:prstGeom prst="rect">
              <a:avLst/>
            </a:prstGeom>
            <a:noFill/>
            <a:ln w="9525">
              <a:noFill/>
              <a:miter lim="800000"/>
              <a:headEnd/>
              <a:tailEnd/>
            </a:ln>
          </p:spPr>
          <p:txBody>
            <a:bodyPr wrap="none">
              <a:spAutoFit/>
            </a:bodyPr>
            <a:lstStyle/>
            <a:p>
              <a:pPr algn="ctr">
                <a:defRPr/>
              </a:pPr>
              <a:r>
                <a:rPr lang="en-GB" sz="1200" b="1" dirty="0" smtClean="0">
                  <a:cs typeface="Arial" panose="020B0604020202020204" pitchFamily="34" charset="0"/>
                </a:rPr>
                <a:t>Query</a:t>
              </a:r>
              <a:endParaRPr lang="en-GB" sz="1200" dirty="0">
                <a:cs typeface="Arial" panose="020B0604020202020204" pitchFamily="34" charset="0"/>
              </a:endParaRPr>
            </a:p>
          </p:txBody>
        </p:sp>
        <p:sp>
          <p:nvSpPr>
            <p:cNvPr id="16" name="Down Arrow 15"/>
            <p:cNvSpPr>
              <a:spLocks noChangeArrowheads="1"/>
            </p:cNvSpPr>
            <p:nvPr/>
          </p:nvSpPr>
          <p:spPr bwMode="auto">
            <a:xfrm rot="16835290">
              <a:off x="3019799" y="2898401"/>
              <a:ext cx="281779" cy="1026361"/>
            </a:xfrm>
            <a:prstGeom prst="downArrow">
              <a:avLst>
                <a:gd name="adj1" fmla="val 50000"/>
                <a:gd name="adj2" fmla="val 48450"/>
              </a:avLst>
            </a:prstGeom>
            <a:solidFill>
              <a:srgbClr val="95B3D7"/>
            </a:solidFill>
            <a:ln w="44450" algn="ctr">
              <a:solidFill>
                <a:srgbClr val="254061"/>
              </a:solidFill>
              <a:miter lim="800000"/>
              <a:headEnd/>
              <a:tailEnd/>
            </a:ln>
          </p:spPr>
          <p:txBody>
            <a:bodyPr anchor="ctr"/>
            <a:lstStyle/>
            <a:p>
              <a:pPr algn="ctr" fontAlgn="auto">
                <a:spcBef>
                  <a:spcPts val="0"/>
                </a:spcBef>
                <a:spcAft>
                  <a:spcPts val="0"/>
                </a:spcAft>
                <a:defRPr/>
              </a:pPr>
              <a:endParaRPr lang="en-GB">
                <a:solidFill>
                  <a:schemeClr val="lt1"/>
                </a:solidFill>
                <a:cs typeface="Arial" panose="020B0604020202020204" pitchFamily="34" charset="0"/>
              </a:endParaRPr>
            </a:p>
          </p:txBody>
        </p:sp>
        <p:pic>
          <p:nvPicPr>
            <p:cNvPr id="17" name="Picture 429"/>
            <p:cNvPicPr>
              <a:picLocks noChangeAspect="1"/>
            </p:cNvPicPr>
            <p:nvPr/>
          </p:nvPicPr>
          <p:blipFill>
            <a:blip r:embed="rId7" cstate="print"/>
            <a:srcRect/>
            <a:stretch>
              <a:fillRect/>
            </a:stretch>
          </p:blipFill>
          <p:spPr bwMode="auto">
            <a:xfrm>
              <a:off x="1716886" y="2779070"/>
              <a:ext cx="910898" cy="910798"/>
            </a:xfrm>
            <a:prstGeom prst="rect">
              <a:avLst/>
            </a:prstGeom>
            <a:noFill/>
            <a:ln w="9525">
              <a:noFill/>
              <a:miter lim="800000"/>
              <a:headEnd/>
              <a:tailEnd/>
            </a:ln>
          </p:spPr>
        </p:pic>
        <p:sp>
          <p:nvSpPr>
            <p:cNvPr id="23" name="TextBox 493"/>
            <p:cNvSpPr txBox="1">
              <a:spLocks noChangeArrowheads="1"/>
            </p:cNvSpPr>
            <p:nvPr/>
          </p:nvSpPr>
          <p:spPr bwMode="auto">
            <a:xfrm>
              <a:off x="1729740" y="2171625"/>
              <a:ext cx="936474" cy="461665"/>
            </a:xfrm>
            <a:prstGeom prst="rect">
              <a:avLst/>
            </a:prstGeom>
            <a:noFill/>
            <a:ln w="9525">
              <a:noFill/>
              <a:miter lim="800000"/>
              <a:headEnd/>
              <a:tailEnd/>
            </a:ln>
          </p:spPr>
          <p:txBody>
            <a:bodyPr wrap="none">
              <a:spAutoFit/>
            </a:bodyPr>
            <a:lstStyle/>
            <a:p>
              <a:pPr algn="ctr"/>
              <a:r>
                <a:rPr lang="en-GB" sz="2400" dirty="0">
                  <a:solidFill>
                    <a:srgbClr val="5F5F5F"/>
                  </a:solidFill>
                  <a:cs typeface="Arial" panose="020B0604020202020204" pitchFamily="34" charset="0"/>
                </a:rPr>
                <a:t>MIQL</a:t>
              </a:r>
            </a:p>
          </p:txBody>
        </p:sp>
        <p:sp>
          <p:nvSpPr>
            <p:cNvPr id="27" name="TextBox 572"/>
            <p:cNvSpPr txBox="1">
              <a:spLocks noChangeArrowheads="1"/>
            </p:cNvSpPr>
            <p:nvPr/>
          </p:nvSpPr>
          <p:spPr bwMode="auto">
            <a:xfrm>
              <a:off x="2905089" y="2700218"/>
              <a:ext cx="562975" cy="276999"/>
            </a:xfrm>
            <a:prstGeom prst="rect">
              <a:avLst/>
            </a:prstGeom>
            <a:noFill/>
            <a:ln w="9525">
              <a:noFill/>
              <a:miter lim="800000"/>
              <a:headEnd/>
              <a:tailEnd/>
            </a:ln>
          </p:spPr>
          <p:txBody>
            <a:bodyPr wrap="none">
              <a:spAutoFit/>
            </a:bodyPr>
            <a:lstStyle/>
            <a:p>
              <a:pPr algn="ctr">
                <a:defRPr/>
              </a:pPr>
              <a:r>
                <a:rPr lang="en-GB" sz="1200" b="1" dirty="0" smtClean="0">
                  <a:solidFill>
                    <a:srgbClr val="008080"/>
                  </a:solidFill>
                  <a:cs typeface="Arial" panose="020B0604020202020204" pitchFamily="34" charset="0"/>
                </a:rPr>
                <a:t>input</a:t>
              </a:r>
              <a:endParaRPr lang="en-GB" sz="1200" b="1" dirty="0">
                <a:solidFill>
                  <a:srgbClr val="008080"/>
                </a:solidFill>
                <a:cs typeface="Arial" panose="020B0604020202020204" pitchFamily="34" charset="0"/>
              </a:endParaRPr>
            </a:p>
          </p:txBody>
        </p:sp>
      </p:grpSp>
      <p:grpSp>
        <p:nvGrpSpPr>
          <p:cNvPr id="2049" name="Group 2048"/>
          <p:cNvGrpSpPr/>
          <p:nvPr/>
        </p:nvGrpSpPr>
        <p:grpSpPr>
          <a:xfrm>
            <a:off x="5349623" y="2027609"/>
            <a:ext cx="2541534" cy="1700851"/>
            <a:chOff x="5349623" y="2027609"/>
            <a:chExt cx="2541534" cy="1700851"/>
          </a:xfrm>
        </p:grpSpPr>
        <p:sp>
          <p:nvSpPr>
            <p:cNvPr id="15" name="TextBox 311"/>
            <p:cNvSpPr txBox="1">
              <a:spLocks noChangeArrowheads="1"/>
            </p:cNvSpPr>
            <p:nvPr/>
          </p:nvSpPr>
          <p:spPr bwMode="auto">
            <a:xfrm>
              <a:off x="6791375" y="2332213"/>
              <a:ext cx="1056700" cy="276999"/>
            </a:xfrm>
            <a:prstGeom prst="rect">
              <a:avLst/>
            </a:prstGeom>
            <a:noFill/>
            <a:ln w="9525">
              <a:noFill/>
              <a:miter lim="800000"/>
              <a:headEnd/>
              <a:tailEnd/>
            </a:ln>
          </p:spPr>
          <p:txBody>
            <a:bodyPr wrap="none">
              <a:spAutoFit/>
            </a:bodyPr>
            <a:lstStyle/>
            <a:p>
              <a:pPr algn="ctr">
                <a:defRPr/>
              </a:pPr>
              <a:r>
                <a:rPr lang="en-GB" sz="1200" b="1" dirty="0" smtClean="0">
                  <a:cs typeface="Arial" panose="020B0604020202020204" pitchFamily="34" charset="0"/>
                </a:rPr>
                <a:t>Interactions</a:t>
              </a:r>
              <a:endParaRPr lang="en-GB" sz="1200" b="1" dirty="0">
                <a:cs typeface="Arial" panose="020B0604020202020204" pitchFamily="34" charset="0"/>
              </a:endParaRPr>
            </a:p>
          </p:txBody>
        </p:sp>
        <p:grpSp>
          <p:nvGrpSpPr>
            <p:cNvPr id="18" name="Group 155"/>
            <p:cNvGrpSpPr>
              <a:grpSpLocks/>
            </p:cNvGrpSpPr>
            <p:nvPr/>
          </p:nvGrpSpPr>
          <p:grpSpPr bwMode="auto">
            <a:xfrm>
              <a:off x="6734738" y="2564904"/>
              <a:ext cx="1156419" cy="1163556"/>
              <a:chOff x="2609" y="1070"/>
              <a:chExt cx="514" cy="514"/>
            </a:xfrm>
          </p:grpSpPr>
          <p:sp>
            <p:nvSpPr>
              <p:cNvPr id="77" name="Oval 72"/>
              <p:cNvSpPr>
                <a:spLocks noChangeArrowheads="1"/>
              </p:cNvSpPr>
              <p:nvPr/>
            </p:nvSpPr>
            <p:spPr bwMode="auto">
              <a:xfrm>
                <a:off x="2609" y="1070"/>
                <a:ext cx="514" cy="514"/>
              </a:xfrm>
              <a:prstGeom prst="ellipse">
                <a:avLst/>
              </a:prstGeom>
              <a:solidFill>
                <a:schemeClr val="bg1"/>
              </a:solidFill>
              <a:ln w="34925" cap="rnd">
                <a:solidFill>
                  <a:schemeClr val="tx1"/>
                </a:solidFill>
                <a:round/>
                <a:headEnd/>
                <a:tailEnd/>
              </a:ln>
            </p:spPr>
            <p:txBody>
              <a:bodyPr wrap="none" anchor="ctr"/>
              <a:lstStyle/>
              <a:p>
                <a:endParaRPr lang="en-US">
                  <a:cs typeface="Arial" panose="020B0604020202020204" pitchFamily="34" charset="0"/>
                </a:endParaRPr>
              </a:p>
            </p:txBody>
          </p:sp>
          <p:grpSp>
            <p:nvGrpSpPr>
              <p:cNvPr id="78" name="Group 73"/>
              <p:cNvGrpSpPr>
                <a:grpSpLocks/>
              </p:cNvGrpSpPr>
              <p:nvPr/>
            </p:nvGrpSpPr>
            <p:grpSpPr bwMode="auto">
              <a:xfrm>
                <a:off x="2707" y="1182"/>
                <a:ext cx="330" cy="286"/>
                <a:chOff x="528" y="1968"/>
                <a:chExt cx="720" cy="624"/>
              </a:xfrm>
            </p:grpSpPr>
            <p:sp>
              <p:nvSpPr>
                <p:cNvPr id="79" name="Oval 74"/>
                <p:cNvSpPr>
                  <a:spLocks noChangeArrowheads="1"/>
                </p:cNvSpPr>
                <p:nvPr/>
              </p:nvSpPr>
              <p:spPr bwMode="auto">
                <a:xfrm>
                  <a:off x="528" y="2112"/>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0" name="Oval 75"/>
                <p:cNvSpPr>
                  <a:spLocks noChangeArrowheads="1"/>
                </p:cNvSpPr>
                <p:nvPr/>
              </p:nvSpPr>
              <p:spPr bwMode="auto">
                <a:xfrm>
                  <a:off x="912" y="2112"/>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1" name="Oval 76"/>
                <p:cNvSpPr>
                  <a:spLocks noChangeArrowheads="1"/>
                </p:cNvSpPr>
                <p:nvPr/>
              </p:nvSpPr>
              <p:spPr bwMode="auto">
                <a:xfrm>
                  <a:off x="720" y="1968"/>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2" name="Oval 77"/>
                <p:cNvSpPr>
                  <a:spLocks noChangeArrowheads="1"/>
                </p:cNvSpPr>
                <p:nvPr/>
              </p:nvSpPr>
              <p:spPr bwMode="auto">
                <a:xfrm>
                  <a:off x="720" y="2448"/>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3" name="Oval 78"/>
                <p:cNvSpPr>
                  <a:spLocks noChangeArrowheads="1"/>
                </p:cNvSpPr>
                <p:nvPr/>
              </p:nvSpPr>
              <p:spPr bwMode="auto">
                <a:xfrm>
                  <a:off x="528" y="2304"/>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4" name="Oval 79"/>
                <p:cNvSpPr>
                  <a:spLocks noChangeArrowheads="1"/>
                </p:cNvSpPr>
                <p:nvPr/>
              </p:nvSpPr>
              <p:spPr bwMode="auto">
                <a:xfrm>
                  <a:off x="912" y="2304"/>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5" name="Oval 80"/>
                <p:cNvSpPr>
                  <a:spLocks noChangeArrowheads="1"/>
                </p:cNvSpPr>
                <p:nvPr/>
              </p:nvSpPr>
              <p:spPr bwMode="auto">
                <a:xfrm>
                  <a:off x="1152" y="2304"/>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6" name="Oval 81"/>
                <p:cNvSpPr>
                  <a:spLocks noChangeArrowheads="1"/>
                </p:cNvSpPr>
                <p:nvPr/>
              </p:nvSpPr>
              <p:spPr bwMode="auto">
                <a:xfrm>
                  <a:off x="1056" y="2496"/>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cxnSp>
              <p:nvCxnSpPr>
                <p:cNvPr id="87" name="AutoShape 82"/>
                <p:cNvCxnSpPr>
                  <a:cxnSpLocks noChangeShapeType="1"/>
                  <a:stCxn id="79" idx="7"/>
                  <a:endCxn id="81" idx="3"/>
                </p:cNvCxnSpPr>
                <p:nvPr/>
              </p:nvCxnSpPr>
              <p:spPr bwMode="auto">
                <a:xfrm flipV="1">
                  <a:off x="610" y="2050"/>
                  <a:ext cx="124" cy="76"/>
                </a:xfrm>
                <a:prstGeom prst="straightConnector1">
                  <a:avLst/>
                </a:prstGeom>
                <a:noFill/>
                <a:ln w="9525">
                  <a:solidFill>
                    <a:schemeClr val="tx1"/>
                  </a:solidFill>
                  <a:round/>
                  <a:headEnd/>
                  <a:tailEnd/>
                </a:ln>
              </p:spPr>
            </p:cxnSp>
            <p:cxnSp>
              <p:nvCxnSpPr>
                <p:cNvPr id="88" name="AutoShape 83"/>
                <p:cNvCxnSpPr>
                  <a:cxnSpLocks noChangeShapeType="1"/>
                  <a:stCxn id="81" idx="5"/>
                  <a:endCxn id="80" idx="1"/>
                </p:cNvCxnSpPr>
                <p:nvPr/>
              </p:nvCxnSpPr>
              <p:spPr bwMode="auto">
                <a:xfrm>
                  <a:off x="802" y="2050"/>
                  <a:ext cx="124" cy="76"/>
                </a:xfrm>
                <a:prstGeom prst="straightConnector1">
                  <a:avLst/>
                </a:prstGeom>
                <a:noFill/>
                <a:ln w="9525">
                  <a:solidFill>
                    <a:schemeClr val="tx1"/>
                  </a:solidFill>
                  <a:round/>
                  <a:headEnd/>
                  <a:tailEnd/>
                </a:ln>
              </p:spPr>
            </p:cxnSp>
            <p:cxnSp>
              <p:nvCxnSpPr>
                <p:cNvPr id="89" name="AutoShape 84"/>
                <p:cNvCxnSpPr>
                  <a:cxnSpLocks noChangeShapeType="1"/>
                  <a:stCxn id="80" idx="4"/>
                  <a:endCxn id="84" idx="0"/>
                </p:cNvCxnSpPr>
                <p:nvPr/>
              </p:nvCxnSpPr>
              <p:spPr bwMode="auto">
                <a:xfrm>
                  <a:off x="960" y="2208"/>
                  <a:ext cx="0" cy="96"/>
                </a:xfrm>
                <a:prstGeom prst="straightConnector1">
                  <a:avLst/>
                </a:prstGeom>
                <a:noFill/>
                <a:ln w="9525">
                  <a:solidFill>
                    <a:schemeClr val="tx1"/>
                  </a:solidFill>
                  <a:round/>
                  <a:headEnd/>
                  <a:tailEnd/>
                </a:ln>
              </p:spPr>
            </p:cxnSp>
            <p:cxnSp>
              <p:nvCxnSpPr>
                <p:cNvPr id="90" name="AutoShape 85"/>
                <p:cNvCxnSpPr>
                  <a:cxnSpLocks noChangeShapeType="1"/>
                  <a:stCxn id="84" idx="6"/>
                  <a:endCxn id="85" idx="2"/>
                </p:cNvCxnSpPr>
                <p:nvPr/>
              </p:nvCxnSpPr>
              <p:spPr bwMode="auto">
                <a:xfrm>
                  <a:off x="1008" y="2352"/>
                  <a:ext cx="144" cy="0"/>
                </a:xfrm>
                <a:prstGeom prst="straightConnector1">
                  <a:avLst/>
                </a:prstGeom>
                <a:noFill/>
                <a:ln w="9525">
                  <a:solidFill>
                    <a:schemeClr val="tx1"/>
                  </a:solidFill>
                  <a:round/>
                  <a:headEnd/>
                  <a:tailEnd/>
                </a:ln>
              </p:spPr>
            </p:cxnSp>
            <p:cxnSp>
              <p:nvCxnSpPr>
                <p:cNvPr id="91" name="AutoShape 86"/>
                <p:cNvCxnSpPr>
                  <a:cxnSpLocks noChangeShapeType="1"/>
                  <a:stCxn id="79" idx="4"/>
                  <a:endCxn id="83" idx="0"/>
                </p:cNvCxnSpPr>
                <p:nvPr/>
              </p:nvCxnSpPr>
              <p:spPr bwMode="auto">
                <a:xfrm>
                  <a:off x="576" y="2208"/>
                  <a:ext cx="0" cy="96"/>
                </a:xfrm>
                <a:prstGeom prst="straightConnector1">
                  <a:avLst/>
                </a:prstGeom>
                <a:noFill/>
                <a:ln w="9525">
                  <a:solidFill>
                    <a:schemeClr val="tx1"/>
                  </a:solidFill>
                  <a:round/>
                  <a:headEnd/>
                  <a:tailEnd/>
                </a:ln>
              </p:spPr>
            </p:cxnSp>
            <p:cxnSp>
              <p:nvCxnSpPr>
                <p:cNvPr id="92" name="AutoShape 87"/>
                <p:cNvCxnSpPr>
                  <a:cxnSpLocks noChangeShapeType="1"/>
                  <a:stCxn id="83" idx="5"/>
                  <a:endCxn id="82" idx="1"/>
                </p:cNvCxnSpPr>
                <p:nvPr/>
              </p:nvCxnSpPr>
              <p:spPr bwMode="auto">
                <a:xfrm>
                  <a:off x="610" y="2386"/>
                  <a:ext cx="124" cy="76"/>
                </a:xfrm>
                <a:prstGeom prst="straightConnector1">
                  <a:avLst/>
                </a:prstGeom>
                <a:noFill/>
                <a:ln w="9525">
                  <a:solidFill>
                    <a:schemeClr val="tx1"/>
                  </a:solidFill>
                  <a:round/>
                  <a:headEnd/>
                  <a:tailEnd/>
                </a:ln>
              </p:spPr>
            </p:cxnSp>
            <p:cxnSp>
              <p:nvCxnSpPr>
                <p:cNvPr id="93" name="AutoShape 88"/>
                <p:cNvCxnSpPr>
                  <a:cxnSpLocks noChangeShapeType="1"/>
                  <a:stCxn id="82" idx="7"/>
                  <a:endCxn id="84" idx="3"/>
                </p:cNvCxnSpPr>
                <p:nvPr/>
              </p:nvCxnSpPr>
              <p:spPr bwMode="auto">
                <a:xfrm flipV="1">
                  <a:off x="802" y="2386"/>
                  <a:ext cx="124" cy="76"/>
                </a:xfrm>
                <a:prstGeom prst="straightConnector1">
                  <a:avLst/>
                </a:prstGeom>
                <a:noFill/>
                <a:ln w="9525">
                  <a:solidFill>
                    <a:schemeClr val="tx1"/>
                  </a:solidFill>
                  <a:round/>
                  <a:headEnd/>
                  <a:tailEnd/>
                </a:ln>
              </p:spPr>
            </p:cxnSp>
            <p:cxnSp>
              <p:nvCxnSpPr>
                <p:cNvPr id="94" name="AutoShape 89"/>
                <p:cNvCxnSpPr>
                  <a:cxnSpLocks noChangeShapeType="1"/>
                  <a:stCxn id="84" idx="5"/>
                  <a:endCxn id="86" idx="1"/>
                </p:cNvCxnSpPr>
                <p:nvPr/>
              </p:nvCxnSpPr>
              <p:spPr bwMode="auto">
                <a:xfrm>
                  <a:off x="994" y="2386"/>
                  <a:ext cx="76" cy="124"/>
                </a:xfrm>
                <a:prstGeom prst="straightConnector1">
                  <a:avLst/>
                </a:prstGeom>
                <a:noFill/>
                <a:ln w="9525">
                  <a:solidFill>
                    <a:schemeClr val="tx1"/>
                  </a:solidFill>
                  <a:round/>
                  <a:headEnd/>
                  <a:tailEnd/>
                </a:ln>
              </p:spPr>
            </p:cxnSp>
            <p:cxnSp>
              <p:nvCxnSpPr>
                <p:cNvPr id="95" name="AutoShape 90"/>
                <p:cNvCxnSpPr>
                  <a:cxnSpLocks noChangeShapeType="1"/>
                  <a:stCxn id="79" idx="5"/>
                  <a:endCxn id="84" idx="2"/>
                </p:cNvCxnSpPr>
                <p:nvPr/>
              </p:nvCxnSpPr>
              <p:spPr bwMode="auto">
                <a:xfrm>
                  <a:off x="610" y="2194"/>
                  <a:ext cx="302" cy="158"/>
                </a:xfrm>
                <a:prstGeom prst="straightConnector1">
                  <a:avLst/>
                </a:prstGeom>
                <a:noFill/>
                <a:ln w="9525">
                  <a:solidFill>
                    <a:schemeClr val="tx1"/>
                  </a:solidFill>
                  <a:round/>
                  <a:headEnd/>
                  <a:tailEnd/>
                </a:ln>
              </p:spPr>
            </p:cxnSp>
          </p:grpSp>
        </p:grpSp>
        <p:sp>
          <p:nvSpPr>
            <p:cNvPr id="19" name="Down Arrow 18"/>
            <p:cNvSpPr>
              <a:spLocks noChangeArrowheads="1"/>
            </p:cNvSpPr>
            <p:nvPr/>
          </p:nvSpPr>
          <p:spPr bwMode="auto">
            <a:xfrm rot="15503121">
              <a:off x="5797398" y="2811877"/>
              <a:ext cx="270140" cy="1165689"/>
            </a:xfrm>
            <a:prstGeom prst="downArrow">
              <a:avLst>
                <a:gd name="adj1" fmla="val 50000"/>
                <a:gd name="adj2" fmla="val 45631"/>
              </a:avLst>
            </a:prstGeom>
            <a:solidFill>
              <a:srgbClr val="95B3D7"/>
            </a:solidFill>
            <a:ln w="44450" algn="ctr">
              <a:solidFill>
                <a:srgbClr val="254061"/>
              </a:solidFill>
              <a:miter lim="800000"/>
              <a:headEnd/>
              <a:tailEnd/>
            </a:ln>
          </p:spPr>
          <p:txBody>
            <a:bodyPr rot="10800000" anchor="ctr"/>
            <a:lstStyle/>
            <a:p>
              <a:pPr algn="ctr" fontAlgn="auto">
                <a:spcBef>
                  <a:spcPts val="0"/>
                </a:spcBef>
                <a:spcAft>
                  <a:spcPts val="0"/>
                </a:spcAft>
                <a:defRPr/>
              </a:pPr>
              <a:endParaRPr lang="en-GB" sz="1200">
                <a:solidFill>
                  <a:schemeClr val="lt1"/>
                </a:solidFill>
                <a:cs typeface="Arial" panose="020B0604020202020204" pitchFamily="34" charset="0"/>
              </a:endParaRPr>
            </a:p>
          </p:txBody>
        </p:sp>
        <p:sp>
          <p:nvSpPr>
            <p:cNvPr id="22" name="TextBox 475"/>
            <p:cNvSpPr txBox="1">
              <a:spLocks noChangeArrowheads="1"/>
            </p:cNvSpPr>
            <p:nvPr/>
          </p:nvSpPr>
          <p:spPr bwMode="auto">
            <a:xfrm>
              <a:off x="6758196" y="2027609"/>
              <a:ext cx="1124026" cy="461665"/>
            </a:xfrm>
            <a:prstGeom prst="rect">
              <a:avLst/>
            </a:prstGeom>
            <a:noFill/>
            <a:ln w="9525">
              <a:noFill/>
              <a:miter lim="800000"/>
              <a:headEnd/>
              <a:tailEnd/>
            </a:ln>
          </p:spPr>
          <p:txBody>
            <a:bodyPr wrap="none">
              <a:spAutoFit/>
            </a:bodyPr>
            <a:lstStyle/>
            <a:p>
              <a:pPr algn="ctr"/>
              <a:r>
                <a:rPr lang="en-GB" sz="2400" dirty="0">
                  <a:solidFill>
                    <a:srgbClr val="5F5F5F"/>
                  </a:solidFill>
                  <a:cs typeface="Arial" panose="020B0604020202020204" pitchFamily="34" charset="0"/>
                </a:rPr>
                <a:t>PSI-MI</a:t>
              </a:r>
            </a:p>
          </p:txBody>
        </p:sp>
        <p:sp>
          <p:nvSpPr>
            <p:cNvPr id="28" name="TextBox 574"/>
            <p:cNvSpPr txBox="1">
              <a:spLocks noChangeArrowheads="1"/>
            </p:cNvSpPr>
            <p:nvPr/>
          </p:nvSpPr>
          <p:spPr bwMode="auto">
            <a:xfrm>
              <a:off x="5709506" y="2700218"/>
              <a:ext cx="665568" cy="276999"/>
            </a:xfrm>
            <a:prstGeom prst="rect">
              <a:avLst/>
            </a:prstGeom>
            <a:noFill/>
            <a:ln w="9525">
              <a:noFill/>
              <a:miter lim="800000"/>
              <a:headEnd/>
              <a:tailEnd/>
            </a:ln>
          </p:spPr>
          <p:txBody>
            <a:bodyPr wrap="none">
              <a:spAutoFit/>
            </a:bodyPr>
            <a:lstStyle/>
            <a:p>
              <a:pPr algn="ctr">
                <a:defRPr/>
              </a:pPr>
              <a:r>
                <a:rPr lang="en-GB" sz="1200" b="1" dirty="0" smtClean="0">
                  <a:solidFill>
                    <a:srgbClr val="008080"/>
                  </a:solidFill>
                  <a:cs typeface="Arial" panose="020B0604020202020204" pitchFamily="34" charset="0"/>
                </a:rPr>
                <a:t>output</a:t>
              </a:r>
              <a:endParaRPr lang="en-GB" sz="1200" b="1" dirty="0">
                <a:solidFill>
                  <a:srgbClr val="008080"/>
                </a:solidFill>
                <a:cs typeface="Arial" panose="020B0604020202020204" pitchFamily="34" charset="0"/>
              </a:endParaRPr>
            </a:p>
          </p:txBody>
        </p:sp>
      </p:grpSp>
      <p:grpSp>
        <p:nvGrpSpPr>
          <p:cNvPr id="6" name="Group 5"/>
          <p:cNvGrpSpPr/>
          <p:nvPr/>
        </p:nvGrpSpPr>
        <p:grpSpPr>
          <a:xfrm>
            <a:off x="1976385" y="3980026"/>
            <a:ext cx="4925156" cy="2823662"/>
            <a:chOff x="1976385" y="3980026"/>
            <a:chExt cx="4925156" cy="2823662"/>
          </a:xfrm>
        </p:grpSpPr>
        <p:sp>
          <p:nvSpPr>
            <p:cNvPr id="21" name="TextBox 473"/>
            <p:cNvSpPr txBox="1">
              <a:spLocks noChangeArrowheads="1"/>
            </p:cNvSpPr>
            <p:nvPr/>
          </p:nvSpPr>
          <p:spPr bwMode="auto">
            <a:xfrm>
              <a:off x="5843502" y="6280468"/>
              <a:ext cx="1053495" cy="523220"/>
            </a:xfrm>
            <a:prstGeom prst="rect">
              <a:avLst/>
            </a:prstGeom>
            <a:noFill/>
            <a:ln w="9525">
              <a:noFill/>
              <a:miter lim="800000"/>
              <a:headEnd/>
              <a:tailEnd/>
            </a:ln>
          </p:spPr>
          <p:txBody>
            <a:bodyPr wrap="none">
              <a:spAutoFit/>
            </a:bodyPr>
            <a:lstStyle/>
            <a:p>
              <a:pPr algn="ctr"/>
              <a:r>
                <a:rPr lang="en-GB" sz="1400" dirty="0">
                  <a:cs typeface="Arial" panose="020B0604020202020204" pitchFamily="34" charset="0"/>
                </a:rPr>
                <a:t>PSICQUIC</a:t>
              </a:r>
            </a:p>
            <a:p>
              <a:pPr algn="ctr"/>
              <a:r>
                <a:rPr lang="en-GB" sz="1400" b="1" dirty="0" smtClean="0">
                  <a:cs typeface="Arial" panose="020B0604020202020204" pitchFamily="34" charset="0"/>
                </a:rPr>
                <a:t>Registry</a:t>
              </a:r>
              <a:endParaRPr lang="en-GB" sz="1400" b="1" dirty="0">
                <a:cs typeface="Arial" panose="020B0604020202020204" pitchFamily="34" charset="0"/>
              </a:endParaRPr>
            </a:p>
          </p:txBody>
        </p:sp>
        <p:pic>
          <p:nvPicPr>
            <p:cNvPr id="24" name="Picture 507"/>
            <p:cNvPicPr>
              <a:picLocks noChangeAspect="1"/>
            </p:cNvPicPr>
            <p:nvPr/>
          </p:nvPicPr>
          <p:blipFill>
            <a:blip r:embed="rId8" cstate="print"/>
            <a:srcRect/>
            <a:stretch>
              <a:fillRect/>
            </a:stretch>
          </p:blipFill>
          <p:spPr bwMode="auto">
            <a:xfrm>
              <a:off x="3135710" y="5298865"/>
              <a:ext cx="1136080" cy="1134504"/>
            </a:xfrm>
            <a:prstGeom prst="rect">
              <a:avLst/>
            </a:prstGeom>
            <a:noFill/>
            <a:ln w="9525">
              <a:noFill/>
              <a:miter lim="800000"/>
              <a:headEnd/>
              <a:tailEnd/>
            </a:ln>
          </p:spPr>
        </p:pic>
        <p:sp>
          <p:nvSpPr>
            <p:cNvPr id="25" name="Oval 60"/>
            <p:cNvSpPr>
              <a:spLocks noChangeArrowheads="1"/>
            </p:cNvSpPr>
            <p:nvPr/>
          </p:nvSpPr>
          <p:spPr bwMode="auto">
            <a:xfrm>
              <a:off x="3401571" y="5563243"/>
              <a:ext cx="605812" cy="605746"/>
            </a:xfrm>
            <a:prstGeom prst="ellipse">
              <a:avLst/>
            </a:prstGeom>
            <a:solidFill>
              <a:schemeClr val="bg1"/>
            </a:solidFill>
            <a:ln w="9525" cap="rnd">
              <a:solidFill>
                <a:schemeClr val="tx1"/>
              </a:solidFill>
              <a:prstDash val="sysDot"/>
              <a:round/>
              <a:headEnd/>
              <a:tailEnd/>
            </a:ln>
          </p:spPr>
          <p:txBody>
            <a:bodyPr wrap="none" anchor="ctr"/>
            <a:lstStyle/>
            <a:p>
              <a:endParaRPr lang="en-US">
                <a:cs typeface="Arial" panose="020B0604020202020204" pitchFamily="34" charset="0"/>
              </a:endParaRPr>
            </a:p>
          </p:txBody>
        </p:sp>
        <p:grpSp>
          <p:nvGrpSpPr>
            <p:cNvPr id="26" name="Group 509"/>
            <p:cNvGrpSpPr>
              <a:grpSpLocks/>
            </p:cNvGrpSpPr>
            <p:nvPr/>
          </p:nvGrpSpPr>
          <p:grpSpPr bwMode="auto">
            <a:xfrm>
              <a:off x="4263075" y="5301770"/>
              <a:ext cx="1136080" cy="1134504"/>
              <a:chOff x="1771508" y="4930626"/>
              <a:chExt cx="1615558" cy="1615558"/>
            </a:xfrm>
          </p:grpSpPr>
          <p:pic>
            <p:nvPicPr>
              <p:cNvPr id="64" name="Picture 510"/>
              <p:cNvPicPr>
                <a:picLocks noChangeAspect="1"/>
              </p:cNvPicPr>
              <p:nvPr/>
            </p:nvPicPr>
            <p:blipFill>
              <a:blip r:embed="rId8" cstate="print"/>
              <a:srcRect/>
              <a:stretch>
                <a:fillRect/>
              </a:stretch>
            </p:blipFill>
            <p:spPr bwMode="auto">
              <a:xfrm>
                <a:off x="1771508" y="4930626"/>
                <a:ext cx="1615558" cy="1615558"/>
              </a:xfrm>
              <a:prstGeom prst="rect">
                <a:avLst/>
              </a:prstGeom>
              <a:noFill/>
              <a:ln w="9525">
                <a:noFill/>
                <a:miter lim="800000"/>
                <a:headEnd/>
                <a:tailEnd/>
              </a:ln>
            </p:spPr>
          </p:pic>
          <p:sp>
            <p:nvSpPr>
              <p:cNvPr id="65" name="Oval 60"/>
              <p:cNvSpPr>
                <a:spLocks noChangeArrowheads="1"/>
              </p:cNvSpPr>
              <p:nvPr/>
            </p:nvSpPr>
            <p:spPr bwMode="auto">
              <a:xfrm>
                <a:off x="2148034" y="5307151"/>
                <a:ext cx="862511" cy="862511"/>
              </a:xfrm>
              <a:prstGeom prst="ellipse">
                <a:avLst/>
              </a:prstGeom>
              <a:solidFill>
                <a:schemeClr val="bg1"/>
              </a:solidFill>
              <a:ln w="9525" cap="rnd">
                <a:solidFill>
                  <a:schemeClr val="tx1"/>
                </a:solidFill>
                <a:prstDash val="sysDot"/>
                <a:round/>
                <a:headEnd/>
                <a:tailEnd/>
              </a:ln>
            </p:spPr>
            <p:txBody>
              <a:bodyPr wrap="none" anchor="ctr"/>
              <a:lstStyle/>
              <a:p>
                <a:endParaRPr lang="en-US">
                  <a:cs typeface="Arial" panose="020B0604020202020204" pitchFamily="34" charset="0"/>
                </a:endParaRPr>
              </a:p>
            </p:txBody>
          </p:sp>
          <p:grpSp>
            <p:nvGrpSpPr>
              <p:cNvPr id="66" name="Group 61"/>
              <p:cNvGrpSpPr>
                <a:grpSpLocks/>
              </p:cNvGrpSpPr>
              <p:nvPr/>
            </p:nvGrpSpPr>
            <p:grpSpPr bwMode="auto">
              <a:xfrm>
                <a:off x="2272957" y="5617080"/>
                <a:ext cx="625190" cy="374462"/>
                <a:chOff x="1968" y="2464"/>
                <a:chExt cx="192" cy="115"/>
              </a:xfrm>
            </p:grpSpPr>
            <p:sp>
              <p:nvSpPr>
                <p:cNvPr id="67" name="Oval 62"/>
                <p:cNvSpPr>
                  <a:spLocks noChangeArrowheads="1"/>
                </p:cNvSpPr>
                <p:nvPr/>
              </p:nvSpPr>
              <p:spPr bwMode="auto">
                <a:xfrm>
                  <a:off x="1968" y="2464"/>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68" name="Oval 63"/>
                <p:cNvSpPr>
                  <a:spLocks noChangeArrowheads="1"/>
                </p:cNvSpPr>
                <p:nvPr/>
              </p:nvSpPr>
              <p:spPr bwMode="auto">
                <a:xfrm>
                  <a:off x="2019" y="2554"/>
                  <a:ext cx="26" cy="25"/>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69" name="Oval 64"/>
                <p:cNvSpPr>
                  <a:spLocks noChangeArrowheads="1"/>
                </p:cNvSpPr>
                <p:nvPr/>
              </p:nvSpPr>
              <p:spPr bwMode="auto">
                <a:xfrm>
                  <a:off x="1968" y="2515"/>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70" name="Oval 65"/>
                <p:cNvSpPr>
                  <a:spLocks noChangeArrowheads="1"/>
                </p:cNvSpPr>
                <p:nvPr/>
              </p:nvSpPr>
              <p:spPr bwMode="auto">
                <a:xfrm>
                  <a:off x="2070" y="2515"/>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71" name="Oval 66"/>
                <p:cNvSpPr>
                  <a:spLocks noChangeArrowheads="1"/>
                </p:cNvSpPr>
                <p:nvPr/>
              </p:nvSpPr>
              <p:spPr bwMode="auto">
                <a:xfrm>
                  <a:off x="2134" y="2515"/>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cxnSp>
              <p:nvCxnSpPr>
                <p:cNvPr id="72" name="AutoShape 67"/>
                <p:cNvCxnSpPr>
                  <a:cxnSpLocks noChangeShapeType="1"/>
                  <a:stCxn id="70" idx="6"/>
                  <a:endCxn id="71" idx="2"/>
                </p:cNvCxnSpPr>
                <p:nvPr/>
              </p:nvCxnSpPr>
              <p:spPr bwMode="auto">
                <a:xfrm>
                  <a:off x="2096" y="2528"/>
                  <a:ext cx="38" cy="0"/>
                </a:xfrm>
                <a:prstGeom prst="straightConnector1">
                  <a:avLst/>
                </a:prstGeom>
                <a:noFill/>
                <a:ln w="9525">
                  <a:solidFill>
                    <a:schemeClr val="tx1"/>
                  </a:solidFill>
                  <a:round/>
                  <a:headEnd/>
                  <a:tailEnd/>
                </a:ln>
              </p:spPr>
            </p:cxnSp>
            <p:cxnSp>
              <p:nvCxnSpPr>
                <p:cNvPr id="73" name="AutoShape 68"/>
                <p:cNvCxnSpPr>
                  <a:cxnSpLocks noChangeShapeType="1"/>
                  <a:stCxn id="67" idx="4"/>
                  <a:endCxn id="69" idx="0"/>
                </p:cNvCxnSpPr>
                <p:nvPr/>
              </p:nvCxnSpPr>
              <p:spPr bwMode="auto">
                <a:xfrm>
                  <a:off x="1981" y="2490"/>
                  <a:ext cx="0" cy="25"/>
                </a:xfrm>
                <a:prstGeom prst="straightConnector1">
                  <a:avLst/>
                </a:prstGeom>
                <a:noFill/>
                <a:ln w="9525">
                  <a:solidFill>
                    <a:schemeClr val="tx1"/>
                  </a:solidFill>
                  <a:round/>
                  <a:headEnd/>
                  <a:tailEnd/>
                </a:ln>
              </p:spPr>
            </p:cxnSp>
            <p:cxnSp>
              <p:nvCxnSpPr>
                <p:cNvPr id="74" name="AutoShape 69"/>
                <p:cNvCxnSpPr>
                  <a:cxnSpLocks noChangeShapeType="1"/>
                  <a:stCxn id="69" idx="5"/>
                  <a:endCxn id="68" idx="1"/>
                </p:cNvCxnSpPr>
                <p:nvPr/>
              </p:nvCxnSpPr>
              <p:spPr bwMode="auto">
                <a:xfrm>
                  <a:off x="1990" y="2537"/>
                  <a:ext cx="33" cy="20"/>
                </a:xfrm>
                <a:prstGeom prst="straightConnector1">
                  <a:avLst/>
                </a:prstGeom>
                <a:noFill/>
                <a:ln w="9525">
                  <a:solidFill>
                    <a:schemeClr val="tx1"/>
                  </a:solidFill>
                  <a:round/>
                  <a:headEnd/>
                  <a:tailEnd/>
                </a:ln>
              </p:spPr>
            </p:cxnSp>
            <p:cxnSp>
              <p:nvCxnSpPr>
                <p:cNvPr id="75" name="AutoShape 70"/>
                <p:cNvCxnSpPr>
                  <a:cxnSpLocks noChangeShapeType="1"/>
                  <a:stCxn id="68" idx="7"/>
                  <a:endCxn id="70" idx="3"/>
                </p:cNvCxnSpPr>
                <p:nvPr/>
              </p:nvCxnSpPr>
              <p:spPr bwMode="auto">
                <a:xfrm flipV="1">
                  <a:off x="2041" y="2537"/>
                  <a:ext cx="33" cy="20"/>
                </a:xfrm>
                <a:prstGeom prst="straightConnector1">
                  <a:avLst/>
                </a:prstGeom>
                <a:noFill/>
                <a:ln w="9525">
                  <a:solidFill>
                    <a:schemeClr val="tx1"/>
                  </a:solidFill>
                  <a:round/>
                  <a:headEnd/>
                  <a:tailEnd/>
                </a:ln>
              </p:spPr>
            </p:cxnSp>
            <p:cxnSp>
              <p:nvCxnSpPr>
                <p:cNvPr id="76" name="AutoShape 71"/>
                <p:cNvCxnSpPr>
                  <a:cxnSpLocks noChangeShapeType="1"/>
                  <a:stCxn id="67" idx="5"/>
                  <a:endCxn id="70" idx="2"/>
                </p:cNvCxnSpPr>
                <p:nvPr/>
              </p:nvCxnSpPr>
              <p:spPr bwMode="auto">
                <a:xfrm>
                  <a:off x="1990" y="2486"/>
                  <a:ext cx="80" cy="42"/>
                </a:xfrm>
                <a:prstGeom prst="straightConnector1">
                  <a:avLst/>
                </a:prstGeom>
                <a:noFill/>
                <a:ln w="9525">
                  <a:solidFill>
                    <a:schemeClr val="tx1"/>
                  </a:solidFill>
                  <a:round/>
                  <a:headEnd/>
                  <a:tailEnd/>
                </a:ln>
              </p:spPr>
            </p:cxnSp>
          </p:grpSp>
        </p:grpSp>
        <p:grpSp>
          <p:nvGrpSpPr>
            <p:cNvPr id="29" name="Group 631"/>
            <p:cNvGrpSpPr>
              <a:grpSpLocks/>
            </p:cNvGrpSpPr>
            <p:nvPr/>
          </p:nvGrpSpPr>
          <p:grpSpPr bwMode="auto">
            <a:xfrm>
              <a:off x="1976385" y="5298865"/>
              <a:ext cx="1134629" cy="1134504"/>
              <a:chOff x="353119" y="4925848"/>
              <a:chExt cx="1615558" cy="1615558"/>
            </a:xfrm>
          </p:grpSpPr>
          <p:pic>
            <p:nvPicPr>
              <p:cNvPr id="51" name="Picture 632"/>
              <p:cNvPicPr>
                <a:picLocks noChangeAspect="1"/>
              </p:cNvPicPr>
              <p:nvPr/>
            </p:nvPicPr>
            <p:blipFill>
              <a:blip r:embed="rId8" cstate="print"/>
              <a:srcRect/>
              <a:stretch>
                <a:fillRect/>
              </a:stretch>
            </p:blipFill>
            <p:spPr bwMode="auto">
              <a:xfrm>
                <a:off x="353119" y="4925848"/>
                <a:ext cx="1615558" cy="1615558"/>
              </a:xfrm>
              <a:prstGeom prst="rect">
                <a:avLst/>
              </a:prstGeom>
              <a:noFill/>
              <a:ln w="9525">
                <a:noFill/>
                <a:miter lim="800000"/>
                <a:headEnd/>
                <a:tailEnd/>
              </a:ln>
            </p:spPr>
          </p:pic>
          <p:sp>
            <p:nvSpPr>
              <p:cNvPr id="52" name="Oval 60"/>
              <p:cNvSpPr>
                <a:spLocks noChangeArrowheads="1"/>
              </p:cNvSpPr>
              <p:nvPr/>
            </p:nvSpPr>
            <p:spPr bwMode="auto">
              <a:xfrm>
                <a:off x="729645" y="5302372"/>
                <a:ext cx="862511" cy="862511"/>
              </a:xfrm>
              <a:prstGeom prst="ellipse">
                <a:avLst/>
              </a:prstGeom>
              <a:solidFill>
                <a:schemeClr val="bg1"/>
              </a:solidFill>
              <a:ln w="9525" cap="rnd">
                <a:solidFill>
                  <a:schemeClr val="tx1"/>
                </a:solidFill>
                <a:prstDash val="sysDot"/>
                <a:round/>
                <a:headEnd/>
                <a:tailEnd/>
              </a:ln>
            </p:spPr>
            <p:txBody>
              <a:bodyPr wrap="none" anchor="ctr"/>
              <a:lstStyle/>
              <a:p>
                <a:endParaRPr lang="en-US">
                  <a:cs typeface="Arial" panose="020B0604020202020204" pitchFamily="34" charset="0"/>
                </a:endParaRPr>
              </a:p>
            </p:txBody>
          </p:sp>
          <p:grpSp>
            <p:nvGrpSpPr>
              <p:cNvPr id="53" name="Group 121"/>
              <p:cNvGrpSpPr>
                <a:grpSpLocks/>
              </p:cNvGrpSpPr>
              <p:nvPr/>
            </p:nvGrpSpPr>
            <p:grpSpPr bwMode="auto">
              <a:xfrm>
                <a:off x="914432" y="5429559"/>
                <a:ext cx="540528" cy="540528"/>
                <a:chOff x="2708" y="1755"/>
                <a:chExt cx="166" cy="166"/>
              </a:xfrm>
            </p:grpSpPr>
            <p:sp>
              <p:nvSpPr>
                <p:cNvPr id="54" name="Oval 122"/>
                <p:cNvSpPr>
                  <a:spLocks noChangeArrowheads="1"/>
                </p:cNvSpPr>
                <p:nvPr/>
              </p:nvSpPr>
              <p:spPr bwMode="auto">
                <a:xfrm>
                  <a:off x="2708" y="1793"/>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55" name="Oval 123"/>
                <p:cNvSpPr>
                  <a:spLocks noChangeArrowheads="1"/>
                </p:cNvSpPr>
                <p:nvPr/>
              </p:nvSpPr>
              <p:spPr bwMode="auto">
                <a:xfrm>
                  <a:off x="2810" y="1793"/>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56" name="Oval 124"/>
                <p:cNvSpPr>
                  <a:spLocks noChangeArrowheads="1"/>
                </p:cNvSpPr>
                <p:nvPr/>
              </p:nvSpPr>
              <p:spPr bwMode="auto">
                <a:xfrm>
                  <a:off x="2759" y="1755"/>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57" name="Oval 125"/>
                <p:cNvSpPr>
                  <a:spLocks noChangeArrowheads="1"/>
                </p:cNvSpPr>
                <p:nvPr/>
              </p:nvSpPr>
              <p:spPr bwMode="auto">
                <a:xfrm>
                  <a:off x="2810" y="1844"/>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58" name="Oval 126"/>
                <p:cNvSpPr>
                  <a:spLocks noChangeArrowheads="1"/>
                </p:cNvSpPr>
                <p:nvPr/>
              </p:nvSpPr>
              <p:spPr bwMode="auto">
                <a:xfrm>
                  <a:off x="2849" y="1895"/>
                  <a:ext cx="25"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cxnSp>
              <p:nvCxnSpPr>
                <p:cNvPr id="59" name="AutoShape 127"/>
                <p:cNvCxnSpPr>
                  <a:cxnSpLocks noChangeShapeType="1"/>
                  <a:stCxn id="54" idx="7"/>
                  <a:endCxn id="56" idx="3"/>
                </p:cNvCxnSpPr>
                <p:nvPr/>
              </p:nvCxnSpPr>
              <p:spPr bwMode="auto">
                <a:xfrm flipV="1">
                  <a:off x="2730" y="1777"/>
                  <a:ext cx="33" cy="20"/>
                </a:xfrm>
                <a:prstGeom prst="straightConnector1">
                  <a:avLst/>
                </a:prstGeom>
                <a:noFill/>
                <a:ln w="9525">
                  <a:solidFill>
                    <a:schemeClr val="tx1"/>
                  </a:solidFill>
                  <a:round/>
                  <a:headEnd/>
                  <a:tailEnd/>
                </a:ln>
              </p:spPr>
            </p:cxnSp>
            <p:cxnSp>
              <p:nvCxnSpPr>
                <p:cNvPr id="60" name="AutoShape 128"/>
                <p:cNvCxnSpPr>
                  <a:cxnSpLocks noChangeShapeType="1"/>
                  <a:stCxn id="56" idx="5"/>
                  <a:endCxn id="55" idx="1"/>
                </p:cNvCxnSpPr>
                <p:nvPr/>
              </p:nvCxnSpPr>
              <p:spPr bwMode="auto">
                <a:xfrm>
                  <a:off x="2781" y="1777"/>
                  <a:ext cx="33" cy="20"/>
                </a:xfrm>
                <a:prstGeom prst="straightConnector1">
                  <a:avLst/>
                </a:prstGeom>
                <a:noFill/>
                <a:ln w="9525">
                  <a:solidFill>
                    <a:schemeClr val="tx1"/>
                  </a:solidFill>
                  <a:round/>
                  <a:headEnd/>
                  <a:tailEnd/>
                </a:ln>
              </p:spPr>
            </p:cxnSp>
            <p:cxnSp>
              <p:nvCxnSpPr>
                <p:cNvPr id="61" name="AutoShape 129"/>
                <p:cNvCxnSpPr>
                  <a:cxnSpLocks noChangeShapeType="1"/>
                  <a:stCxn id="55" idx="4"/>
                  <a:endCxn id="57" idx="0"/>
                </p:cNvCxnSpPr>
                <p:nvPr/>
              </p:nvCxnSpPr>
              <p:spPr bwMode="auto">
                <a:xfrm>
                  <a:off x="2823" y="1819"/>
                  <a:ext cx="0" cy="25"/>
                </a:xfrm>
                <a:prstGeom prst="straightConnector1">
                  <a:avLst/>
                </a:prstGeom>
                <a:noFill/>
                <a:ln w="9525">
                  <a:solidFill>
                    <a:schemeClr val="tx1"/>
                  </a:solidFill>
                  <a:round/>
                  <a:headEnd/>
                  <a:tailEnd/>
                </a:ln>
              </p:spPr>
            </p:cxnSp>
            <p:cxnSp>
              <p:nvCxnSpPr>
                <p:cNvPr id="62" name="AutoShape 130"/>
                <p:cNvCxnSpPr>
                  <a:cxnSpLocks noChangeShapeType="1"/>
                  <a:stCxn id="57" idx="5"/>
                  <a:endCxn id="58" idx="1"/>
                </p:cNvCxnSpPr>
                <p:nvPr/>
              </p:nvCxnSpPr>
              <p:spPr bwMode="auto">
                <a:xfrm>
                  <a:off x="2832" y="1866"/>
                  <a:ext cx="21" cy="33"/>
                </a:xfrm>
                <a:prstGeom prst="straightConnector1">
                  <a:avLst/>
                </a:prstGeom>
                <a:noFill/>
                <a:ln w="9525">
                  <a:solidFill>
                    <a:schemeClr val="tx1"/>
                  </a:solidFill>
                  <a:round/>
                  <a:headEnd/>
                  <a:tailEnd/>
                </a:ln>
              </p:spPr>
            </p:cxnSp>
            <p:cxnSp>
              <p:nvCxnSpPr>
                <p:cNvPr id="63" name="AutoShape 131"/>
                <p:cNvCxnSpPr>
                  <a:cxnSpLocks noChangeShapeType="1"/>
                  <a:stCxn id="54" idx="5"/>
                  <a:endCxn id="57" idx="2"/>
                </p:cNvCxnSpPr>
                <p:nvPr/>
              </p:nvCxnSpPr>
              <p:spPr bwMode="auto">
                <a:xfrm>
                  <a:off x="2730" y="1815"/>
                  <a:ext cx="80" cy="42"/>
                </a:xfrm>
                <a:prstGeom prst="straightConnector1">
                  <a:avLst/>
                </a:prstGeom>
                <a:noFill/>
                <a:ln w="9525">
                  <a:solidFill>
                    <a:schemeClr val="tx1"/>
                  </a:solidFill>
                  <a:round/>
                  <a:headEnd/>
                  <a:tailEnd/>
                </a:ln>
              </p:spPr>
            </p:cxnSp>
          </p:grpSp>
        </p:grpSp>
        <p:grpSp>
          <p:nvGrpSpPr>
            <p:cNvPr id="30" name="Group 245"/>
            <p:cNvGrpSpPr>
              <a:grpSpLocks/>
            </p:cNvGrpSpPr>
            <p:nvPr/>
          </p:nvGrpSpPr>
          <p:grpSpPr bwMode="auto">
            <a:xfrm>
              <a:off x="3472757" y="5666381"/>
              <a:ext cx="450365" cy="384946"/>
              <a:chOff x="3623" y="1748"/>
              <a:chExt cx="194" cy="166"/>
            </a:xfrm>
          </p:grpSpPr>
          <p:sp>
            <p:nvSpPr>
              <p:cNvPr id="40" name="Oval 172"/>
              <p:cNvSpPr>
                <a:spLocks noChangeArrowheads="1"/>
              </p:cNvSpPr>
              <p:nvPr/>
            </p:nvSpPr>
            <p:spPr bwMode="auto">
              <a:xfrm>
                <a:off x="3623" y="1786"/>
                <a:ext cx="26" cy="26"/>
              </a:xfrm>
              <a:prstGeom prst="ellipse">
                <a:avLst/>
              </a:prstGeom>
              <a:solidFill>
                <a:srgbClr val="FF0000"/>
              </a:solidFill>
              <a:ln w="9525">
                <a:solidFill>
                  <a:srgbClr val="800000"/>
                </a:solidFill>
                <a:round/>
                <a:headEnd/>
                <a:tailEnd/>
              </a:ln>
            </p:spPr>
            <p:txBody>
              <a:bodyPr wrap="none" anchor="ctr"/>
              <a:lstStyle/>
              <a:p>
                <a:endParaRPr lang="en-GB">
                  <a:cs typeface="Arial" panose="020B0604020202020204" pitchFamily="34" charset="0"/>
                </a:endParaRPr>
              </a:p>
            </p:txBody>
          </p:sp>
          <p:sp>
            <p:nvSpPr>
              <p:cNvPr id="41" name="Oval 173"/>
              <p:cNvSpPr>
                <a:spLocks noChangeArrowheads="1"/>
              </p:cNvSpPr>
              <p:nvPr/>
            </p:nvSpPr>
            <p:spPr bwMode="auto">
              <a:xfrm>
                <a:off x="3725" y="1786"/>
                <a:ext cx="26" cy="26"/>
              </a:xfrm>
              <a:prstGeom prst="ellipse">
                <a:avLst/>
              </a:prstGeom>
              <a:solidFill>
                <a:srgbClr val="FF0000"/>
              </a:solidFill>
              <a:ln w="9525">
                <a:solidFill>
                  <a:srgbClr val="800000"/>
                </a:solidFill>
                <a:round/>
                <a:headEnd/>
                <a:tailEnd/>
              </a:ln>
            </p:spPr>
            <p:txBody>
              <a:bodyPr wrap="none" anchor="ctr"/>
              <a:lstStyle/>
              <a:p>
                <a:endParaRPr lang="en-GB">
                  <a:cs typeface="Arial" panose="020B0604020202020204" pitchFamily="34" charset="0"/>
                </a:endParaRPr>
              </a:p>
            </p:txBody>
          </p:sp>
          <p:sp>
            <p:nvSpPr>
              <p:cNvPr id="42" name="Oval 174"/>
              <p:cNvSpPr>
                <a:spLocks noChangeArrowheads="1"/>
              </p:cNvSpPr>
              <p:nvPr/>
            </p:nvSpPr>
            <p:spPr bwMode="auto">
              <a:xfrm>
                <a:off x="3674" y="1748"/>
                <a:ext cx="26" cy="26"/>
              </a:xfrm>
              <a:prstGeom prst="ellipse">
                <a:avLst/>
              </a:prstGeom>
              <a:solidFill>
                <a:srgbClr val="FF0000"/>
              </a:solidFill>
              <a:ln w="9525">
                <a:solidFill>
                  <a:srgbClr val="800000"/>
                </a:solidFill>
                <a:round/>
                <a:headEnd/>
                <a:tailEnd/>
              </a:ln>
            </p:spPr>
            <p:txBody>
              <a:bodyPr wrap="none" anchor="ctr"/>
              <a:lstStyle/>
              <a:p>
                <a:endParaRPr lang="en-GB">
                  <a:cs typeface="Arial" panose="020B0604020202020204" pitchFamily="34" charset="0"/>
                </a:endParaRPr>
              </a:p>
            </p:txBody>
          </p:sp>
          <p:sp>
            <p:nvSpPr>
              <p:cNvPr id="43" name="Oval 175"/>
              <p:cNvSpPr>
                <a:spLocks noChangeArrowheads="1"/>
              </p:cNvSpPr>
              <p:nvPr/>
            </p:nvSpPr>
            <p:spPr bwMode="auto">
              <a:xfrm>
                <a:off x="3725" y="1837"/>
                <a:ext cx="26" cy="26"/>
              </a:xfrm>
              <a:prstGeom prst="ellipse">
                <a:avLst/>
              </a:prstGeom>
              <a:solidFill>
                <a:srgbClr val="FF0000"/>
              </a:solidFill>
              <a:ln w="9525">
                <a:solidFill>
                  <a:srgbClr val="800000"/>
                </a:solidFill>
                <a:round/>
                <a:headEnd/>
                <a:tailEnd/>
              </a:ln>
            </p:spPr>
            <p:txBody>
              <a:bodyPr wrap="none" anchor="ctr"/>
              <a:lstStyle/>
              <a:p>
                <a:endParaRPr lang="en-GB">
                  <a:cs typeface="Arial" panose="020B0604020202020204" pitchFamily="34" charset="0"/>
                </a:endParaRPr>
              </a:p>
            </p:txBody>
          </p:sp>
          <p:sp>
            <p:nvSpPr>
              <p:cNvPr id="44" name="Oval 176"/>
              <p:cNvSpPr>
                <a:spLocks noChangeArrowheads="1"/>
              </p:cNvSpPr>
              <p:nvPr/>
            </p:nvSpPr>
            <p:spPr bwMode="auto">
              <a:xfrm>
                <a:off x="3764" y="1888"/>
                <a:ext cx="25" cy="26"/>
              </a:xfrm>
              <a:prstGeom prst="ellipse">
                <a:avLst/>
              </a:prstGeom>
              <a:solidFill>
                <a:srgbClr val="FF0000"/>
              </a:solidFill>
              <a:ln w="9525">
                <a:solidFill>
                  <a:srgbClr val="800000"/>
                </a:solidFill>
                <a:round/>
                <a:headEnd/>
                <a:tailEnd/>
              </a:ln>
            </p:spPr>
            <p:txBody>
              <a:bodyPr wrap="none" anchor="ctr"/>
              <a:lstStyle/>
              <a:p>
                <a:endParaRPr lang="en-GB">
                  <a:cs typeface="Arial" panose="020B0604020202020204" pitchFamily="34" charset="0"/>
                </a:endParaRPr>
              </a:p>
            </p:txBody>
          </p:sp>
          <p:cxnSp>
            <p:nvCxnSpPr>
              <p:cNvPr id="45" name="AutoShape 177"/>
              <p:cNvCxnSpPr>
                <a:cxnSpLocks noChangeShapeType="1"/>
                <a:stCxn id="40" idx="5"/>
                <a:endCxn id="43" idx="2"/>
              </p:cNvCxnSpPr>
              <p:nvPr/>
            </p:nvCxnSpPr>
            <p:spPr bwMode="auto">
              <a:xfrm>
                <a:off x="3645" y="1808"/>
                <a:ext cx="80" cy="42"/>
              </a:xfrm>
              <a:prstGeom prst="straightConnector1">
                <a:avLst/>
              </a:prstGeom>
              <a:noFill/>
              <a:ln w="9525">
                <a:solidFill>
                  <a:schemeClr val="tx1"/>
                </a:solidFill>
                <a:round/>
                <a:headEnd/>
                <a:tailEnd/>
              </a:ln>
            </p:spPr>
          </p:cxnSp>
          <p:cxnSp>
            <p:nvCxnSpPr>
              <p:cNvPr id="46" name="AutoShape 178"/>
              <p:cNvCxnSpPr>
                <a:cxnSpLocks noChangeShapeType="1"/>
                <a:stCxn id="42" idx="5"/>
                <a:endCxn id="41" idx="1"/>
              </p:cNvCxnSpPr>
              <p:nvPr/>
            </p:nvCxnSpPr>
            <p:spPr bwMode="auto">
              <a:xfrm>
                <a:off x="3696" y="1770"/>
                <a:ext cx="33" cy="20"/>
              </a:xfrm>
              <a:prstGeom prst="straightConnector1">
                <a:avLst/>
              </a:prstGeom>
              <a:noFill/>
              <a:ln w="9525">
                <a:solidFill>
                  <a:schemeClr val="tx1"/>
                </a:solidFill>
                <a:round/>
                <a:headEnd/>
                <a:tailEnd/>
              </a:ln>
            </p:spPr>
          </p:cxnSp>
          <p:cxnSp>
            <p:nvCxnSpPr>
              <p:cNvPr id="47" name="AutoShape 179"/>
              <p:cNvCxnSpPr>
                <a:cxnSpLocks noChangeShapeType="1"/>
                <a:stCxn id="41" idx="4"/>
                <a:endCxn id="43" idx="0"/>
              </p:cNvCxnSpPr>
              <p:nvPr/>
            </p:nvCxnSpPr>
            <p:spPr bwMode="auto">
              <a:xfrm>
                <a:off x="3738" y="1812"/>
                <a:ext cx="0" cy="25"/>
              </a:xfrm>
              <a:prstGeom prst="straightConnector1">
                <a:avLst/>
              </a:prstGeom>
              <a:noFill/>
              <a:ln w="9525">
                <a:solidFill>
                  <a:schemeClr val="tx1"/>
                </a:solidFill>
                <a:round/>
                <a:headEnd/>
                <a:tailEnd/>
              </a:ln>
            </p:spPr>
          </p:cxnSp>
          <p:cxnSp>
            <p:nvCxnSpPr>
              <p:cNvPr id="48" name="AutoShape 180"/>
              <p:cNvCxnSpPr>
                <a:cxnSpLocks noChangeShapeType="1"/>
                <a:stCxn id="43" idx="5"/>
                <a:endCxn id="44" idx="1"/>
              </p:cNvCxnSpPr>
              <p:nvPr/>
            </p:nvCxnSpPr>
            <p:spPr bwMode="auto">
              <a:xfrm>
                <a:off x="3747" y="1859"/>
                <a:ext cx="21" cy="33"/>
              </a:xfrm>
              <a:prstGeom prst="straightConnector1">
                <a:avLst/>
              </a:prstGeom>
              <a:noFill/>
              <a:ln w="9525">
                <a:solidFill>
                  <a:schemeClr val="tx1"/>
                </a:solidFill>
                <a:round/>
                <a:headEnd/>
                <a:tailEnd/>
              </a:ln>
            </p:spPr>
          </p:cxnSp>
          <p:sp>
            <p:nvSpPr>
              <p:cNvPr id="49" name="Oval 243"/>
              <p:cNvSpPr>
                <a:spLocks noChangeArrowheads="1"/>
              </p:cNvSpPr>
              <p:nvPr/>
            </p:nvSpPr>
            <p:spPr bwMode="auto">
              <a:xfrm>
                <a:off x="3792" y="1836"/>
                <a:ext cx="25" cy="26"/>
              </a:xfrm>
              <a:prstGeom prst="ellipse">
                <a:avLst/>
              </a:prstGeom>
              <a:solidFill>
                <a:srgbClr val="FF0000"/>
              </a:solidFill>
              <a:ln w="9525">
                <a:solidFill>
                  <a:srgbClr val="800000"/>
                </a:solidFill>
                <a:round/>
                <a:headEnd/>
                <a:tailEnd/>
              </a:ln>
            </p:spPr>
            <p:txBody>
              <a:bodyPr wrap="none" anchor="ctr"/>
              <a:lstStyle/>
              <a:p>
                <a:endParaRPr lang="en-GB">
                  <a:cs typeface="Arial" panose="020B0604020202020204" pitchFamily="34" charset="0"/>
                </a:endParaRPr>
              </a:p>
            </p:txBody>
          </p:sp>
          <p:cxnSp>
            <p:nvCxnSpPr>
              <p:cNvPr id="50" name="AutoShape 244"/>
              <p:cNvCxnSpPr>
                <a:cxnSpLocks noChangeShapeType="1"/>
                <a:stCxn id="49" idx="2"/>
                <a:endCxn id="43" idx="6"/>
              </p:cNvCxnSpPr>
              <p:nvPr/>
            </p:nvCxnSpPr>
            <p:spPr bwMode="auto">
              <a:xfrm flipH="1">
                <a:off x="3751" y="1849"/>
                <a:ext cx="41" cy="1"/>
              </a:xfrm>
              <a:prstGeom prst="straightConnector1">
                <a:avLst/>
              </a:prstGeom>
              <a:noFill/>
              <a:ln w="9525">
                <a:solidFill>
                  <a:schemeClr val="tx1"/>
                </a:solidFill>
                <a:round/>
                <a:headEnd/>
                <a:tailEnd/>
              </a:ln>
            </p:spPr>
          </p:cxnSp>
        </p:grpSp>
        <p:sp>
          <p:nvSpPr>
            <p:cNvPr id="32" name="TextBox 658"/>
            <p:cNvSpPr txBox="1">
              <a:spLocks noChangeArrowheads="1"/>
            </p:cNvSpPr>
            <p:nvPr/>
          </p:nvSpPr>
          <p:spPr bwMode="auto">
            <a:xfrm>
              <a:off x="2018121" y="6278604"/>
              <a:ext cx="1053495" cy="523220"/>
            </a:xfrm>
            <a:prstGeom prst="rect">
              <a:avLst/>
            </a:prstGeom>
            <a:noFill/>
            <a:ln w="9525">
              <a:noFill/>
              <a:miter lim="800000"/>
              <a:headEnd/>
              <a:tailEnd/>
            </a:ln>
          </p:spPr>
          <p:txBody>
            <a:bodyPr wrap="none">
              <a:spAutoFit/>
            </a:bodyPr>
            <a:lstStyle/>
            <a:p>
              <a:pPr algn="ctr"/>
              <a:r>
                <a:rPr lang="en-GB" sz="1400" dirty="0">
                  <a:cs typeface="Arial" panose="020B0604020202020204" pitchFamily="34" charset="0"/>
                </a:rPr>
                <a:t>PSICQUIC</a:t>
              </a:r>
            </a:p>
            <a:p>
              <a:pPr algn="ctr"/>
              <a:r>
                <a:rPr lang="en-GB" sz="1400" b="1" dirty="0" smtClean="0">
                  <a:cs typeface="Arial" panose="020B0604020202020204" pitchFamily="34" charset="0"/>
                </a:rPr>
                <a:t>Service </a:t>
              </a:r>
              <a:r>
                <a:rPr lang="en-GB" sz="1400" b="1" dirty="0">
                  <a:cs typeface="Arial" panose="020B0604020202020204" pitchFamily="34" charset="0"/>
                </a:rPr>
                <a:t>A</a:t>
              </a:r>
            </a:p>
          </p:txBody>
        </p:sp>
        <p:sp>
          <p:nvSpPr>
            <p:cNvPr id="33" name="TextBox 659"/>
            <p:cNvSpPr txBox="1">
              <a:spLocks noChangeArrowheads="1"/>
            </p:cNvSpPr>
            <p:nvPr/>
          </p:nvSpPr>
          <p:spPr bwMode="auto">
            <a:xfrm>
              <a:off x="3173376" y="6278604"/>
              <a:ext cx="1053495" cy="523220"/>
            </a:xfrm>
            <a:prstGeom prst="rect">
              <a:avLst/>
            </a:prstGeom>
            <a:noFill/>
            <a:ln w="9525">
              <a:noFill/>
              <a:miter lim="800000"/>
              <a:headEnd/>
              <a:tailEnd/>
            </a:ln>
          </p:spPr>
          <p:txBody>
            <a:bodyPr wrap="none">
              <a:spAutoFit/>
            </a:bodyPr>
            <a:lstStyle/>
            <a:p>
              <a:pPr algn="ctr"/>
              <a:r>
                <a:rPr lang="en-GB" sz="1400" dirty="0">
                  <a:cs typeface="Arial" panose="020B0604020202020204" pitchFamily="34" charset="0"/>
                </a:rPr>
                <a:t>PSICQUIC</a:t>
              </a:r>
            </a:p>
            <a:p>
              <a:pPr algn="ctr"/>
              <a:r>
                <a:rPr lang="en-GB" sz="1400" b="1" dirty="0" smtClean="0">
                  <a:cs typeface="Arial" panose="020B0604020202020204" pitchFamily="34" charset="0"/>
                </a:rPr>
                <a:t>Service </a:t>
              </a:r>
              <a:r>
                <a:rPr lang="en-GB" sz="1400" b="1" dirty="0">
                  <a:cs typeface="Arial" panose="020B0604020202020204" pitchFamily="34" charset="0"/>
                </a:rPr>
                <a:t>B</a:t>
              </a:r>
            </a:p>
          </p:txBody>
        </p:sp>
        <p:sp>
          <p:nvSpPr>
            <p:cNvPr id="34" name="TextBox 662"/>
            <p:cNvSpPr txBox="1">
              <a:spLocks noChangeArrowheads="1"/>
            </p:cNvSpPr>
            <p:nvPr/>
          </p:nvSpPr>
          <p:spPr bwMode="auto">
            <a:xfrm>
              <a:off x="4309996" y="6278604"/>
              <a:ext cx="1053495" cy="523220"/>
            </a:xfrm>
            <a:prstGeom prst="rect">
              <a:avLst/>
            </a:prstGeom>
            <a:noFill/>
            <a:ln w="9525">
              <a:noFill/>
              <a:miter lim="800000"/>
              <a:headEnd/>
              <a:tailEnd/>
            </a:ln>
          </p:spPr>
          <p:txBody>
            <a:bodyPr wrap="none">
              <a:spAutoFit/>
            </a:bodyPr>
            <a:lstStyle/>
            <a:p>
              <a:pPr algn="ctr"/>
              <a:r>
                <a:rPr lang="en-GB" sz="1400" dirty="0">
                  <a:cs typeface="Arial" panose="020B0604020202020204" pitchFamily="34" charset="0"/>
                </a:rPr>
                <a:t>PSICQUIC</a:t>
              </a:r>
            </a:p>
            <a:p>
              <a:pPr algn="ctr"/>
              <a:r>
                <a:rPr lang="en-GB" sz="1400" b="1" dirty="0" smtClean="0">
                  <a:cs typeface="Arial" panose="020B0604020202020204" pitchFamily="34" charset="0"/>
                </a:rPr>
                <a:t>Service </a:t>
              </a:r>
              <a:r>
                <a:rPr lang="en-GB" sz="1400" b="1" dirty="0">
                  <a:cs typeface="Arial" panose="020B0604020202020204" pitchFamily="34" charset="0"/>
                </a:rPr>
                <a:t>C</a:t>
              </a:r>
            </a:p>
          </p:txBody>
        </p:sp>
        <p:pic>
          <p:nvPicPr>
            <p:cNvPr id="37" name="Picture 241"/>
            <p:cNvPicPr>
              <a:picLocks noChangeAspect="1"/>
            </p:cNvPicPr>
            <p:nvPr/>
          </p:nvPicPr>
          <p:blipFill>
            <a:blip r:embed="rId9" cstate="print"/>
            <a:srcRect/>
            <a:stretch>
              <a:fillRect/>
            </a:stretch>
          </p:blipFill>
          <p:spPr bwMode="auto">
            <a:xfrm>
              <a:off x="5815029" y="5280663"/>
              <a:ext cx="1086512" cy="1084432"/>
            </a:xfrm>
            <a:prstGeom prst="rect">
              <a:avLst/>
            </a:prstGeom>
            <a:noFill/>
            <a:ln w="9525">
              <a:noFill/>
              <a:miter lim="800000"/>
              <a:headEnd/>
              <a:tailEnd/>
            </a:ln>
          </p:spPr>
        </p:pic>
        <p:sp>
          <p:nvSpPr>
            <p:cNvPr id="20" name="Up-Down Arrow 19"/>
            <p:cNvSpPr>
              <a:spLocks noChangeArrowheads="1"/>
            </p:cNvSpPr>
            <p:nvPr/>
          </p:nvSpPr>
          <p:spPr bwMode="auto">
            <a:xfrm rot="10544571">
              <a:off x="4624545" y="4296041"/>
              <a:ext cx="197510" cy="1067678"/>
            </a:xfrm>
            <a:prstGeom prst="upDownArrow">
              <a:avLst>
                <a:gd name="adj1" fmla="val 50000"/>
                <a:gd name="adj2" fmla="val 50035"/>
              </a:avLst>
            </a:prstGeom>
            <a:solidFill>
              <a:srgbClr val="95B3D7"/>
            </a:solidFill>
            <a:ln w="9525" algn="ctr">
              <a:solidFill>
                <a:srgbClr val="254061"/>
              </a:solidFill>
              <a:miter lim="800000"/>
              <a:headEnd/>
              <a:tailEnd/>
            </a:ln>
          </p:spPr>
          <p:txBody>
            <a:bodyPr rot="10800000" anchor="ctr"/>
            <a:lstStyle/>
            <a:p>
              <a:pPr algn="ctr" fontAlgn="auto">
                <a:spcBef>
                  <a:spcPts val="0"/>
                </a:spcBef>
                <a:spcAft>
                  <a:spcPts val="0"/>
                </a:spcAft>
                <a:defRPr/>
              </a:pPr>
              <a:endParaRPr lang="en-GB">
                <a:solidFill>
                  <a:schemeClr val="lt1"/>
                </a:solidFill>
                <a:cs typeface="Arial" panose="020B0604020202020204" pitchFamily="34" charset="0"/>
              </a:endParaRPr>
            </a:p>
          </p:txBody>
        </p:sp>
        <p:sp>
          <p:nvSpPr>
            <p:cNvPr id="31" name="Up-Down Arrow 30"/>
            <p:cNvSpPr>
              <a:spLocks noChangeArrowheads="1"/>
            </p:cNvSpPr>
            <p:nvPr/>
          </p:nvSpPr>
          <p:spPr bwMode="auto">
            <a:xfrm rot="12685543">
              <a:off x="4014089" y="4236416"/>
              <a:ext cx="197510" cy="1222333"/>
            </a:xfrm>
            <a:prstGeom prst="upDownArrow">
              <a:avLst>
                <a:gd name="adj1" fmla="val 50000"/>
                <a:gd name="adj2" fmla="val 50036"/>
              </a:avLst>
            </a:prstGeom>
            <a:solidFill>
              <a:srgbClr val="95B3D7"/>
            </a:solidFill>
            <a:ln w="9525" algn="ctr">
              <a:solidFill>
                <a:srgbClr val="254061"/>
              </a:solidFill>
              <a:miter lim="800000"/>
              <a:headEnd/>
              <a:tailEnd/>
            </a:ln>
          </p:spPr>
          <p:txBody>
            <a:bodyPr rot="10800000" anchor="ctr"/>
            <a:lstStyle/>
            <a:p>
              <a:pPr algn="ctr" fontAlgn="auto">
                <a:spcBef>
                  <a:spcPts val="0"/>
                </a:spcBef>
                <a:spcAft>
                  <a:spcPts val="0"/>
                </a:spcAft>
                <a:defRPr/>
              </a:pPr>
              <a:endParaRPr lang="en-GB">
                <a:solidFill>
                  <a:schemeClr val="lt1"/>
                </a:solidFill>
                <a:cs typeface="Arial" panose="020B0604020202020204" pitchFamily="34" charset="0"/>
              </a:endParaRPr>
            </a:p>
          </p:txBody>
        </p:sp>
        <p:sp>
          <p:nvSpPr>
            <p:cNvPr id="38" name="Up-Down Arrow 37"/>
            <p:cNvSpPr>
              <a:spLocks noChangeArrowheads="1"/>
            </p:cNvSpPr>
            <p:nvPr/>
          </p:nvSpPr>
          <p:spPr bwMode="auto">
            <a:xfrm rot="14040756">
              <a:off x="3191199" y="3886209"/>
              <a:ext cx="197511" cy="1880081"/>
            </a:xfrm>
            <a:prstGeom prst="upDownArrow">
              <a:avLst>
                <a:gd name="adj1" fmla="val 50000"/>
                <a:gd name="adj2" fmla="val 50036"/>
              </a:avLst>
            </a:prstGeom>
            <a:solidFill>
              <a:srgbClr val="95B3D7"/>
            </a:solidFill>
            <a:ln w="9525" algn="ctr">
              <a:solidFill>
                <a:srgbClr val="254061"/>
              </a:solidFill>
              <a:miter lim="800000"/>
              <a:headEnd/>
              <a:tailEnd/>
            </a:ln>
          </p:spPr>
          <p:txBody>
            <a:bodyPr rot="10800000" anchor="ctr"/>
            <a:lstStyle/>
            <a:p>
              <a:pPr algn="ctr" fontAlgn="auto">
                <a:spcBef>
                  <a:spcPts val="0"/>
                </a:spcBef>
                <a:spcAft>
                  <a:spcPts val="0"/>
                </a:spcAft>
                <a:defRPr/>
              </a:pPr>
              <a:endParaRPr lang="en-GB">
                <a:solidFill>
                  <a:schemeClr val="lt1"/>
                </a:solidFill>
                <a:cs typeface="Arial" panose="020B0604020202020204" pitchFamily="34" charset="0"/>
              </a:endParaRPr>
            </a:p>
          </p:txBody>
        </p:sp>
        <p:sp>
          <p:nvSpPr>
            <p:cNvPr id="39" name="Up-Down Arrow 38"/>
            <p:cNvSpPr>
              <a:spLocks noChangeArrowheads="1"/>
            </p:cNvSpPr>
            <p:nvPr/>
          </p:nvSpPr>
          <p:spPr bwMode="auto">
            <a:xfrm rot="8122845">
              <a:off x="5429662" y="3980026"/>
              <a:ext cx="197511" cy="1565185"/>
            </a:xfrm>
            <a:prstGeom prst="upDownArrow">
              <a:avLst>
                <a:gd name="adj1" fmla="val 50000"/>
                <a:gd name="adj2" fmla="val 50035"/>
              </a:avLst>
            </a:prstGeom>
            <a:solidFill>
              <a:srgbClr val="95B3D7"/>
            </a:solidFill>
            <a:ln w="9525" algn="ctr">
              <a:solidFill>
                <a:srgbClr val="254061"/>
              </a:solidFill>
              <a:miter lim="800000"/>
              <a:headEnd/>
              <a:tailEnd/>
            </a:ln>
          </p:spPr>
          <p:txBody>
            <a:bodyPr rot="10800000" anchor="ctr"/>
            <a:lstStyle/>
            <a:p>
              <a:pPr algn="ctr" fontAlgn="auto">
                <a:spcBef>
                  <a:spcPts val="0"/>
                </a:spcBef>
                <a:spcAft>
                  <a:spcPts val="0"/>
                </a:spcAft>
                <a:defRPr/>
              </a:pPr>
              <a:endParaRPr lang="en-GB">
                <a:solidFill>
                  <a:schemeClr val="lt1"/>
                </a:solidFill>
                <a:cs typeface="Arial" panose="020B0604020202020204" pitchFamily="34" charset="0"/>
              </a:endParaRPr>
            </a:p>
          </p:txBody>
        </p:sp>
      </p:grpSp>
    </p:spTree>
    <p:extLst>
      <p:ext uri="{BB962C8B-B14F-4D97-AF65-F5344CB8AC3E}">
        <p14:creationId xmlns:p14="http://schemas.microsoft.com/office/powerpoint/2010/main" val="87845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048"/>
                                        </p:tgtEl>
                                        <p:attrNameLst>
                                          <p:attrName>style.visibility</p:attrName>
                                        </p:attrNameLst>
                                      </p:cBhvr>
                                      <p:to>
                                        <p:strVal val="visible"/>
                                      </p:to>
                                    </p:set>
                                    <p:anim calcmode="lin" valueType="num">
                                      <p:cBhvr>
                                        <p:cTn id="11" dur="500" fill="hold"/>
                                        <p:tgtEl>
                                          <p:spTgt spid="2048"/>
                                        </p:tgtEl>
                                        <p:attrNameLst>
                                          <p:attrName>ppt_w</p:attrName>
                                        </p:attrNameLst>
                                      </p:cBhvr>
                                      <p:tavLst>
                                        <p:tav tm="0">
                                          <p:val>
                                            <p:fltVal val="0"/>
                                          </p:val>
                                        </p:tav>
                                        <p:tav tm="100000">
                                          <p:val>
                                            <p:strVal val="#ppt_w"/>
                                          </p:val>
                                        </p:tav>
                                      </p:tavLst>
                                    </p:anim>
                                    <p:anim calcmode="lin" valueType="num">
                                      <p:cBhvr>
                                        <p:cTn id="12" dur="500" fill="hold"/>
                                        <p:tgtEl>
                                          <p:spTgt spid="2048"/>
                                        </p:tgtEl>
                                        <p:attrNameLst>
                                          <p:attrName>ppt_h</p:attrName>
                                        </p:attrNameLst>
                                      </p:cBhvr>
                                      <p:tavLst>
                                        <p:tav tm="0">
                                          <p:val>
                                            <p:fltVal val="0"/>
                                          </p:val>
                                        </p:tav>
                                        <p:tav tm="100000">
                                          <p:val>
                                            <p:strVal val="#ppt_h"/>
                                          </p:val>
                                        </p:tav>
                                      </p:tavLst>
                                    </p:anim>
                                    <p:animEffect transition="in" filter="fade">
                                      <p:cBhvr>
                                        <p:cTn id="13" dur="500"/>
                                        <p:tgtEl>
                                          <p:spTgt spid="2048"/>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049"/>
                                        </p:tgtEl>
                                        <p:attrNameLst>
                                          <p:attrName>style.visibility</p:attrName>
                                        </p:attrNameLst>
                                      </p:cBhvr>
                                      <p:to>
                                        <p:strVal val="visible"/>
                                      </p:to>
                                    </p:set>
                                    <p:anim calcmode="lin" valueType="num">
                                      <p:cBhvr>
                                        <p:cTn id="17" dur="500" fill="hold"/>
                                        <p:tgtEl>
                                          <p:spTgt spid="2049"/>
                                        </p:tgtEl>
                                        <p:attrNameLst>
                                          <p:attrName>ppt_w</p:attrName>
                                        </p:attrNameLst>
                                      </p:cBhvr>
                                      <p:tavLst>
                                        <p:tav tm="0">
                                          <p:val>
                                            <p:fltVal val="0"/>
                                          </p:val>
                                        </p:tav>
                                        <p:tav tm="100000">
                                          <p:val>
                                            <p:strVal val="#ppt_w"/>
                                          </p:val>
                                        </p:tav>
                                      </p:tavLst>
                                    </p:anim>
                                    <p:anim calcmode="lin" valueType="num">
                                      <p:cBhvr>
                                        <p:cTn id="18" dur="500" fill="hold"/>
                                        <p:tgtEl>
                                          <p:spTgt spid="2049"/>
                                        </p:tgtEl>
                                        <p:attrNameLst>
                                          <p:attrName>ppt_h</p:attrName>
                                        </p:attrNameLst>
                                      </p:cBhvr>
                                      <p:tavLst>
                                        <p:tav tm="0">
                                          <p:val>
                                            <p:fltVal val="0"/>
                                          </p:val>
                                        </p:tav>
                                        <p:tav tm="100000">
                                          <p:val>
                                            <p:strVal val="#ppt_h"/>
                                          </p:val>
                                        </p:tav>
                                      </p:tavLst>
                                    </p:anim>
                                    <p:animEffect transition="in" filter="fade">
                                      <p:cBhvr>
                                        <p:cTn id="19" dur="500"/>
                                        <p:tgtEl>
                                          <p:spTgt spid="204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850" y="115888"/>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Examples of services using PSICQUIC</a:t>
            </a:r>
            <a:endParaRPr lang="en-GB" dirty="0"/>
          </a:p>
        </p:txBody>
      </p:sp>
      <p:sp>
        <p:nvSpPr>
          <p:cNvPr id="8" name="TextBox 7"/>
          <p:cNvSpPr txBox="1"/>
          <p:nvPr/>
        </p:nvSpPr>
        <p:spPr>
          <a:xfrm>
            <a:off x="251520" y="4221088"/>
            <a:ext cx="6997241" cy="2585323"/>
          </a:xfrm>
          <a:prstGeom prst="rect">
            <a:avLst/>
          </a:prstGeom>
          <a:noFill/>
        </p:spPr>
        <p:txBody>
          <a:bodyPr wrap="none" rtlCol="0">
            <a:spAutoFit/>
          </a:bodyPr>
          <a:lstStyle/>
          <a:p>
            <a:r>
              <a:rPr lang="en-GB" sz="1800" dirty="0" smtClean="0">
                <a:cs typeface="Arial" panose="020B0604020202020204" pitchFamily="34" charset="0"/>
                <a:hlinkClick r:id="rId3"/>
              </a:rPr>
              <a:t>www.phisto.org</a:t>
            </a:r>
            <a:endParaRPr lang="en-GB" sz="1800" dirty="0" smtClean="0">
              <a:cs typeface="Arial" panose="020B0604020202020204" pitchFamily="34" charset="0"/>
            </a:endParaRPr>
          </a:p>
          <a:p>
            <a:r>
              <a:rPr lang="en-GB" sz="1800" dirty="0" smtClean="0">
                <a:cs typeface="Arial" panose="020B0604020202020204" pitchFamily="34" charset="0"/>
                <a:hlinkClick r:id="rId4"/>
              </a:rPr>
              <a:t>www.reactome.org</a:t>
            </a:r>
            <a:r>
              <a:rPr lang="en-GB" sz="1800" dirty="0" smtClean="0">
                <a:cs typeface="Arial" panose="020B0604020202020204" pitchFamily="34" charset="0"/>
              </a:rPr>
              <a:t> </a:t>
            </a:r>
          </a:p>
          <a:p>
            <a:r>
              <a:rPr lang="en-GB" sz="1800" dirty="0" smtClean="0">
                <a:cs typeface="Arial" panose="020B0604020202020204" pitchFamily="34" charset="0"/>
                <a:hlinkClick r:id="rId5"/>
              </a:rPr>
              <a:t>www.cytoscape.org</a:t>
            </a:r>
            <a:r>
              <a:rPr lang="en-GB" sz="1800" dirty="0" smtClean="0">
                <a:cs typeface="Arial" panose="020B0604020202020204" pitchFamily="34" charset="0"/>
              </a:rPr>
              <a:t> </a:t>
            </a:r>
          </a:p>
          <a:p>
            <a:r>
              <a:rPr lang="en-GB" sz="1800" dirty="0" smtClean="0">
                <a:cs typeface="Arial" panose="020B0604020202020204" pitchFamily="34" charset="0"/>
                <a:hlinkClick r:id="rId6"/>
              </a:rPr>
              <a:t>www.genemania.org</a:t>
            </a:r>
            <a:endParaRPr lang="en-GB" sz="1800" dirty="0" smtClean="0">
              <a:cs typeface="Arial" panose="020B0604020202020204" pitchFamily="34" charset="0"/>
            </a:endParaRPr>
          </a:p>
          <a:p>
            <a:r>
              <a:rPr lang="en-GB" sz="1800" dirty="0">
                <a:cs typeface="Arial" panose="020B0604020202020204" pitchFamily="34" charset="0"/>
                <a:hlinkClick r:id="rId7"/>
              </a:rPr>
              <a:t>http://mentha.uniroma2.</a:t>
            </a:r>
            <a:r>
              <a:rPr lang="en-GB" sz="1800" dirty="0" smtClean="0">
                <a:cs typeface="Arial" panose="020B0604020202020204" pitchFamily="34" charset="0"/>
                <a:hlinkClick r:id="rId7"/>
              </a:rPr>
              <a:t>it</a:t>
            </a:r>
            <a:endParaRPr lang="en-GB" sz="1800" dirty="0">
              <a:cs typeface="Arial" panose="020B0604020202020204" pitchFamily="34" charset="0"/>
            </a:endParaRPr>
          </a:p>
          <a:p>
            <a:r>
              <a:rPr lang="en-GB" sz="1800" dirty="0" smtClean="0">
                <a:cs typeface="Arial" panose="020B0604020202020204" pitchFamily="34" charset="0"/>
                <a:hlinkClick r:id="rId8"/>
              </a:rPr>
              <a:t>http</a:t>
            </a:r>
            <a:r>
              <a:rPr lang="en-GB" sz="1800" dirty="0">
                <a:cs typeface="Arial" panose="020B0604020202020204" pitchFamily="34" charset="0"/>
                <a:hlinkClick r:id="rId8"/>
              </a:rPr>
              <a:t>://clipserve.clip.ubc.ca/</a:t>
            </a:r>
            <a:r>
              <a:rPr lang="en-GB" sz="1800" dirty="0" smtClean="0">
                <a:cs typeface="Arial" panose="020B0604020202020204" pitchFamily="34" charset="0"/>
                <a:hlinkClick r:id="rId8"/>
              </a:rPr>
              <a:t>topfind</a:t>
            </a:r>
            <a:endParaRPr lang="en-GB" sz="1800" dirty="0" smtClean="0">
              <a:cs typeface="Arial" panose="020B0604020202020204" pitchFamily="34" charset="0"/>
            </a:endParaRPr>
          </a:p>
          <a:p>
            <a:r>
              <a:rPr lang="en-GB" sz="1800" dirty="0" smtClean="0">
                <a:cs typeface="Arial" panose="020B0604020202020204" pitchFamily="34" charset="0"/>
                <a:hlinkClick r:id="rId9"/>
              </a:rPr>
              <a:t>http</a:t>
            </a:r>
            <a:r>
              <a:rPr lang="en-GB" sz="1800" dirty="0">
                <a:cs typeface="Arial" panose="020B0604020202020204" pitchFamily="34" charset="0"/>
                <a:hlinkClick r:id="rId9"/>
              </a:rPr>
              <a:t>://cbdm.mdc-berlin.de/tools/</a:t>
            </a:r>
            <a:r>
              <a:rPr lang="en-GB" sz="1800" dirty="0" smtClean="0">
                <a:cs typeface="Arial" panose="020B0604020202020204" pitchFamily="34" charset="0"/>
                <a:hlinkClick r:id="rId9"/>
              </a:rPr>
              <a:t>hippie</a:t>
            </a:r>
            <a:endParaRPr lang="en-GB" sz="1800" dirty="0" smtClean="0">
              <a:cs typeface="Arial" panose="020B0604020202020204" pitchFamily="34" charset="0"/>
            </a:endParaRPr>
          </a:p>
          <a:p>
            <a:r>
              <a:rPr lang="en-GB" sz="1800" dirty="0" smtClean="0">
                <a:cs typeface="Arial" panose="020B0604020202020204" pitchFamily="34" charset="0"/>
                <a:hlinkClick r:id="rId10"/>
              </a:rPr>
              <a:t>www.ebi.ac.uk</a:t>
            </a:r>
            <a:r>
              <a:rPr lang="en-GB" sz="1800" dirty="0">
                <a:cs typeface="Arial" panose="020B0604020202020204" pitchFamily="34" charset="0"/>
                <a:hlinkClick r:id="rId10"/>
              </a:rPr>
              <a:t>/Tools/webservices/psicquic/view/main.xhtml</a:t>
            </a:r>
            <a:r>
              <a:rPr lang="en-GB" sz="1800" dirty="0">
                <a:cs typeface="Arial" panose="020B0604020202020204" pitchFamily="34" charset="0"/>
              </a:rPr>
              <a:t> </a:t>
            </a:r>
          </a:p>
          <a:p>
            <a:r>
              <a:rPr lang="en-GB" sz="1800" dirty="0" smtClean="0">
                <a:cs typeface="Arial" panose="020B0604020202020204" pitchFamily="34" charset="0"/>
                <a:hlinkClick r:id="rId11"/>
              </a:rPr>
              <a:t>www.bioconductor.org</a:t>
            </a:r>
            <a:r>
              <a:rPr lang="en-GB" sz="1800" dirty="0">
                <a:cs typeface="Arial" panose="020B0604020202020204" pitchFamily="34" charset="0"/>
                <a:hlinkClick r:id="rId11"/>
              </a:rPr>
              <a:t>/packages/release/bioc/html/</a:t>
            </a:r>
            <a:r>
              <a:rPr lang="en-GB" sz="1800" dirty="0" smtClean="0">
                <a:cs typeface="Arial" panose="020B0604020202020204" pitchFamily="34" charset="0"/>
                <a:hlinkClick r:id="rId11"/>
              </a:rPr>
              <a:t>PSICQUIC.html</a:t>
            </a:r>
            <a:r>
              <a:rPr lang="en-GB" sz="1800" dirty="0" smtClean="0">
                <a:cs typeface="Arial" panose="020B0604020202020204" pitchFamily="34" charset="0"/>
              </a:rPr>
              <a:t> </a:t>
            </a:r>
            <a:endParaRPr lang="en-GB" sz="1800" dirty="0">
              <a:cs typeface="Arial" panose="020B0604020202020204" pitchFamily="34" charset="0"/>
            </a:endParaRPr>
          </a:p>
        </p:txBody>
      </p:sp>
      <p:pic>
        <p:nvPicPr>
          <p:cNvPr id="3" name="Picture 2"/>
          <p:cNvPicPr>
            <a:picLocks noChangeAspect="1"/>
          </p:cNvPicPr>
          <p:nvPr/>
        </p:nvPicPr>
        <p:blipFill>
          <a:blip r:embed="rId12"/>
          <a:stretch>
            <a:fillRect/>
          </a:stretch>
        </p:blipFill>
        <p:spPr>
          <a:xfrm>
            <a:off x="3059832" y="4509120"/>
            <a:ext cx="1638300" cy="406400"/>
          </a:xfrm>
          <a:prstGeom prst="rect">
            <a:avLst/>
          </a:prstGeom>
        </p:spPr>
      </p:pic>
      <p:pic>
        <p:nvPicPr>
          <p:cNvPr id="4" name="Picture 3"/>
          <p:cNvPicPr>
            <a:picLocks noChangeAspect="1"/>
          </p:cNvPicPr>
          <p:nvPr/>
        </p:nvPicPr>
        <p:blipFill>
          <a:blip r:embed="rId13"/>
          <a:stretch>
            <a:fillRect/>
          </a:stretch>
        </p:blipFill>
        <p:spPr>
          <a:xfrm>
            <a:off x="395536" y="1988840"/>
            <a:ext cx="3276600" cy="812800"/>
          </a:xfrm>
          <a:prstGeom prst="rect">
            <a:avLst/>
          </a:prstGeom>
        </p:spPr>
      </p:pic>
      <p:pic>
        <p:nvPicPr>
          <p:cNvPr id="5" name="Picture 4"/>
          <p:cNvPicPr>
            <a:picLocks noChangeAspect="1"/>
          </p:cNvPicPr>
          <p:nvPr/>
        </p:nvPicPr>
        <p:blipFill>
          <a:blip r:embed="rId14"/>
          <a:stretch>
            <a:fillRect/>
          </a:stretch>
        </p:blipFill>
        <p:spPr>
          <a:xfrm>
            <a:off x="6948264" y="980728"/>
            <a:ext cx="1727200" cy="1828800"/>
          </a:xfrm>
          <a:prstGeom prst="rect">
            <a:avLst/>
          </a:prstGeom>
        </p:spPr>
      </p:pic>
      <p:pic>
        <p:nvPicPr>
          <p:cNvPr id="7" name="Picture 6"/>
          <p:cNvPicPr>
            <a:picLocks noChangeAspect="1"/>
          </p:cNvPicPr>
          <p:nvPr/>
        </p:nvPicPr>
        <p:blipFill>
          <a:blip r:embed="rId15"/>
          <a:stretch>
            <a:fillRect/>
          </a:stretch>
        </p:blipFill>
        <p:spPr>
          <a:xfrm>
            <a:off x="539552" y="692696"/>
            <a:ext cx="3272362" cy="1080120"/>
          </a:xfrm>
          <a:prstGeom prst="rect">
            <a:avLst/>
          </a:prstGeom>
        </p:spPr>
      </p:pic>
      <p:pic>
        <p:nvPicPr>
          <p:cNvPr id="9" name="Picture 8"/>
          <p:cNvPicPr>
            <a:picLocks noChangeAspect="1"/>
          </p:cNvPicPr>
          <p:nvPr/>
        </p:nvPicPr>
        <p:blipFill>
          <a:blip r:embed="rId16"/>
          <a:stretch>
            <a:fillRect/>
          </a:stretch>
        </p:blipFill>
        <p:spPr>
          <a:xfrm>
            <a:off x="4427984" y="5301208"/>
            <a:ext cx="4533900" cy="609600"/>
          </a:xfrm>
          <a:prstGeom prst="rect">
            <a:avLst/>
          </a:prstGeom>
        </p:spPr>
      </p:pic>
      <p:pic>
        <p:nvPicPr>
          <p:cNvPr id="10" name="Picture 9"/>
          <p:cNvPicPr>
            <a:picLocks noChangeAspect="1"/>
          </p:cNvPicPr>
          <p:nvPr/>
        </p:nvPicPr>
        <p:blipFill>
          <a:blip r:embed="rId17"/>
          <a:stretch>
            <a:fillRect/>
          </a:stretch>
        </p:blipFill>
        <p:spPr>
          <a:xfrm>
            <a:off x="611560" y="3068960"/>
            <a:ext cx="2743970" cy="1088008"/>
          </a:xfrm>
          <a:prstGeom prst="rect">
            <a:avLst/>
          </a:prstGeom>
        </p:spPr>
      </p:pic>
      <p:pic>
        <p:nvPicPr>
          <p:cNvPr id="2051" name="Picture 2050"/>
          <p:cNvPicPr>
            <a:picLocks noChangeAspect="1"/>
          </p:cNvPicPr>
          <p:nvPr/>
        </p:nvPicPr>
        <p:blipFill>
          <a:blip r:embed="rId18"/>
          <a:stretch>
            <a:fillRect/>
          </a:stretch>
        </p:blipFill>
        <p:spPr>
          <a:xfrm>
            <a:off x="7020272" y="3212976"/>
            <a:ext cx="1524000" cy="635000"/>
          </a:xfrm>
          <a:prstGeom prst="rect">
            <a:avLst/>
          </a:prstGeom>
        </p:spPr>
      </p:pic>
      <p:pic>
        <p:nvPicPr>
          <p:cNvPr id="2052" name="Picture 2051"/>
          <p:cNvPicPr>
            <a:picLocks noChangeAspect="1"/>
          </p:cNvPicPr>
          <p:nvPr/>
        </p:nvPicPr>
        <p:blipFill>
          <a:blip r:embed="rId19"/>
          <a:stretch>
            <a:fillRect/>
          </a:stretch>
        </p:blipFill>
        <p:spPr>
          <a:xfrm>
            <a:off x="5364088" y="4077072"/>
            <a:ext cx="3302000" cy="990600"/>
          </a:xfrm>
          <a:prstGeom prst="rect">
            <a:avLst/>
          </a:prstGeom>
        </p:spPr>
      </p:pic>
      <p:pic>
        <p:nvPicPr>
          <p:cNvPr id="100" name="Picture 99" descr="http://www.cytoscape.org/images/cytoscape_logo_left.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11960" y="836712"/>
            <a:ext cx="2448272" cy="2448272"/>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563888" y="2636912"/>
            <a:ext cx="1759348" cy="1512168"/>
          </a:xfrm>
          <a:prstGeom prst="rect">
            <a:avLst/>
          </a:prstGeom>
        </p:spPr>
      </p:pic>
    </p:spTree>
    <p:extLst>
      <p:ext uri="{BB962C8B-B14F-4D97-AF65-F5344CB8AC3E}">
        <p14:creationId xmlns:p14="http://schemas.microsoft.com/office/powerpoint/2010/main" val="271800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16" y="35912"/>
            <a:ext cx="8229600" cy="584776"/>
          </a:xfrm>
          <a:noFill/>
          <a:ln>
            <a:noFill/>
          </a:ln>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itchFamily="34" charset="0"/>
                <a:cs typeface="Arial" pitchFamily="34" charset="0"/>
              </a:rPr>
              <a:t>What services do we provide? </a:t>
            </a:r>
            <a:endParaRPr lang="en-US" sz="3200" dirty="0">
              <a:solidFill>
                <a:srgbClr val="72AD46"/>
              </a:solidFill>
              <a:latin typeface="Arial" pitchFamily="34" charset="0"/>
              <a:cs typeface="Arial" pitchFamily="34" charset="0"/>
            </a:endParaRPr>
          </a:p>
        </p:txBody>
      </p:sp>
      <p:pic>
        <p:nvPicPr>
          <p:cNvPr id="5" name="Picture 2" descr="What_does_EBI do.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835150" y="1052513"/>
            <a:ext cx="5491163"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4"/>
          <p:cNvSpPr>
            <a:spLocks noChangeArrowheads="1"/>
          </p:cNvSpPr>
          <p:nvPr/>
        </p:nvSpPr>
        <p:spPr bwMode="auto">
          <a:xfrm>
            <a:off x="6660232" y="693231"/>
            <a:ext cx="2304256" cy="1499613"/>
          </a:xfrm>
          <a:prstGeom prst="wedgeRectCallout">
            <a:avLst>
              <a:gd name="adj1" fmla="val -48172"/>
              <a:gd name="adj2" fmla="val 65442"/>
            </a:avLst>
          </a:prstGeom>
          <a:solidFill>
            <a:srgbClr val="FFEB94"/>
          </a:solidFill>
          <a:ln>
            <a:headEnd/>
            <a:tailEnd/>
          </a:ln>
        </p:spPr>
        <p:style>
          <a:lnRef idx="1">
            <a:schemeClr val="accent3"/>
          </a:lnRef>
          <a:fillRef idx="2">
            <a:schemeClr val="accent3"/>
          </a:fillRef>
          <a:effectRef idx="1">
            <a:schemeClr val="accent3"/>
          </a:effectRef>
          <a:fontRef idx="minor">
            <a:schemeClr val="dk1"/>
          </a:fontRef>
        </p:style>
        <p:txBody>
          <a:bodyPr wrap="square" lIns="71995" tIns="71995" rIns="71995" bIns="71995" anchor="ctr">
            <a:spAutoFit/>
          </a:bodyPr>
          <a:lstStyle/>
          <a:p>
            <a:pPr algn="ctr">
              <a:defRPr/>
            </a:pPr>
            <a:r>
              <a:rPr lang="en-US" sz="2200" dirty="0">
                <a:latin typeface="HelveticaNeueLT Pro 45 Lt"/>
                <a:cs typeface="HelveticaNeueLT Pro 45 Lt"/>
              </a:rPr>
              <a:t>Labs around the world send us their data and we…</a:t>
            </a:r>
          </a:p>
        </p:txBody>
      </p:sp>
      <p:sp>
        <p:nvSpPr>
          <p:cNvPr id="7" name="AutoShape 4"/>
          <p:cNvSpPr>
            <a:spLocks noChangeArrowheads="1"/>
          </p:cNvSpPr>
          <p:nvPr/>
        </p:nvSpPr>
        <p:spPr bwMode="auto">
          <a:xfrm>
            <a:off x="7308850" y="3087807"/>
            <a:ext cx="1549400" cy="483950"/>
          </a:xfrm>
          <a:prstGeom prst="wedgeRectCallout">
            <a:avLst>
              <a:gd name="adj1" fmla="val -67845"/>
              <a:gd name="adj2" fmla="val 36076"/>
            </a:avLst>
          </a:prstGeom>
          <a:solidFill>
            <a:schemeClr val="accent1">
              <a:lumMod val="20000"/>
              <a:lumOff val="80000"/>
            </a:schemeClr>
          </a:solidFill>
          <a:ln>
            <a:headEnd/>
            <a:tailEnd/>
          </a:ln>
        </p:spPr>
        <p:style>
          <a:lnRef idx="1">
            <a:schemeClr val="accent3"/>
          </a:lnRef>
          <a:fillRef idx="2">
            <a:schemeClr val="accent3"/>
          </a:fillRef>
          <a:effectRef idx="1">
            <a:schemeClr val="accent3"/>
          </a:effectRef>
          <a:fontRef idx="minor">
            <a:schemeClr val="dk1"/>
          </a:fontRef>
        </p:style>
        <p:txBody>
          <a:bodyPr lIns="71995" tIns="71995" rIns="71995" bIns="71995" anchor="ctr">
            <a:spAutoFit/>
          </a:bodyPr>
          <a:lstStyle/>
          <a:p>
            <a:pPr algn="ctr">
              <a:defRPr/>
            </a:pPr>
            <a:r>
              <a:rPr lang="en-US" sz="2200" dirty="0">
                <a:latin typeface="HelveticaNeueLT Pro 45 Lt"/>
                <a:ea typeface="Geneva" pitchFamily="-111" charset="0"/>
                <a:cs typeface="HelveticaNeueLT Pro 45 Lt"/>
              </a:rPr>
              <a:t>Archive it</a:t>
            </a:r>
          </a:p>
        </p:txBody>
      </p:sp>
      <p:sp>
        <p:nvSpPr>
          <p:cNvPr id="8" name="AutoShape 4"/>
          <p:cNvSpPr>
            <a:spLocks noChangeArrowheads="1"/>
          </p:cNvSpPr>
          <p:nvPr/>
        </p:nvSpPr>
        <p:spPr bwMode="auto">
          <a:xfrm>
            <a:off x="7019925" y="4670544"/>
            <a:ext cx="1549400" cy="483950"/>
          </a:xfrm>
          <a:prstGeom prst="wedgeRectCallout">
            <a:avLst>
              <a:gd name="adj1" fmla="val -89976"/>
              <a:gd name="adj2" fmla="val -1056"/>
            </a:avLst>
          </a:prstGeom>
          <a:solidFill>
            <a:schemeClr val="accent1">
              <a:lumMod val="20000"/>
              <a:lumOff val="80000"/>
            </a:schemeClr>
          </a:solidFill>
          <a:ln>
            <a:headEnd/>
            <a:tailEnd/>
          </a:ln>
        </p:spPr>
        <p:style>
          <a:lnRef idx="1">
            <a:schemeClr val="accent3"/>
          </a:lnRef>
          <a:fillRef idx="2">
            <a:schemeClr val="accent3"/>
          </a:fillRef>
          <a:effectRef idx="1">
            <a:schemeClr val="accent3"/>
          </a:effectRef>
          <a:fontRef idx="minor">
            <a:schemeClr val="dk1"/>
          </a:fontRef>
        </p:style>
        <p:txBody>
          <a:bodyPr lIns="71995" tIns="71995" rIns="71995" bIns="71995" anchor="ctr">
            <a:spAutoFit/>
          </a:bodyPr>
          <a:lstStyle/>
          <a:p>
            <a:pPr algn="ctr">
              <a:defRPr/>
            </a:pPr>
            <a:r>
              <a:rPr lang="en-US" sz="2200" dirty="0">
                <a:latin typeface="HelveticaNeueLT Pro 45 Lt"/>
                <a:ea typeface="Geneva" pitchFamily="-111" charset="0"/>
                <a:cs typeface="HelveticaNeueLT Pro 45 Lt"/>
              </a:rPr>
              <a:t>Classify it</a:t>
            </a:r>
          </a:p>
        </p:txBody>
      </p:sp>
      <p:sp>
        <p:nvSpPr>
          <p:cNvPr id="9" name="AutoShape 4"/>
          <p:cNvSpPr>
            <a:spLocks noChangeArrowheads="1"/>
          </p:cNvSpPr>
          <p:nvPr/>
        </p:nvSpPr>
        <p:spPr bwMode="auto">
          <a:xfrm>
            <a:off x="505883" y="4992587"/>
            <a:ext cx="1981398" cy="1161059"/>
          </a:xfrm>
          <a:prstGeom prst="wedgeRectCallout">
            <a:avLst>
              <a:gd name="adj1" fmla="val 140351"/>
              <a:gd name="adj2" fmla="val 11209"/>
            </a:avLst>
          </a:prstGeom>
          <a:solidFill>
            <a:schemeClr val="accent1">
              <a:lumMod val="20000"/>
              <a:lumOff val="80000"/>
            </a:schemeClr>
          </a:solidFill>
          <a:ln>
            <a:headEnd/>
            <a:tailEnd/>
          </a:ln>
        </p:spPr>
        <p:style>
          <a:lnRef idx="1">
            <a:schemeClr val="accent3"/>
          </a:lnRef>
          <a:fillRef idx="2">
            <a:schemeClr val="accent3"/>
          </a:fillRef>
          <a:effectRef idx="1">
            <a:schemeClr val="accent3"/>
          </a:effectRef>
          <a:fontRef idx="minor">
            <a:schemeClr val="dk1"/>
          </a:fontRef>
        </p:style>
        <p:txBody>
          <a:bodyPr wrap="square" lIns="71995" tIns="71995" rIns="71995" bIns="71995" anchor="ctr">
            <a:spAutoFit/>
          </a:bodyPr>
          <a:lstStyle/>
          <a:p>
            <a:pPr algn="ctr">
              <a:defRPr/>
            </a:pPr>
            <a:r>
              <a:rPr lang="en-US" sz="2200" dirty="0">
                <a:latin typeface="HelveticaNeueLT Pro 45 Lt"/>
                <a:ea typeface="Geneva" pitchFamily="-111" charset="0"/>
                <a:cs typeface="HelveticaNeueLT Pro 45 Lt"/>
              </a:rPr>
              <a:t>Share it with other data providers</a:t>
            </a:r>
          </a:p>
        </p:txBody>
      </p:sp>
      <p:sp>
        <p:nvSpPr>
          <p:cNvPr id="10" name="AutoShape 4"/>
          <p:cNvSpPr>
            <a:spLocks noChangeArrowheads="1"/>
          </p:cNvSpPr>
          <p:nvPr/>
        </p:nvSpPr>
        <p:spPr bwMode="auto">
          <a:xfrm>
            <a:off x="285750" y="3939619"/>
            <a:ext cx="1549400" cy="483950"/>
          </a:xfrm>
          <a:prstGeom prst="wedgeRectCallout">
            <a:avLst>
              <a:gd name="adj1" fmla="val 93005"/>
              <a:gd name="adj2" fmla="val 82495"/>
            </a:avLst>
          </a:prstGeom>
          <a:solidFill>
            <a:schemeClr val="accent1">
              <a:lumMod val="20000"/>
              <a:lumOff val="80000"/>
            </a:schemeClr>
          </a:solidFill>
          <a:ln>
            <a:headEnd/>
            <a:tailEnd/>
          </a:ln>
        </p:spPr>
        <p:style>
          <a:lnRef idx="1">
            <a:schemeClr val="accent3"/>
          </a:lnRef>
          <a:fillRef idx="2">
            <a:schemeClr val="accent3"/>
          </a:fillRef>
          <a:effectRef idx="1">
            <a:schemeClr val="accent3"/>
          </a:effectRef>
          <a:fontRef idx="minor">
            <a:schemeClr val="dk1"/>
          </a:fontRef>
        </p:style>
        <p:txBody>
          <a:bodyPr lIns="71995" tIns="71995" rIns="71995" bIns="71995" anchor="ctr">
            <a:spAutoFit/>
          </a:bodyPr>
          <a:lstStyle/>
          <a:p>
            <a:pPr algn="ctr">
              <a:defRPr/>
            </a:pPr>
            <a:r>
              <a:rPr lang="en-US" sz="2200" dirty="0" err="1">
                <a:latin typeface="HelveticaNeueLT Pro 45 Lt"/>
                <a:ea typeface="Geneva" pitchFamily="-111" charset="0"/>
                <a:cs typeface="HelveticaNeueLT Pro 45 Lt"/>
              </a:rPr>
              <a:t>Analyse</a:t>
            </a:r>
            <a:r>
              <a:rPr lang="en-US" sz="2200" dirty="0">
                <a:latin typeface="HelveticaNeueLT Pro 45 Lt"/>
                <a:ea typeface="Geneva" pitchFamily="-111" charset="0"/>
                <a:cs typeface="HelveticaNeueLT Pro 45 Lt"/>
              </a:rPr>
              <a:t> it</a:t>
            </a:r>
          </a:p>
        </p:txBody>
      </p:sp>
      <p:sp>
        <p:nvSpPr>
          <p:cNvPr id="11" name="AutoShape 4"/>
          <p:cNvSpPr>
            <a:spLocks noChangeArrowheads="1"/>
          </p:cNvSpPr>
          <p:nvPr/>
        </p:nvSpPr>
        <p:spPr bwMode="auto">
          <a:xfrm>
            <a:off x="250825" y="1356806"/>
            <a:ext cx="1800896" cy="1499613"/>
          </a:xfrm>
          <a:prstGeom prst="wedgeRectCallout">
            <a:avLst>
              <a:gd name="adj1" fmla="val 39252"/>
              <a:gd name="adj2" fmla="val 65182"/>
            </a:avLst>
          </a:prstGeom>
          <a:solidFill>
            <a:schemeClr val="accent1">
              <a:lumMod val="20000"/>
              <a:lumOff val="80000"/>
            </a:schemeClr>
          </a:solidFill>
          <a:ln>
            <a:headEnd/>
            <a:tailEnd/>
          </a:ln>
        </p:spPr>
        <p:style>
          <a:lnRef idx="1">
            <a:schemeClr val="accent3"/>
          </a:lnRef>
          <a:fillRef idx="2">
            <a:schemeClr val="accent3"/>
          </a:fillRef>
          <a:effectRef idx="1">
            <a:schemeClr val="accent3"/>
          </a:effectRef>
          <a:fontRef idx="minor">
            <a:schemeClr val="dk1"/>
          </a:fontRef>
        </p:style>
        <p:txBody>
          <a:bodyPr wrap="square" lIns="71995" tIns="71995" rIns="71995" bIns="71995" anchor="ctr">
            <a:spAutoFit/>
          </a:bodyPr>
          <a:lstStyle/>
          <a:p>
            <a:pPr algn="ctr">
              <a:defRPr/>
            </a:pPr>
            <a:r>
              <a:rPr lang="en-US" sz="2200" dirty="0" smtClean="0">
                <a:latin typeface="HelveticaNeueLT Pro 45 Lt"/>
                <a:ea typeface="Geneva" pitchFamily="-111" charset="0"/>
                <a:cs typeface="HelveticaNeueLT Pro 45 Lt"/>
              </a:rPr>
              <a:t>…provide tools </a:t>
            </a:r>
            <a:r>
              <a:rPr lang="en-US" sz="2200" dirty="0">
                <a:latin typeface="HelveticaNeueLT Pro 45 Lt"/>
                <a:ea typeface="Geneva" pitchFamily="-111" charset="0"/>
                <a:cs typeface="HelveticaNeueLT Pro 45 Lt"/>
              </a:rPr>
              <a:t>to </a:t>
            </a:r>
            <a:r>
              <a:rPr lang="en-US" sz="2200" dirty="0" smtClean="0">
                <a:latin typeface="HelveticaNeueLT Pro 45 Lt"/>
                <a:ea typeface="Geneva" pitchFamily="-111" charset="0"/>
                <a:cs typeface="HelveticaNeueLT Pro 45 Lt"/>
              </a:rPr>
              <a:t>help researchers use it</a:t>
            </a:r>
            <a:endParaRPr lang="en-US" sz="2200" dirty="0">
              <a:latin typeface="HelveticaNeueLT Pro 45 Lt"/>
              <a:ea typeface="Geneva" pitchFamily="-111" charset="0"/>
              <a:cs typeface="HelveticaNeueLT Pro 45 Lt"/>
            </a:endParaRPr>
          </a:p>
        </p:txBody>
      </p:sp>
      <p:sp>
        <p:nvSpPr>
          <p:cNvPr id="12" name="TextBox 3"/>
          <p:cNvSpPr txBox="1">
            <a:spLocks noChangeArrowheads="1"/>
          </p:cNvSpPr>
          <p:nvPr/>
        </p:nvSpPr>
        <p:spPr bwMode="auto">
          <a:xfrm>
            <a:off x="3731640" y="3068638"/>
            <a:ext cx="150133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cs typeface="ＭＳ Ｐゴシック" charset="0"/>
              </a:defRPr>
            </a:lvl2pPr>
            <a:lvl3pPr marL="1143000" indent="-228600">
              <a:defRPr sz="2400">
                <a:solidFill>
                  <a:schemeClr val="tx1"/>
                </a:solidFill>
                <a:latin typeface="Arial" charset="0"/>
                <a:ea typeface="ＭＳ Ｐゴシック" charset="0"/>
                <a:cs typeface="ＭＳ Ｐゴシック" charset="0"/>
              </a:defRPr>
            </a:lvl3pPr>
            <a:lvl4pPr marL="1600200" indent="-228600">
              <a:defRPr sz="2400">
                <a:solidFill>
                  <a:schemeClr val="tx1"/>
                </a:solidFill>
                <a:latin typeface="Arial" charset="0"/>
                <a:ea typeface="ＭＳ Ｐゴシック" charset="0"/>
                <a:cs typeface="ＭＳ Ｐゴシック" charset="0"/>
              </a:defRPr>
            </a:lvl4pPr>
            <a:lvl5pPr marL="2057400" indent="-22860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algn="ctr"/>
            <a:r>
              <a:rPr lang="en-US" dirty="0">
                <a:solidFill>
                  <a:schemeClr val="accent1"/>
                </a:solidFill>
                <a:latin typeface="HelveticaNeueLT Pro 45 Lt"/>
                <a:cs typeface="HelveticaNeueLT Pro 45 Lt"/>
              </a:rPr>
              <a:t>A virtuous</a:t>
            </a:r>
            <a:br>
              <a:rPr lang="en-US" dirty="0">
                <a:solidFill>
                  <a:schemeClr val="accent1"/>
                </a:solidFill>
                <a:latin typeface="HelveticaNeueLT Pro 45 Lt"/>
                <a:cs typeface="HelveticaNeueLT Pro 45 Lt"/>
              </a:rPr>
            </a:br>
            <a:r>
              <a:rPr lang="en-US" dirty="0">
                <a:solidFill>
                  <a:schemeClr val="accent1"/>
                </a:solidFill>
                <a:latin typeface="HelveticaNeueLT Pro 45 Lt"/>
                <a:cs typeface="HelveticaNeueLT Pro 45 Lt"/>
              </a:rPr>
              <a:t>circle</a:t>
            </a:r>
          </a:p>
        </p:txBody>
      </p:sp>
    </p:spTree>
    <p:extLst>
      <p:ext uri="{BB962C8B-B14F-4D97-AF65-F5344CB8AC3E}">
        <p14:creationId xmlns:p14="http://schemas.microsoft.com/office/powerpoint/2010/main" val="579825544"/>
      </p:ext>
    </p:extLst>
  </p:cSld>
  <p:clrMapOvr>
    <a:masterClrMapping/>
  </p:clrMapOvr>
  <p:transition xmlns:p14="http://schemas.microsoft.com/office/powerpoint/2010/main">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67544" y="1124744"/>
            <a:ext cx="8299260" cy="461665"/>
          </a:xfrm>
          <a:prstGeom prst="rect">
            <a:avLst/>
          </a:prstGeom>
          <a:noFill/>
        </p:spPr>
        <p:txBody>
          <a:bodyPr wrap="none" rtlCol="0">
            <a:spAutoFit/>
          </a:bodyPr>
          <a:lstStyle/>
          <a:p>
            <a:r>
              <a:rPr lang="en-GB" dirty="0" smtClean="0">
                <a:cs typeface="Arial" panose="020B0604020202020204" pitchFamily="34" charset="0"/>
                <a:hlinkClick r:id="rId2"/>
              </a:rPr>
              <a:t>www.ebi.ac.uk/Tools/webservices/psicquic/view/main.xhtml</a:t>
            </a:r>
            <a:r>
              <a:rPr lang="en-GB" dirty="0" smtClean="0">
                <a:cs typeface="Arial" panose="020B0604020202020204" pitchFamily="34" charset="0"/>
              </a:rPr>
              <a:t> </a:t>
            </a:r>
            <a:endParaRPr lang="en-GB" dirty="0">
              <a:cs typeface="Arial" panose="020B0604020202020204" pitchFamily="34" charset="0"/>
            </a:endParaRPr>
          </a:p>
        </p:txBody>
      </p:sp>
      <p:sp>
        <p:nvSpPr>
          <p:cNvPr id="2" name="TextBox 1"/>
          <p:cNvSpPr txBox="1"/>
          <p:nvPr/>
        </p:nvSpPr>
        <p:spPr>
          <a:xfrm>
            <a:off x="323850" y="115888"/>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Unified query client interface: PSICQUIC view</a:t>
            </a:r>
          </a:p>
        </p:txBody>
      </p:sp>
      <p:pic>
        <p:nvPicPr>
          <p:cNvPr id="4" name="Picture 3"/>
          <p:cNvPicPr>
            <a:picLocks noChangeAspect="1"/>
          </p:cNvPicPr>
          <p:nvPr/>
        </p:nvPicPr>
        <p:blipFill>
          <a:blip r:embed="rId3"/>
          <a:stretch>
            <a:fillRect/>
          </a:stretch>
        </p:blipFill>
        <p:spPr>
          <a:xfrm>
            <a:off x="0" y="1858868"/>
            <a:ext cx="9144000" cy="4306436"/>
          </a:xfrm>
          <a:prstGeom prst="rect">
            <a:avLst/>
          </a:prstGeom>
        </p:spPr>
      </p:pic>
    </p:spTree>
    <p:extLst>
      <p:ext uri="{BB962C8B-B14F-4D97-AF65-F5344CB8AC3E}">
        <p14:creationId xmlns:p14="http://schemas.microsoft.com/office/powerpoint/2010/main" val="159698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038293" y="5705872"/>
            <a:ext cx="1080120" cy="115212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23850" y="115888"/>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Unified query client interface: PSICQUIC view</a:t>
            </a:r>
          </a:p>
        </p:txBody>
      </p:sp>
      <p:pic>
        <p:nvPicPr>
          <p:cNvPr id="3" name="Picture 2"/>
          <p:cNvPicPr>
            <a:picLocks noChangeAspect="1"/>
          </p:cNvPicPr>
          <p:nvPr/>
        </p:nvPicPr>
        <p:blipFill>
          <a:blip r:embed="rId2"/>
          <a:stretch>
            <a:fillRect/>
          </a:stretch>
        </p:blipFill>
        <p:spPr>
          <a:xfrm>
            <a:off x="395536" y="884552"/>
            <a:ext cx="8100392" cy="5928824"/>
          </a:xfrm>
          <a:prstGeom prst="rect">
            <a:avLst/>
          </a:prstGeom>
        </p:spPr>
      </p:pic>
    </p:spTree>
    <p:extLst>
      <p:ext uri="{BB962C8B-B14F-4D97-AF65-F5344CB8AC3E}">
        <p14:creationId xmlns:p14="http://schemas.microsoft.com/office/powerpoint/2010/main" val="384951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7504" y="764704"/>
            <a:ext cx="8964488" cy="6063382"/>
          </a:xfrm>
          <a:prstGeom prst="rect">
            <a:avLst/>
          </a:prstGeom>
        </p:spPr>
      </p:pic>
      <p:sp>
        <p:nvSpPr>
          <p:cNvPr id="2" name="TextBox 1"/>
          <p:cNvSpPr txBox="1"/>
          <p:nvPr/>
        </p:nvSpPr>
        <p:spPr>
          <a:xfrm>
            <a:off x="323850" y="115888"/>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Unified query client interface: PSICQUIC view</a:t>
            </a:r>
          </a:p>
        </p:txBody>
      </p:sp>
      <p:sp>
        <p:nvSpPr>
          <p:cNvPr id="4" name="Oval 3"/>
          <p:cNvSpPr/>
          <p:nvPr/>
        </p:nvSpPr>
        <p:spPr>
          <a:xfrm>
            <a:off x="6898936" y="3967076"/>
            <a:ext cx="1296144" cy="36004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17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257300"/>
            <a:ext cx="9144000" cy="4334774"/>
          </a:xfrm>
          <a:prstGeom prst="rect">
            <a:avLst/>
          </a:prstGeom>
        </p:spPr>
      </p:pic>
      <p:sp>
        <p:nvSpPr>
          <p:cNvPr id="2" name="TextBox 1"/>
          <p:cNvSpPr txBox="1"/>
          <p:nvPr/>
        </p:nvSpPr>
        <p:spPr>
          <a:xfrm>
            <a:off x="323850" y="115888"/>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Unified query client interface: PSICQUIC view</a:t>
            </a:r>
          </a:p>
        </p:txBody>
      </p:sp>
      <p:sp>
        <p:nvSpPr>
          <p:cNvPr id="13" name="Oval 12"/>
          <p:cNvSpPr/>
          <p:nvPr/>
        </p:nvSpPr>
        <p:spPr>
          <a:xfrm>
            <a:off x="7967716" y="5085184"/>
            <a:ext cx="398028" cy="238704"/>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2707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850" y="115888"/>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Unified query client interface: PSICQUIC view</a:t>
            </a:r>
          </a:p>
        </p:txBody>
      </p:sp>
      <p:pic>
        <p:nvPicPr>
          <p:cNvPr id="3" name="Picture 2"/>
          <p:cNvPicPr>
            <a:picLocks noChangeAspect="1"/>
          </p:cNvPicPr>
          <p:nvPr/>
        </p:nvPicPr>
        <p:blipFill>
          <a:blip r:embed="rId2"/>
          <a:stretch>
            <a:fillRect/>
          </a:stretch>
        </p:blipFill>
        <p:spPr>
          <a:xfrm>
            <a:off x="107504" y="755092"/>
            <a:ext cx="8911778" cy="6072069"/>
          </a:xfrm>
          <a:prstGeom prst="rect">
            <a:avLst/>
          </a:prstGeom>
        </p:spPr>
      </p:pic>
    </p:spTree>
    <p:extLst>
      <p:ext uri="{BB962C8B-B14F-4D97-AF65-F5344CB8AC3E}">
        <p14:creationId xmlns:p14="http://schemas.microsoft.com/office/powerpoint/2010/main" val="3609961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51520" y="692696"/>
            <a:ext cx="8821133" cy="400110"/>
          </a:xfrm>
          <a:prstGeom prst="rect">
            <a:avLst/>
          </a:prstGeom>
          <a:noFill/>
        </p:spPr>
        <p:txBody>
          <a:bodyPr wrap="none" rtlCol="0">
            <a:spAutoFit/>
          </a:bodyPr>
          <a:lstStyle/>
          <a:p>
            <a:r>
              <a:rPr lang="en-GB" sz="2000" dirty="0" smtClean="0">
                <a:cs typeface="Arial" panose="020B0604020202020204" pitchFamily="34" charset="0"/>
                <a:hlinkClick r:id="rId2"/>
              </a:rPr>
              <a:t>www.ebi.ac.uk/Tools/webservices/psicquic/registry/registry?action=STATUS</a:t>
            </a:r>
            <a:r>
              <a:rPr lang="en-GB" sz="2000" dirty="0" smtClean="0">
                <a:cs typeface="Arial" panose="020B0604020202020204" pitchFamily="34" charset="0"/>
              </a:rPr>
              <a:t> </a:t>
            </a:r>
            <a:endParaRPr lang="en-GB" sz="2000" dirty="0">
              <a:cs typeface="Arial" panose="020B0604020202020204" pitchFamily="34" charset="0"/>
            </a:endParaRPr>
          </a:p>
        </p:txBody>
      </p:sp>
      <p:sp>
        <p:nvSpPr>
          <p:cNvPr id="2" name="TextBox 1"/>
          <p:cNvSpPr txBox="1"/>
          <p:nvPr/>
        </p:nvSpPr>
        <p:spPr>
          <a:xfrm>
            <a:off x="323850" y="115888"/>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PSICQUIC registry</a:t>
            </a:r>
          </a:p>
        </p:txBody>
      </p:sp>
      <p:pic>
        <p:nvPicPr>
          <p:cNvPr id="3" name="Picture 2"/>
          <p:cNvPicPr>
            <a:picLocks noChangeAspect="1"/>
          </p:cNvPicPr>
          <p:nvPr/>
        </p:nvPicPr>
        <p:blipFill>
          <a:blip r:embed="rId3"/>
          <a:stretch>
            <a:fillRect/>
          </a:stretch>
        </p:blipFill>
        <p:spPr>
          <a:xfrm>
            <a:off x="292490" y="1060930"/>
            <a:ext cx="8597870" cy="5760640"/>
          </a:xfrm>
          <a:prstGeom prst="rect">
            <a:avLst/>
          </a:prstGeom>
        </p:spPr>
      </p:pic>
    </p:spTree>
    <p:extLst>
      <p:ext uri="{BB962C8B-B14F-4D97-AF65-F5344CB8AC3E}">
        <p14:creationId xmlns:p14="http://schemas.microsoft.com/office/powerpoint/2010/main" val="19208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
          <p:cNvSpPr>
            <a:spLocks noGrp="1"/>
          </p:cNvSpPr>
          <p:nvPr>
            <p:ph type="subTitle" idx="1"/>
          </p:nvPr>
        </p:nvSpPr>
        <p:spPr>
          <a:xfrm>
            <a:off x="323528" y="3356992"/>
            <a:ext cx="5400600" cy="61028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lgn="ctr" fontAlgn="auto">
              <a:spcBef>
                <a:spcPct val="0"/>
              </a:spcBef>
              <a:spcAft>
                <a:spcPts val="0"/>
              </a:spcAft>
            </a:pPr>
            <a:r>
              <a:rPr lang="en-US" sz="1800" u="sng" dirty="0" smtClean="0">
                <a:solidFill>
                  <a:schemeClr val="accent3">
                    <a:lumMod val="40000"/>
                    <a:lumOff val="60000"/>
                  </a:schemeClr>
                </a:solidFill>
                <a:latin typeface="HelveticaNeueLT Pro 45 Lt" pitchFamily="34" charset="0"/>
                <a:ea typeface="+mj-ea"/>
                <a:cs typeface="Arial" pitchFamily="34" charset="0"/>
              </a:rPr>
              <a:t>www.biotnet.org/training-materials/psicquic-game</a:t>
            </a:r>
            <a:endParaRPr lang="en-US" sz="1800" u="sng" dirty="0">
              <a:solidFill>
                <a:schemeClr val="accent3">
                  <a:lumMod val="40000"/>
                  <a:lumOff val="60000"/>
                </a:schemeClr>
              </a:solidFill>
              <a:latin typeface="HelveticaNeueLT Pro 45 Lt" pitchFamily="34" charset="0"/>
              <a:ea typeface="+mj-ea"/>
              <a:cs typeface="Arial" pitchFamily="34" charset="0"/>
            </a:endParaRPr>
          </a:p>
        </p:txBody>
      </p:sp>
      <p:sp>
        <p:nvSpPr>
          <p:cNvPr id="5" name="Rectangle 2"/>
          <p:cNvSpPr>
            <a:spLocks noGrp="1" noChangeArrowheads="1"/>
          </p:cNvSpPr>
          <p:nvPr>
            <p:ph type="ctrTitle"/>
          </p:nvPr>
        </p:nvSpPr>
        <p:spPr>
          <a:xfrm>
            <a:off x="533401" y="1040419"/>
            <a:ext cx="7772400" cy="68571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lgn="r" fontAlgn="auto">
              <a:spcAft>
                <a:spcPts val="0"/>
              </a:spcAft>
            </a:pPr>
            <a:r>
              <a:rPr lang="en-GB" sz="3600" dirty="0">
                <a:latin typeface="HelveticaNeueLT Pro 45 Lt" pitchFamily="34" charset="0"/>
                <a:cs typeface="Arial" pitchFamily="34" charset="0"/>
              </a:rPr>
              <a:t>      PSICQUIC GAME</a:t>
            </a:r>
          </a:p>
        </p:txBody>
      </p:sp>
      <p:pic>
        <p:nvPicPr>
          <p:cNvPr id="6" name="Picture 6" descr="logo.png"/>
          <p:cNvPicPr>
            <a:picLocks noChangeAspect="1"/>
          </p:cNvPicPr>
          <p:nvPr/>
        </p:nvPicPr>
        <p:blipFill>
          <a:blip r:embed="rId2"/>
          <a:srcRect/>
          <a:stretch>
            <a:fillRect/>
          </a:stretch>
        </p:blipFill>
        <p:spPr bwMode="auto">
          <a:xfrm>
            <a:off x="1691680" y="2708920"/>
            <a:ext cx="698500" cy="698500"/>
          </a:xfrm>
          <a:prstGeom prst="rect">
            <a:avLst/>
          </a:prstGeom>
          <a:noFill/>
          <a:ln w="9525">
            <a:noFill/>
            <a:miter lim="800000"/>
            <a:headEnd/>
            <a:tailEnd/>
          </a:ln>
        </p:spPr>
      </p:pic>
    </p:spTree>
    <p:extLst>
      <p:ext uri="{BB962C8B-B14F-4D97-AF65-F5344CB8AC3E}">
        <p14:creationId xmlns:p14="http://schemas.microsoft.com/office/powerpoint/2010/main" val="320447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83" name="Rectangle 30"/>
          <p:cNvSpPr>
            <a:spLocks noChangeArrowheads="1"/>
          </p:cNvSpPr>
          <p:nvPr/>
        </p:nvSpPr>
        <p:spPr bwMode="auto">
          <a:xfrm>
            <a:off x="830733" y="962836"/>
            <a:ext cx="2129109" cy="3894912"/>
          </a:xfrm>
          <a:prstGeom prst="rect">
            <a:avLst/>
          </a:prstGeom>
          <a:noFill/>
          <a:ln w="9525">
            <a:noFill/>
            <a:miter lim="800000"/>
            <a:headEnd/>
            <a:tailEnd/>
          </a:ln>
        </p:spPr>
        <p:txBody>
          <a:bodyPr wrap="none">
            <a:spAutoFit/>
          </a:bodyPr>
          <a:lstStyle/>
          <a:p>
            <a:pPr eaLnBrk="1" hangingPunct="1">
              <a:lnSpc>
                <a:spcPct val="115000"/>
              </a:lnSpc>
              <a:buClr>
                <a:schemeClr val="accent1"/>
              </a:buClr>
              <a:buFont typeface="Arial" pitchFamily="34" charset="0"/>
              <a:buChar char="•"/>
            </a:pPr>
            <a:r>
              <a:rPr lang="en-GB" sz="3200" dirty="0" smtClean="0">
                <a:solidFill>
                  <a:srgbClr val="0085B4"/>
                </a:solidFill>
                <a:cs typeface="Arial" panose="020B0604020202020204" pitchFamily="34" charset="0"/>
              </a:rPr>
              <a:t> Services </a:t>
            </a:r>
            <a:endParaRPr lang="en-GB" sz="1600" dirty="0" smtClean="0">
              <a:solidFill>
                <a:srgbClr val="0085B4"/>
              </a:solidFill>
              <a:cs typeface="Arial" panose="020B0604020202020204" pitchFamily="34" charset="0"/>
            </a:endParaRPr>
          </a:p>
          <a:p>
            <a:pPr lvl="1">
              <a:lnSpc>
                <a:spcPct val="115000"/>
              </a:lnSpc>
              <a:buClr>
                <a:schemeClr val="accent1"/>
              </a:buClr>
              <a:buFont typeface="Arial" pitchFamily="34" charset="0"/>
              <a:buChar char="•"/>
            </a:pPr>
            <a:r>
              <a:rPr lang="en-GB" sz="1400" dirty="0" smtClean="0">
                <a:solidFill>
                  <a:srgbClr val="0085B4"/>
                </a:solidFill>
                <a:cs typeface="Arial" panose="020B0604020202020204" pitchFamily="34" charset="0"/>
              </a:rPr>
              <a:t> </a:t>
            </a:r>
            <a:r>
              <a:rPr lang="en-GB" sz="1400" dirty="0" err="1" smtClean="0">
                <a:solidFill>
                  <a:srgbClr val="0085B4"/>
                </a:solidFill>
                <a:cs typeface="Arial" panose="020B0604020202020204" pitchFamily="34" charset="0"/>
              </a:rPr>
              <a:t>IntAct</a:t>
            </a:r>
            <a:endParaRPr lang="en-GB" sz="1400" dirty="0" smtClean="0">
              <a:solidFill>
                <a:srgbClr val="0085B4"/>
              </a:solidFill>
              <a:cs typeface="Arial" panose="020B0604020202020204" pitchFamily="34" charset="0"/>
            </a:endParaRPr>
          </a:p>
          <a:p>
            <a:pPr lvl="1">
              <a:lnSpc>
                <a:spcPct val="115000"/>
              </a:lnSpc>
              <a:buClr>
                <a:schemeClr val="accent1"/>
              </a:buClr>
              <a:buFont typeface="Arial" pitchFamily="34" charset="0"/>
              <a:buChar char="•"/>
            </a:pPr>
            <a:r>
              <a:rPr lang="en-GB" sz="1400" dirty="0" smtClean="0">
                <a:solidFill>
                  <a:srgbClr val="0085B4"/>
                </a:solidFill>
                <a:cs typeface="Arial" panose="020B0604020202020204" pitchFamily="34" charset="0"/>
              </a:rPr>
              <a:t> </a:t>
            </a:r>
            <a:r>
              <a:rPr lang="en-GB" sz="1400" dirty="0" err="1" smtClean="0">
                <a:solidFill>
                  <a:srgbClr val="0085B4"/>
                </a:solidFill>
                <a:cs typeface="Arial" panose="020B0604020202020204" pitchFamily="34" charset="0"/>
              </a:rPr>
              <a:t>Biogrid</a:t>
            </a:r>
            <a:endParaRPr lang="en-GB" sz="1400" dirty="0" smtClean="0">
              <a:solidFill>
                <a:srgbClr val="0085B4"/>
              </a:solidFill>
              <a:cs typeface="Arial" panose="020B0604020202020204" pitchFamily="34" charset="0"/>
            </a:endParaRPr>
          </a:p>
          <a:p>
            <a:pPr lvl="1">
              <a:lnSpc>
                <a:spcPct val="115000"/>
              </a:lnSpc>
              <a:buClr>
                <a:schemeClr val="accent1"/>
              </a:buClr>
              <a:buFont typeface="Arial" pitchFamily="34" charset="0"/>
              <a:buChar char="•"/>
            </a:pPr>
            <a:r>
              <a:rPr lang="en-GB" sz="1400" dirty="0" smtClean="0">
                <a:solidFill>
                  <a:srgbClr val="0085B4"/>
                </a:solidFill>
                <a:cs typeface="Arial" panose="020B0604020202020204" pitchFamily="34" charset="0"/>
              </a:rPr>
              <a:t> String </a:t>
            </a:r>
          </a:p>
          <a:p>
            <a:pPr lvl="1">
              <a:lnSpc>
                <a:spcPct val="115000"/>
              </a:lnSpc>
              <a:buClr>
                <a:schemeClr val="accent1"/>
              </a:buClr>
              <a:buFont typeface="Arial" pitchFamily="34" charset="0"/>
              <a:buChar char="•"/>
            </a:pPr>
            <a:r>
              <a:rPr lang="en-GB" sz="1400" dirty="0" smtClean="0">
                <a:solidFill>
                  <a:srgbClr val="0085B4"/>
                </a:solidFill>
                <a:cs typeface="Arial" panose="020B0604020202020204" pitchFamily="34" charset="0"/>
              </a:rPr>
              <a:t> ...</a:t>
            </a:r>
            <a:endParaRPr lang="en-GB" sz="1400" dirty="0">
              <a:solidFill>
                <a:srgbClr val="0085B4"/>
              </a:solidFill>
              <a:cs typeface="Arial" panose="020B0604020202020204" pitchFamily="34" charset="0"/>
            </a:endParaRPr>
          </a:p>
          <a:p>
            <a:pPr eaLnBrk="1" hangingPunct="1">
              <a:lnSpc>
                <a:spcPct val="115000"/>
              </a:lnSpc>
              <a:buClr>
                <a:schemeClr val="accent1"/>
              </a:buClr>
              <a:buFont typeface="Arial" pitchFamily="34" charset="0"/>
              <a:buChar char="•"/>
            </a:pPr>
            <a:r>
              <a:rPr lang="en-GB" sz="3200" dirty="0" smtClean="0">
                <a:solidFill>
                  <a:srgbClr val="A8A400"/>
                </a:solidFill>
                <a:cs typeface="Arial" panose="020B0604020202020204" pitchFamily="34" charset="0"/>
              </a:rPr>
              <a:t> Registry</a:t>
            </a:r>
            <a:endParaRPr lang="en-GB" sz="3200" dirty="0">
              <a:solidFill>
                <a:srgbClr val="A8A400"/>
              </a:solidFill>
              <a:cs typeface="Arial" panose="020B0604020202020204" pitchFamily="34" charset="0"/>
            </a:endParaRPr>
          </a:p>
          <a:p>
            <a:pPr eaLnBrk="1" hangingPunct="1">
              <a:lnSpc>
                <a:spcPct val="115000"/>
              </a:lnSpc>
              <a:buClr>
                <a:schemeClr val="accent1"/>
              </a:buClr>
              <a:buFont typeface="Arial" pitchFamily="34" charset="0"/>
              <a:buChar char="•"/>
            </a:pPr>
            <a:r>
              <a:rPr lang="en-GB" sz="3200" dirty="0" smtClean="0">
                <a:solidFill>
                  <a:srgbClr val="DE8400"/>
                </a:solidFill>
                <a:cs typeface="Arial" panose="020B0604020202020204" pitchFamily="34" charset="0"/>
              </a:rPr>
              <a:t> Clients</a:t>
            </a:r>
            <a:endParaRPr lang="en-GB" sz="3200" dirty="0">
              <a:solidFill>
                <a:srgbClr val="DE8400"/>
              </a:solidFill>
              <a:cs typeface="Arial" panose="020B0604020202020204" pitchFamily="34" charset="0"/>
            </a:endParaRPr>
          </a:p>
          <a:p>
            <a:pPr lvl="1" eaLnBrk="1" hangingPunct="1">
              <a:lnSpc>
                <a:spcPct val="115000"/>
              </a:lnSpc>
              <a:buClr>
                <a:schemeClr val="accent1"/>
              </a:buClr>
              <a:buFont typeface="Arial" pitchFamily="34" charset="0"/>
              <a:buChar char="•"/>
            </a:pPr>
            <a:r>
              <a:rPr lang="en-GB" sz="1400" dirty="0">
                <a:solidFill>
                  <a:srgbClr val="DE8400"/>
                </a:solidFill>
                <a:cs typeface="Arial" panose="020B0604020202020204" pitchFamily="34" charset="0"/>
              </a:rPr>
              <a:t> PSICQUIC view</a:t>
            </a:r>
          </a:p>
          <a:p>
            <a:pPr lvl="1" eaLnBrk="1" hangingPunct="1">
              <a:lnSpc>
                <a:spcPct val="115000"/>
              </a:lnSpc>
              <a:buClr>
                <a:schemeClr val="accent1"/>
              </a:buClr>
              <a:buFont typeface="Arial" pitchFamily="34" charset="0"/>
              <a:buChar char="•"/>
            </a:pPr>
            <a:r>
              <a:rPr lang="en-GB" sz="1400" dirty="0">
                <a:solidFill>
                  <a:srgbClr val="DE8400"/>
                </a:solidFill>
                <a:cs typeface="Arial" panose="020B0604020202020204" pitchFamily="34" charset="0"/>
              </a:rPr>
              <a:t> </a:t>
            </a:r>
            <a:r>
              <a:rPr lang="en-GB" sz="1400" dirty="0" err="1" smtClean="0">
                <a:solidFill>
                  <a:srgbClr val="DE8400"/>
                </a:solidFill>
                <a:cs typeface="Arial" panose="020B0604020202020204" pitchFamily="34" charset="0"/>
              </a:rPr>
              <a:t>Cytoscape</a:t>
            </a:r>
            <a:endParaRPr lang="en-GB" sz="1400" dirty="0">
              <a:solidFill>
                <a:srgbClr val="DE8400"/>
              </a:solidFill>
              <a:cs typeface="Arial" panose="020B0604020202020204" pitchFamily="34" charset="0"/>
            </a:endParaRPr>
          </a:p>
          <a:p>
            <a:pPr lvl="1" eaLnBrk="1" hangingPunct="1">
              <a:lnSpc>
                <a:spcPct val="115000"/>
              </a:lnSpc>
              <a:buClr>
                <a:schemeClr val="accent1"/>
              </a:buClr>
              <a:buFont typeface="Arial" pitchFamily="34" charset="0"/>
              <a:buChar char="•"/>
            </a:pPr>
            <a:r>
              <a:rPr lang="en-GB" sz="1400" dirty="0" smtClean="0">
                <a:solidFill>
                  <a:srgbClr val="DE8400"/>
                </a:solidFill>
                <a:cs typeface="Arial" panose="020B0604020202020204" pitchFamily="34" charset="0"/>
              </a:rPr>
              <a:t>…</a:t>
            </a:r>
            <a:endParaRPr lang="en-GB" sz="1400" dirty="0">
              <a:solidFill>
                <a:srgbClr val="DE8400"/>
              </a:solidFill>
              <a:cs typeface="Arial" panose="020B0604020202020204" pitchFamily="34" charset="0"/>
            </a:endParaRPr>
          </a:p>
          <a:p>
            <a:endParaRPr lang="en-US" dirty="0">
              <a:cs typeface="Arial" panose="020B0604020202020204" pitchFamily="34" charset="0"/>
            </a:endParaRPr>
          </a:p>
        </p:txBody>
      </p:sp>
      <p:sp>
        <p:nvSpPr>
          <p:cNvPr id="19458" name="Date Placeholder 3"/>
          <p:cNvSpPr txBox="1">
            <a:spLocks noGrp="1"/>
          </p:cNvSpPr>
          <p:nvPr/>
        </p:nvSpPr>
        <p:spPr bwMode="auto">
          <a:xfrm>
            <a:off x="534988" y="6375400"/>
            <a:ext cx="1676400" cy="228600"/>
          </a:xfrm>
          <a:prstGeom prst="rect">
            <a:avLst/>
          </a:prstGeom>
          <a:noFill/>
          <a:ln w="9525">
            <a:noFill/>
            <a:miter lim="800000"/>
            <a:headEnd/>
            <a:tailEnd/>
          </a:ln>
        </p:spPr>
        <p:txBody>
          <a:bodyPr lIns="0" tIns="0" rIns="0" bIns="0"/>
          <a:lstStyle/>
          <a:p>
            <a:fld id="{31CE1274-2A97-4059-A7DA-B2C577450893}" type="datetime1">
              <a:rPr lang="de-DE" sz="900">
                <a:solidFill>
                  <a:srgbClr val="FFFFFF"/>
                </a:solidFill>
                <a:cs typeface="Arial" panose="020B0604020202020204" pitchFamily="34" charset="0"/>
              </a:rPr>
              <a:pPr/>
              <a:t>25/11/2015</a:t>
            </a:fld>
            <a:endParaRPr lang="de-DE" sz="900">
              <a:solidFill>
                <a:srgbClr val="FFFFFF"/>
              </a:solidFill>
              <a:cs typeface="Arial" panose="020B0604020202020204" pitchFamily="34" charset="0"/>
            </a:endParaRPr>
          </a:p>
        </p:txBody>
      </p:sp>
      <p:sp>
        <p:nvSpPr>
          <p:cNvPr id="19459" name="Rectangle 31"/>
          <p:cNvSpPr>
            <a:spLocks noChangeArrowheads="1"/>
          </p:cNvSpPr>
          <p:nvPr/>
        </p:nvSpPr>
        <p:spPr bwMode="auto">
          <a:xfrm>
            <a:off x="0" y="5562600"/>
            <a:ext cx="9144000" cy="1295400"/>
          </a:xfrm>
          <a:prstGeom prst="rect">
            <a:avLst/>
          </a:prstGeom>
          <a:solidFill>
            <a:srgbClr val="FFFFFF"/>
          </a:solidFill>
          <a:ln w="9525">
            <a:noFill/>
            <a:miter lim="800000"/>
            <a:headEnd/>
            <a:tailEnd/>
          </a:ln>
        </p:spPr>
        <p:txBody>
          <a:bodyPr wrap="none" anchor="ctr"/>
          <a:lstStyle/>
          <a:p>
            <a:endParaRPr lang="en-US">
              <a:cs typeface="Arial" panose="020B0604020202020204" pitchFamily="34" charset="0"/>
            </a:endParaRPr>
          </a:p>
        </p:txBody>
      </p:sp>
      <p:sp>
        <p:nvSpPr>
          <p:cNvPr id="19460" name="AutoShape 32"/>
          <p:cNvSpPr>
            <a:spLocks noChangeArrowheads="1"/>
          </p:cNvSpPr>
          <p:nvPr/>
        </p:nvSpPr>
        <p:spPr bwMode="auto">
          <a:xfrm rot="-5400000">
            <a:off x="1143000" y="-1143000"/>
            <a:ext cx="6858000" cy="9144000"/>
          </a:xfrm>
          <a:prstGeom prst="rtTriangle">
            <a:avLst/>
          </a:prstGeom>
          <a:solidFill>
            <a:srgbClr val="C0C0C0">
              <a:alpha val="50195"/>
            </a:srgbClr>
          </a:solidFill>
          <a:ln w="9525">
            <a:solidFill>
              <a:schemeClr val="tx1"/>
            </a:solidFill>
            <a:miter lim="800000"/>
            <a:headEnd/>
            <a:tailEnd/>
          </a:ln>
        </p:spPr>
        <p:txBody>
          <a:bodyPr wrap="none" anchor="ctr"/>
          <a:lstStyle/>
          <a:p>
            <a:endParaRPr lang="en-US">
              <a:cs typeface="Arial" panose="020B0604020202020204" pitchFamily="34" charset="0"/>
            </a:endParaRPr>
          </a:p>
        </p:txBody>
      </p:sp>
      <p:sp>
        <p:nvSpPr>
          <p:cNvPr id="19461" name="Slide Number Placeholder 4"/>
          <p:cNvSpPr txBox="1">
            <a:spLocks noGrp="1"/>
          </p:cNvSpPr>
          <p:nvPr/>
        </p:nvSpPr>
        <p:spPr bwMode="auto">
          <a:xfrm>
            <a:off x="153988" y="6375400"/>
            <a:ext cx="304800" cy="228600"/>
          </a:xfrm>
          <a:prstGeom prst="rect">
            <a:avLst/>
          </a:prstGeom>
          <a:noFill/>
          <a:ln w="9525">
            <a:noFill/>
            <a:miter lim="800000"/>
            <a:headEnd/>
            <a:tailEnd/>
          </a:ln>
        </p:spPr>
        <p:txBody>
          <a:bodyPr lIns="0" tIns="0" rIns="0" bIns="0"/>
          <a:lstStyle/>
          <a:p>
            <a:fld id="{98DD302E-0F73-4151-A906-444919527179}" type="slidenum">
              <a:rPr lang="de-DE" sz="900">
                <a:solidFill>
                  <a:srgbClr val="FFFFFF"/>
                </a:solidFill>
                <a:cs typeface="Arial" panose="020B0604020202020204" pitchFamily="34" charset="0"/>
              </a:rPr>
              <a:pPr/>
              <a:t>57</a:t>
            </a:fld>
            <a:endParaRPr lang="de-DE" sz="900">
              <a:solidFill>
                <a:srgbClr val="FFFFFF"/>
              </a:solidFill>
              <a:cs typeface="Arial" panose="020B0604020202020204" pitchFamily="34" charset="0"/>
            </a:endParaRPr>
          </a:p>
        </p:txBody>
      </p:sp>
      <p:sp>
        <p:nvSpPr>
          <p:cNvPr id="19482" name="Rectangle 29"/>
          <p:cNvSpPr>
            <a:spLocks noGrp="1" noChangeArrowheads="1"/>
          </p:cNvSpPr>
          <p:nvPr>
            <p:ph type="title" idx="4294967295"/>
          </p:nvPr>
        </p:nvSpPr>
        <p:spPr>
          <a:xfrm>
            <a:off x="457200" y="188848"/>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GB" sz="3200" dirty="0">
                <a:solidFill>
                  <a:srgbClr val="72AD46"/>
                </a:solidFill>
                <a:latin typeface="Arial" pitchFamily="34" charset="0"/>
                <a:cs typeface="Arial" pitchFamily="34" charset="0"/>
              </a:rPr>
              <a:t>Service Oriented Architecture</a:t>
            </a:r>
            <a:endParaRPr lang="en-US" sz="3200" dirty="0">
              <a:solidFill>
                <a:srgbClr val="72AD46"/>
              </a:solidFill>
              <a:latin typeface="Arial" pitchFamily="34" charset="0"/>
              <a:cs typeface="Arial" pitchFamily="34" charset="0"/>
            </a:endParaRPr>
          </a:p>
        </p:txBody>
      </p:sp>
      <p:sp>
        <p:nvSpPr>
          <p:cNvPr id="19468" name="Text Box 12"/>
          <p:cNvSpPr txBox="1">
            <a:spLocks noChangeArrowheads="1"/>
          </p:cNvSpPr>
          <p:nvPr/>
        </p:nvSpPr>
        <p:spPr bwMode="auto">
          <a:xfrm>
            <a:off x="5599467" y="5511630"/>
            <a:ext cx="806261" cy="314152"/>
          </a:xfrm>
          <a:prstGeom prst="rect">
            <a:avLst/>
          </a:prstGeom>
          <a:noFill/>
          <a:ln w="9525">
            <a:noFill/>
            <a:round/>
            <a:headEnd/>
            <a:tailEnd/>
          </a:ln>
        </p:spPr>
        <p:txBody>
          <a:bodyPr wrap="none" lIns="81639" tIns="40820" rIns="81639" bIns="40820"/>
          <a:lstStyle/>
          <a:p>
            <a:pPr algn="ctr" defTabSz="414338" eaLnBrk="1">
              <a:lnSpc>
                <a:spcPct val="104000"/>
              </a:lnSpc>
              <a:buClr>
                <a:srgbClr val="000000"/>
              </a:buClr>
              <a:buSzPct val="45000"/>
              <a:buFont typeface="Wingdings" pitchFamily="2" charset="2"/>
              <a:buNone/>
              <a:tabLst>
                <a:tab pos="657225" algn="l"/>
              </a:tabLst>
            </a:pPr>
            <a:r>
              <a:rPr lang="en-US" sz="1600" b="1" dirty="0" smtClean="0">
                <a:solidFill>
                  <a:srgbClr val="000000"/>
                </a:solidFill>
                <a:cs typeface="Arial" panose="020B0604020202020204" pitchFamily="34" charset="0"/>
              </a:rPr>
              <a:t>query</a:t>
            </a:r>
            <a:endParaRPr lang="en-US" sz="1600" b="1" dirty="0">
              <a:solidFill>
                <a:srgbClr val="000000"/>
              </a:solidFill>
              <a:cs typeface="Arial" panose="020B0604020202020204" pitchFamily="34" charset="0"/>
            </a:endParaRPr>
          </a:p>
        </p:txBody>
      </p:sp>
      <p:sp>
        <p:nvSpPr>
          <p:cNvPr id="19469" name="Text Box 13"/>
          <p:cNvSpPr txBox="1">
            <a:spLocks noChangeArrowheads="1"/>
          </p:cNvSpPr>
          <p:nvPr/>
        </p:nvSpPr>
        <p:spPr bwMode="auto">
          <a:xfrm>
            <a:off x="7081739" y="4506499"/>
            <a:ext cx="802629" cy="314151"/>
          </a:xfrm>
          <a:prstGeom prst="rect">
            <a:avLst/>
          </a:prstGeom>
          <a:noFill/>
          <a:ln w="9525">
            <a:noFill/>
            <a:round/>
            <a:headEnd/>
            <a:tailEnd/>
          </a:ln>
        </p:spPr>
        <p:txBody>
          <a:bodyPr wrap="none" lIns="81639" tIns="40820" rIns="81639" bIns="40820"/>
          <a:lstStyle/>
          <a:p>
            <a:pPr defTabSz="414338" eaLnBrk="1">
              <a:lnSpc>
                <a:spcPct val="104000"/>
              </a:lnSpc>
              <a:buClr>
                <a:srgbClr val="000000"/>
              </a:buClr>
              <a:buSzPct val="45000"/>
              <a:buFont typeface="Wingdings" pitchFamily="2" charset="2"/>
              <a:buNone/>
              <a:tabLst>
                <a:tab pos="657225" algn="l"/>
              </a:tabLst>
            </a:pPr>
            <a:r>
              <a:rPr lang="en-US" sz="1600" b="1" dirty="0">
                <a:solidFill>
                  <a:srgbClr val="000000"/>
                </a:solidFill>
                <a:cs typeface="Arial" panose="020B0604020202020204" pitchFamily="34" charset="0"/>
              </a:rPr>
              <a:t>Publish</a:t>
            </a:r>
          </a:p>
        </p:txBody>
      </p:sp>
      <p:sp>
        <p:nvSpPr>
          <p:cNvPr id="19470" name="Text Box 14"/>
          <p:cNvSpPr txBox="1">
            <a:spLocks noChangeArrowheads="1"/>
          </p:cNvSpPr>
          <p:nvPr/>
        </p:nvSpPr>
        <p:spPr bwMode="auto">
          <a:xfrm>
            <a:off x="4499992" y="4506499"/>
            <a:ext cx="548402" cy="314151"/>
          </a:xfrm>
          <a:prstGeom prst="rect">
            <a:avLst/>
          </a:prstGeom>
          <a:noFill/>
          <a:ln w="9525">
            <a:noFill/>
            <a:round/>
            <a:headEnd/>
            <a:tailEnd/>
          </a:ln>
        </p:spPr>
        <p:txBody>
          <a:bodyPr wrap="none" lIns="81639" tIns="40820" rIns="81639" bIns="40820"/>
          <a:lstStyle/>
          <a:p>
            <a:pPr defTabSz="828675" eaLnBrk="1">
              <a:lnSpc>
                <a:spcPct val="104000"/>
              </a:lnSpc>
              <a:buClr>
                <a:srgbClr val="000000"/>
              </a:buClr>
              <a:buSzPct val="45000"/>
              <a:buFont typeface="Wingdings" pitchFamily="2" charset="2"/>
              <a:buNone/>
            </a:pPr>
            <a:r>
              <a:rPr lang="en-US" sz="1600" b="1" dirty="0">
                <a:solidFill>
                  <a:srgbClr val="000000"/>
                </a:solidFill>
                <a:cs typeface="Arial" panose="020B0604020202020204" pitchFamily="34" charset="0"/>
              </a:rPr>
              <a:t>Find</a:t>
            </a:r>
          </a:p>
        </p:txBody>
      </p:sp>
      <p:sp>
        <p:nvSpPr>
          <p:cNvPr id="19474" name="Oval 18"/>
          <p:cNvSpPr>
            <a:spLocks noChangeArrowheads="1"/>
          </p:cNvSpPr>
          <p:nvPr/>
        </p:nvSpPr>
        <p:spPr bwMode="auto">
          <a:xfrm>
            <a:off x="5220072" y="3534528"/>
            <a:ext cx="1727678" cy="1037136"/>
          </a:xfrm>
          <a:prstGeom prst="ellipse">
            <a:avLst/>
          </a:prstGeom>
          <a:solidFill>
            <a:srgbClr val="FFFF66"/>
          </a:solidFill>
          <a:ln w="9525">
            <a:solidFill>
              <a:srgbClr val="000000"/>
            </a:solidFill>
            <a:round/>
            <a:headEnd/>
            <a:tailEnd/>
          </a:ln>
        </p:spPr>
        <p:txBody>
          <a:bodyPr wrap="none" lIns="81639" tIns="40820" rIns="81639" bIns="40820" anchor="ctr"/>
          <a:lstStyle/>
          <a:p>
            <a:pPr algn="ctr" defTabSz="414338" eaLnBrk="1">
              <a:lnSpc>
                <a:spcPct val="104000"/>
              </a:lnSpc>
              <a:buClr>
                <a:srgbClr val="000000"/>
              </a:buClr>
              <a:buSzPct val="45000"/>
              <a:buFont typeface="Wingdings" pitchFamily="2" charset="2"/>
              <a:buNone/>
              <a:tabLst>
                <a:tab pos="657225" algn="l"/>
              </a:tabLst>
            </a:pPr>
            <a:r>
              <a:rPr lang="en-US" sz="1800" b="1" dirty="0">
                <a:solidFill>
                  <a:srgbClr val="000000"/>
                </a:solidFill>
                <a:cs typeface="Arial" panose="020B0604020202020204" pitchFamily="34" charset="0"/>
              </a:rPr>
              <a:t>PSICQUIC</a:t>
            </a:r>
            <a:r>
              <a:rPr lang="en-US" sz="1800" dirty="0">
                <a:cs typeface="Arial" panose="020B0604020202020204" pitchFamily="34" charset="0"/>
              </a:rPr>
              <a:t> </a:t>
            </a:r>
            <a:r>
              <a:rPr lang="en-US" sz="1800" b="1" dirty="0">
                <a:solidFill>
                  <a:srgbClr val="000000"/>
                </a:solidFill>
                <a:cs typeface="Arial" panose="020B0604020202020204" pitchFamily="34" charset="0"/>
              </a:rPr>
              <a:t/>
            </a:r>
            <a:br>
              <a:rPr lang="en-US" sz="1800" b="1" dirty="0">
                <a:solidFill>
                  <a:srgbClr val="000000"/>
                </a:solidFill>
                <a:cs typeface="Arial" panose="020B0604020202020204" pitchFamily="34" charset="0"/>
              </a:rPr>
            </a:br>
            <a:r>
              <a:rPr lang="en-US" sz="1800" b="1" dirty="0">
                <a:solidFill>
                  <a:srgbClr val="000000"/>
                </a:solidFill>
                <a:cs typeface="Arial" panose="020B0604020202020204" pitchFamily="34" charset="0"/>
              </a:rPr>
              <a:t>Registry</a:t>
            </a:r>
          </a:p>
        </p:txBody>
      </p:sp>
      <p:sp>
        <p:nvSpPr>
          <p:cNvPr id="19475" name="Oval 19"/>
          <p:cNvSpPr>
            <a:spLocks noChangeArrowheads="1"/>
          </p:cNvSpPr>
          <p:nvPr/>
        </p:nvSpPr>
        <p:spPr bwMode="auto">
          <a:xfrm>
            <a:off x="3577857" y="5259047"/>
            <a:ext cx="1730324" cy="1034491"/>
          </a:xfrm>
          <a:prstGeom prst="ellipse">
            <a:avLst/>
          </a:prstGeom>
          <a:solidFill>
            <a:srgbClr val="FF9966"/>
          </a:solidFill>
          <a:ln w="9525">
            <a:solidFill>
              <a:srgbClr val="000000"/>
            </a:solidFill>
            <a:round/>
            <a:headEnd/>
            <a:tailEnd/>
          </a:ln>
        </p:spPr>
        <p:txBody>
          <a:bodyPr wrap="none" lIns="81639" tIns="40820" rIns="81639" bIns="40820" anchor="ctr"/>
          <a:lstStyle/>
          <a:p>
            <a:pPr algn="ctr" defTabSz="414338" eaLnBrk="1">
              <a:lnSpc>
                <a:spcPct val="104000"/>
              </a:lnSpc>
              <a:buClr>
                <a:srgbClr val="000000"/>
              </a:buClr>
              <a:buSzPct val="45000"/>
              <a:buFont typeface="Wingdings" pitchFamily="2" charset="2"/>
              <a:buNone/>
              <a:tabLst>
                <a:tab pos="657225" algn="l"/>
              </a:tabLst>
            </a:pPr>
            <a:r>
              <a:rPr lang="en-US" sz="1300" b="1">
                <a:solidFill>
                  <a:srgbClr val="000000"/>
                </a:solidFill>
                <a:cs typeface="Arial" panose="020B0604020202020204" pitchFamily="34" charset="0"/>
              </a:rPr>
              <a:t>DAS Clients</a:t>
            </a:r>
          </a:p>
        </p:txBody>
      </p:sp>
      <p:sp>
        <p:nvSpPr>
          <p:cNvPr id="19476" name="Oval 20"/>
          <p:cNvSpPr>
            <a:spLocks noChangeArrowheads="1"/>
          </p:cNvSpPr>
          <p:nvPr/>
        </p:nvSpPr>
        <p:spPr bwMode="auto">
          <a:xfrm>
            <a:off x="3499772" y="5336301"/>
            <a:ext cx="1727678" cy="1037136"/>
          </a:xfrm>
          <a:prstGeom prst="ellipse">
            <a:avLst/>
          </a:prstGeom>
          <a:solidFill>
            <a:srgbClr val="FF9966"/>
          </a:solidFill>
          <a:ln w="9525">
            <a:solidFill>
              <a:srgbClr val="000000"/>
            </a:solidFill>
            <a:round/>
            <a:headEnd/>
            <a:tailEnd/>
          </a:ln>
        </p:spPr>
        <p:txBody>
          <a:bodyPr wrap="none" lIns="81639" tIns="40820" rIns="81639" bIns="40820" anchor="ctr"/>
          <a:lstStyle/>
          <a:p>
            <a:pPr algn="ctr" defTabSz="414338" eaLnBrk="1">
              <a:lnSpc>
                <a:spcPct val="104000"/>
              </a:lnSpc>
              <a:buClr>
                <a:srgbClr val="000000"/>
              </a:buClr>
              <a:buSzPct val="45000"/>
              <a:buFont typeface="Wingdings" pitchFamily="2" charset="2"/>
              <a:buNone/>
              <a:tabLst>
                <a:tab pos="657225" algn="l"/>
              </a:tabLst>
            </a:pPr>
            <a:r>
              <a:rPr lang="en-US" sz="1300" b="1">
                <a:solidFill>
                  <a:srgbClr val="000000"/>
                </a:solidFill>
                <a:cs typeface="Arial" panose="020B0604020202020204" pitchFamily="34" charset="0"/>
              </a:rPr>
              <a:t>DAS Clients</a:t>
            </a:r>
          </a:p>
        </p:txBody>
      </p:sp>
      <p:sp>
        <p:nvSpPr>
          <p:cNvPr id="19477" name="Oval 21"/>
          <p:cNvSpPr>
            <a:spLocks noChangeArrowheads="1"/>
          </p:cNvSpPr>
          <p:nvPr/>
        </p:nvSpPr>
        <p:spPr bwMode="auto">
          <a:xfrm>
            <a:off x="3419872" y="5416200"/>
            <a:ext cx="1727678" cy="1037136"/>
          </a:xfrm>
          <a:prstGeom prst="ellipse">
            <a:avLst/>
          </a:prstGeom>
          <a:solidFill>
            <a:srgbClr val="FF9966"/>
          </a:solidFill>
          <a:ln w="9525">
            <a:solidFill>
              <a:srgbClr val="000000"/>
            </a:solidFill>
            <a:round/>
            <a:headEnd/>
            <a:tailEnd/>
          </a:ln>
        </p:spPr>
        <p:txBody>
          <a:bodyPr wrap="none" lIns="81639" tIns="40820" rIns="81639" bIns="40820" anchor="ctr"/>
          <a:lstStyle/>
          <a:p>
            <a:pPr algn="ctr" defTabSz="414338" eaLnBrk="1">
              <a:lnSpc>
                <a:spcPct val="104000"/>
              </a:lnSpc>
              <a:buClr>
                <a:srgbClr val="000000"/>
              </a:buClr>
              <a:buSzPct val="45000"/>
              <a:buFont typeface="Wingdings" pitchFamily="2" charset="2"/>
              <a:buNone/>
              <a:tabLst>
                <a:tab pos="657225" algn="l"/>
              </a:tabLst>
            </a:pPr>
            <a:r>
              <a:rPr lang="en-US" sz="1800" b="1" dirty="0">
                <a:solidFill>
                  <a:srgbClr val="000000"/>
                </a:solidFill>
                <a:cs typeface="Arial" panose="020B0604020202020204" pitchFamily="34" charset="0"/>
              </a:rPr>
              <a:t>PSICQUIC</a:t>
            </a:r>
          </a:p>
          <a:p>
            <a:pPr algn="ctr" defTabSz="414338" eaLnBrk="1">
              <a:lnSpc>
                <a:spcPct val="104000"/>
              </a:lnSpc>
              <a:buClr>
                <a:srgbClr val="000000"/>
              </a:buClr>
              <a:buSzPct val="45000"/>
              <a:buFont typeface="Wingdings" pitchFamily="2" charset="2"/>
              <a:buNone/>
              <a:tabLst>
                <a:tab pos="657225" algn="l"/>
              </a:tabLst>
            </a:pPr>
            <a:r>
              <a:rPr lang="en-US" sz="1800" b="1" dirty="0">
                <a:solidFill>
                  <a:srgbClr val="000000"/>
                </a:solidFill>
                <a:cs typeface="Arial" panose="020B0604020202020204" pitchFamily="34" charset="0"/>
              </a:rPr>
              <a:t>Clients</a:t>
            </a:r>
          </a:p>
        </p:txBody>
      </p:sp>
      <p:sp>
        <p:nvSpPr>
          <p:cNvPr id="19478" name="Text Box 22"/>
          <p:cNvSpPr txBox="1">
            <a:spLocks noChangeArrowheads="1"/>
          </p:cNvSpPr>
          <p:nvPr/>
        </p:nvSpPr>
        <p:spPr bwMode="auto">
          <a:xfrm>
            <a:off x="6175485" y="4885783"/>
            <a:ext cx="804444" cy="314151"/>
          </a:xfrm>
          <a:prstGeom prst="rect">
            <a:avLst/>
          </a:prstGeom>
          <a:noFill/>
          <a:ln w="9525">
            <a:noFill/>
            <a:round/>
            <a:headEnd/>
            <a:tailEnd/>
          </a:ln>
        </p:spPr>
        <p:txBody>
          <a:bodyPr wrap="none" lIns="81639" tIns="40820" rIns="81639" bIns="40820"/>
          <a:lstStyle/>
          <a:p>
            <a:pPr defTabSz="414338" eaLnBrk="1">
              <a:lnSpc>
                <a:spcPct val="104000"/>
              </a:lnSpc>
              <a:buClr>
                <a:srgbClr val="000000"/>
              </a:buClr>
              <a:buSzPct val="45000"/>
              <a:buFont typeface="Wingdings" pitchFamily="2" charset="2"/>
              <a:buNone/>
              <a:tabLst>
                <a:tab pos="657225" algn="l"/>
              </a:tabLst>
            </a:pPr>
            <a:r>
              <a:rPr lang="en-US" sz="1600" i="1" dirty="0">
                <a:solidFill>
                  <a:srgbClr val="000000"/>
                </a:solidFill>
                <a:cs typeface="Arial" panose="020B0604020202020204" pitchFamily="34" charset="0"/>
              </a:rPr>
              <a:t>Format</a:t>
            </a:r>
          </a:p>
        </p:txBody>
      </p:sp>
      <p:sp>
        <p:nvSpPr>
          <p:cNvPr id="19479" name="Oval 23"/>
          <p:cNvSpPr>
            <a:spLocks noChangeArrowheads="1"/>
          </p:cNvSpPr>
          <p:nvPr/>
        </p:nvSpPr>
        <p:spPr bwMode="auto">
          <a:xfrm>
            <a:off x="6882149" y="5238870"/>
            <a:ext cx="1727678" cy="1037136"/>
          </a:xfrm>
          <a:prstGeom prst="ellipse">
            <a:avLst/>
          </a:prstGeom>
          <a:solidFill>
            <a:srgbClr val="92B3DF"/>
          </a:solidFill>
          <a:ln w="9525">
            <a:solidFill>
              <a:srgbClr val="000000"/>
            </a:solidFill>
            <a:round/>
            <a:headEnd/>
            <a:tailEnd/>
          </a:ln>
        </p:spPr>
        <p:txBody>
          <a:bodyPr wrap="none" lIns="81639" tIns="40820" rIns="81639" bIns="40820" anchor="ctr"/>
          <a:lstStyle/>
          <a:p>
            <a:pPr algn="ctr" defTabSz="414338" eaLnBrk="1">
              <a:lnSpc>
                <a:spcPct val="104000"/>
              </a:lnSpc>
              <a:buClr>
                <a:srgbClr val="000000"/>
              </a:buClr>
              <a:buSzPct val="45000"/>
              <a:buFont typeface="Wingdings" pitchFamily="2" charset="2"/>
              <a:buNone/>
              <a:tabLst>
                <a:tab pos="657225" algn="l"/>
              </a:tabLst>
            </a:pPr>
            <a:r>
              <a:rPr lang="en-US" sz="1300" b="1">
                <a:solidFill>
                  <a:srgbClr val="000000"/>
                </a:solidFill>
                <a:cs typeface="Arial" panose="020B0604020202020204" pitchFamily="34" charset="0"/>
              </a:rPr>
              <a:t>PSICQUIC</a:t>
            </a:r>
          </a:p>
          <a:p>
            <a:pPr algn="ctr" defTabSz="414338" eaLnBrk="1">
              <a:lnSpc>
                <a:spcPct val="104000"/>
              </a:lnSpc>
              <a:buClr>
                <a:srgbClr val="000000"/>
              </a:buClr>
              <a:buSzPct val="45000"/>
              <a:buFont typeface="Wingdings" pitchFamily="2" charset="2"/>
              <a:buNone/>
              <a:tabLst>
                <a:tab pos="657225" algn="l"/>
              </a:tabLst>
            </a:pPr>
            <a:r>
              <a:rPr lang="en-US" sz="1300" b="1">
                <a:solidFill>
                  <a:srgbClr val="000000"/>
                </a:solidFill>
                <a:cs typeface="Arial" panose="020B0604020202020204" pitchFamily="34" charset="0"/>
              </a:rPr>
              <a:t>sources</a:t>
            </a:r>
          </a:p>
        </p:txBody>
      </p:sp>
      <p:sp>
        <p:nvSpPr>
          <p:cNvPr id="19480" name="Oval 24"/>
          <p:cNvSpPr>
            <a:spLocks noChangeArrowheads="1"/>
          </p:cNvSpPr>
          <p:nvPr/>
        </p:nvSpPr>
        <p:spPr bwMode="auto">
          <a:xfrm>
            <a:off x="6996553" y="5291532"/>
            <a:ext cx="1727677" cy="1037136"/>
          </a:xfrm>
          <a:prstGeom prst="ellipse">
            <a:avLst/>
          </a:prstGeom>
          <a:solidFill>
            <a:srgbClr val="92B3DF"/>
          </a:solidFill>
          <a:ln w="9525">
            <a:solidFill>
              <a:srgbClr val="000000"/>
            </a:solidFill>
            <a:round/>
            <a:headEnd/>
            <a:tailEnd/>
          </a:ln>
        </p:spPr>
        <p:txBody>
          <a:bodyPr wrap="none" lIns="81639" tIns="40820" rIns="81639" bIns="40820" anchor="ctr"/>
          <a:lstStyle/>
          <a:p>
            <a:pPr algn="ctr" defTabSz="414338" eaLnBrk="1">
              <a:lnSpc>
                <a:spcPct val="104000"/>
              </a:lnSpc>
              <a:buClr>
                <a:srgbClr val="000000"/>
              </a:buClr>
              <a:buSzPct val="45000"/>
              <a:buFont typeface="Wingdings" pitchFamily="2" charset="2"/>
              <a:buNone/>
              <a:tabLst>
                <a:tab pos="657225" algn="l"/>
              </a:tabLst>
            </a:pPr>
            <a:r>
              <a:rPr lang="en-US" sz="1300" b="1">
                <a:solidFill>
                  <a:srgbClr val="000000"/>
                </a:solidFill>
                <a:cs typeface="Arial" panose="020B0604020202020204" pitchFamily="34" charset="0"/>
              </a:rPr>
              <a:t>PSICQUIC</a:t>
            </a:r>
          </a:p>
          <a:p>
            <a:pPr algn="ctr" defTabSz="414338" eaLnBrk="1">
              <a:lnSpc>
                <a:spcPct val="104000"/>
              </a:lnSpc>
              <a:buClr>
                <a:srgbClr val="000000"/>
              </a:buClr>
              <a:buSzPct val="45000"/>
              <a:buFont typeface="Wingdings" pitchFamily="2" charset="2"/>
              <a:buNone/>
              <a:tabLst>
                <a:tab pos="657225" algn="l"/>
              </a:tabLst>
            </a:pPr>
            <a:r>
              <a:rPr lang="en-US" sz="1300" b="1">
                <a:solidFill>
                  <a:srgbClr val="000000"/>
                </a:solidFill>
                <a:cs typeface="Arial" panose="020B0604020202020204" pitchFamily="34" charset="0"/>
              </a:rPr>
              <a:t>sources</a:t>
            </a:r>
          </a:p>
        </p:txBody>
      </p:sp>
      <p:sp>
        <p:nvSpPr>
          <p:cNvPr id="19481" name="Oval 25"/>
          <p:cNvSpPr>
            <a:spLocks noChangeArrowheads="1"/>
          </p:cNvSpPr>
          <p:nvPr/>
        </p:nvSpPr>
        <p:spPr bwMode="auto">
          <a:xfrm>
            <a:off x="7092794" y="5344192"/>
            <a:ext cx="1727678" cy="1037136"/>
          </a:xfrm>
          <a:prstGeom prst="ellipse">
            <a:avLst/>
          </a:prstGeom>
          <a:solidFill>
            <a:srgbClr val="92B3DF"/>
          </a:solidFill>
          <a:ln w="9525">
            <a:solidFill>
              <a:srgbClr val="000000"/>
            </a:solidFill>
            <a:round/>
            <a:headEnd/>
            <a:tailEnd/>
          </a:ln>
        </p:spPr>
        <p:txBody>
          <a:bodyPr wrap="none" lIns="81639" tIns="40820" rIns="81639" bIns="40820" anchor="ctr"/>
          <a:lstStyle/>
          <a:p>
            <a:pPr algn="ctr" defTabSz="414338" eaLnBrk="1">
              <a:lnSpc>
                <a:spcPct val="104000"/>
              </a:lnSpc>
              <a:buClr>
                <a:srgbClr val="000000"/>
              </a:buClr>
              <a:buSzPct val="45000"/>
              <a:buFont typeface="Wingdings" pitchFamily="2" charset="2"/>
              <a:buNone/>
              <a:tabLst>
                <a:tab pos="657225" algn="l"/>
              </a:tabLst>
            </a:pPr>
            <a:r>
              <a:rPr lang="en-US" sz="1800" b="1" dirty="0">
                <a:solidFill>
                  <a:srgbClr val="000000"/>
                </a:solidFill>
                <a:cs typeface="Arial" panose="020B0604020202020204" pitchFamily="34" charset="0"/>
              </a:rPr>
              <a:t>PSICQUIC</a:t>
            </a:r>
          </a:p>
          <a:p>
            <a:pPr algn="ctr" defTabSz="414338" eaLnBrk="1">
              <a:lnSpc>
                <a:spcPct val="104000"/>
              </a:lnSpc>
              <a:buClr>
                <a:srgbClr val="000000"/>
              </a:buClr>
              <a:buSzPct val="45000"/>
              <a:buFont typeface="Wingdings" pitchFamily="2" charset="2"/>
              <a:buNone/>
              <a:tabLst>
                <a:tab pos="657225" algn="l"/>
              </a:tabLst>
            </a:pPr>
            <a:r>
              <a:rPr lang="en-US" sz="1800" b="1" dirty="0" smtClean="0">
                <a:solidFill>
                  <a:srgbClr val="000000"/>
                </a:solidFill>
                <a:cs typeface="Arial" panose="020B0604020202020204" pitchFamily="34" charset="0"/>
              </a:rPr>
              <a:t>Services</a:t>
            </a:r>
            <a:endParaRPr lang="en-US" sz="1800" b="1" dirty="0">
              <a:solidFill>
                <a:srgbClr val="000000"/>
              </a:solidFill>
              <a:cs typeface="Arial" panose="020B0604020202020204" pitchFamily="34" charset="0"/>
            </a:endParaRPr>
          </a:p>
        </p:txBody>
      </p:sp>
      <p:sp>
        <p:nvSpPr>
          <p:cNvPr id="28" name="Rectangle 17"/>
          <p:cNvSpPr>
            <a:spLocks noChangeArrowheads="1"/>
          </p:cNvSpPr>
          <p:nvPr/>
        </p:nvSpPr>
        <p:spPr bwMode="auto">
          <a:xfrm>
            <a:off x="5662182" y="5926008"/>
            <a:ext cx="710018" cy="398662"/>
          </a:xfrm>
          <a:prstGeom prst="rect">
            <a:avLst/>
          </a:prstGeom>
          <a:solidFill>
            <a:srgbClr val="BEE296"/>
          </a:solidFill>
          <a:ln w="9525">
            <a:solidFill>
              <a:srgbClr val="000000"/>
            </a:solidFill>
            <a:round/>
            <a:headEnd/>
            <a:tailEnd/>
          </a:ln>
        </p:spPr>
        <p:txBody>
          <a:bodyPr wrap="none" lIns="81639" tIns="40820" rIns="81639" bIns="40820" anchor="ctr"/>
          <a:lstStyle/>
          <a:p>
            <a:pPr algn="ctr" defTabSz="828675" eaLnBrk="1">
              <a:lnSpc>
                <a:spcPct val="104000"/>
              </a:lnSpc>
              <a:buClr>
                <a:srgbClr val="000000"/>
              </a:buClr>
              <a:buSzPct val="45000"/>
              <a:buFont typeface="Wingdings" pitchFamily="2" charset="2"/>
              <a:buNone/>
            </a:pPr>
            <a:r>
              <a:rPr lang="en-US" sz="1800" dirty="0" smtClean="0">
                <a:solidFill>
                  <a:srgbClr val="000000"/>
                </a:solidFill>
                <a:cs typeface="Arial" panose="020B0604020202020204" pitchFamily="34" charset="0"/>
              </a:rPr>
              <a:t>MIQL</a:t>
            </a:r>
            <a:endParaRPr lang="en-US" sz="1800" dirty="0">
              <a:solidFill>
                <a:srgbClr val="000000"/>
              </a:solidFill>
              <a:cs typeface="Arial" panose="020B0604020202020204" pitchFamily="34" charset="0"/>
            </a:endParaRPr>
          </a:p>
        </p:txBody>
      </p:sp>
      <p:cxnSp>
        <p:nvCxnSpPr>
          <p:cNvPr id="35" name="Straight Arrow Connector 34"/>
          <p:cNvCxnSpPr>
            <a:stCxn id="19475" idx="0"/>
          </p:cNvCxnSpPr>
          <p:nvPr/>
        </p:nvCxnSpPr>
        <p:spPr>
          <a:xfrm flipV="1">
            <a:off x="4443019" y="4437112"/>
            <a:ext cx="962362" cy="821935"/>
          </a:xfrm>
          <a:prstGeom prst="straightConnector1">
            <a:avLst/>
          </a:prstGeom>
          <a:ln w="127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9479" idx="0"/>
          </p:cNvCxnSpPr>
          <p:nvPr/>
        </p:nvCxnSpPr>
        <p:spPr>
          <a:xfrm flipH="1" flipV="1">
            <a:off x="6717354" y="4437112"/>
            <a:ext cx="1028634" cy="801758"/>
          </a:xfrm>
          <a:prstGeom prst="straightConnector1">
            <a:avLst/>
          </a:prstGeom>
          <a:ln w="127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5306368" y="5862427"/>
            <a:ext cx="1569888" cy="0"/>
          </a:xfrm>
          <a:prstGeom prst="straightConnector1">
            <a:avLst/>
          </a:prstGeom>
          <a:ln w="127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473" name="Rectangle 17"/>
          <p:cNvSpPr>
            <a:spLocks noChangeArrowheads="1"/>
          </p:cNvSpPr>
          <p:nvPr/>
        </p:nvSpPr>
        <p:spPr bwMode="auto">
          <a:xfrm>
            <a:off x="6266732" y="5185658"/>
            <a:ext cx="844787" cy="336542"/>
          </a:xfrm>
          <a:prstGeom prst="rect">
            <a:avLst/>
          </a:prstGeom>
          <a:solidFill>
            <a:srgbClr val="D3E1FC"/>
          </a:solidFill>
          <a:ln w="9525">
            <a:solidFill>
              <a:srgbClr val="000000"/>
            </a:solidFill>
            <a:round/>
            <a:headEnd/>
            <a:tailEnd/>
          </a:ln>
        </p:spPr>
        <p:txBody>
          <a:bodyPr wrap="none" lIns="81639" tIns="40820" rIns="81639" bIns="40820" anchor="ctr"/>
          <a:lstStyle/>
          <a:p>
            <a:pPr defTabSz="828675" eaLnBrk="1">
              <a:lnSpc>
                <a:spcPct val="104000"/>
              </a:lnSpc>
              <a:buClr>
                <a:srgbClr val="000000"/>
              </a:buClr>
              <a:buSzPct val="45000"/>
              <a:buFont typeface="Wingdings" pitchFamily="2" charset="2"/>
              <a:buNone/>
            </a:pPr>
            <a:r>
              <a:rPr lang="en-US" sz="1800" dirty="0" smtClean="0">
                <a:solidFill>
                  <a:srgbClr val="000000"/>
                </a:solidFill>
                <a:cs typeface="Arial" panose="020B0604020202020204" pitchFamily="34" charset="0"/>
              </a:rPr>
              <a:t>PSI-MI</a:t>
            </a:r>
            <a:endParaRPr lang="en-US" sz="1800" dirty="0">
              <a:solidFill>
                <a:srgbClr val="000000"/>
              </a:solidFill>
              <a:cs typeface="Arial" panose="020B0604020202020204" pitchFamily="34" charset="0"/>
            </a:endParaRPr>
          </a:p>
        </p:txBody>
      </p:sp>
      <p:sp>
        <p:nvSpPr>
          <p:cNvPr id="10" name="Smiley Face 9"/>
          <p:cNvSpPr/>
          <p:nvPr/>
        </p:nvSpPr>
        <p:spPr bwMode="auto">
          <a:xfrm>
            <a:off x="2123728" y="5588668"/>
            <a:ext cx="720080" cy="720080"/>
          </a:xfrm>
          <a:prstGeom prst="smileyFac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ea typeface="Geneva" pitchFamily="-112" charset="0"/>
              <a:cs typeface="Arial" panose="020B0604020202020204" pitchFamily="34" charset="0"/>
            </a:endParaRPr>
          </a:p>
        </p:txBody>
      </p:sp>
      <p:cxnSp>
        <p:nvCxnSpPr>
          <p:cNvPr id="37" name="Straight Arrow Connector 36"/>
          <p:cNvCxnSpPr>
            <a:stCxn id="10" idx="6"/>
            <a:endCxn id="19477" idx="2"/>
          </p:cNvCxnSpPr>
          <p:nvPr/>
        </p:nvCxnSpPr>
        <p:spPr>
          <a:xfrm flipV="1">
            <a:off x="2843808" y="5934768"/>
            <a:ext cx="576064" cy="13940"/>
          </a:xfrm>
          <a:prstGeom prst="straightConnector1">
            <a:avLst/>
          </a:prstGeom>
          <a:ln w="127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81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9" name="TextBox 4"/>
          <p:cNvSpPr txBox="1">
            <a:spLocks noChangeArrowheads="1"/>
          </p:cNvSpPr>
          <p:nvPr/>
        </p:nvSpPr>
        <p:spPr bwMode="auto">
          <a:xfrm>
            <a:off x="676275" y="3225800"/>
            <a:ext cx="1582738" cy="708025"/>
          </a:xfrm>
          <a:prstGeom prst="rect">
            <a:avLst/>
          </a:prstGeom>
          <a:noFill/>
          <a:ln w="9525">
            <a:noFill/>
            <a:miter lim="800000"/>
            <a:headEnd/>
            <a:tailEnd/>
          </a:ln>
        </p:spPr>
        <p:txBody>
          <a:bodyPr wrap="none">
            <a:spAutoFit/>
          </a:bodyPr>
          <a:lstStyle/>
          <a:p>
            <a:r>
              <a:rPr lang="en-US" sz="4000">
                <a:solidFill>
                  <a:schemeClr val="accent1"/>
                </a:solidFill>
              </a:rPr>
              <a:t>Query</a:t>
            </a:r>
          </a:p>
        </p:txBody>
      </p:sp>
      <p:sp>
        <p:nvSpPr>
          <p:cNvPr id="7170" name="TextBox 5"/>
          <p:cNvSpPr txBox="1">
            <a:spLocks noChangeArrowheads="1"/>
          </p:cNvSpPr>
          <p:nvPr/>
        </p:nvSpPr>
        <p:spPr bwMode="auto">
          <a:xfrm>
            <a:off x="1763713" y="3860800"/>
            <a:ext cx="5616575" cy="1016000"/>
          </a:xfrm>
          <a:prstGeom prst="rect">
            <a:avLst/>
          </a:prstGeom>
          <a:noFill/>
          <a:ln w="9525">
            <a:noFill/>
            <a:miter lim="800000"/>
            <a:headEnd/>
            <a:tailEnd/>
          </a:ln>
        </p:spPr>
        <p:txBody>
          <a:bodyPr>
            <a:spAutoFit/>
          </a:bodyPr>
          <a:lstStyle/>
          <a:p>
            <a:pPr algn="ctr"/>
            <a:r>
              <a:rPr lang="en-US" sz="6000" b="1"/>
              <a:t>P2</a:t>
            </a:r>
            <a:r>
              <a:rPr lang="en-US" sz="6000"/>
              <a:t> or </a:t>
            </a:r>
            <a:r>
              <a:rPr lang="en-US" sz="6000" b="1"/>
              <a:t>P6</a:t>
            </a:r>
          </a:p>
        </p:txBody>
      </p:sp>
      <p:sp>
        <p:nvSpPr>
          <p:cNvPr id="7171" name="TextBox 6"/>
          <p:cNvSpPr txBox="1">
            <a:spLocks noChangeArrowheads="1"/>
          </p:cNvSpPr>
          <p:nvPr/>
        </p:nvSpPr>
        <p:spPr bwMode="auto">
          <a:xfrm>
            <a:off x="3059113" y="4724400"/>
            <a:ext cx="3078162" cy="401638"/>
          </a:xfrm>
          <a:prstGeom prst="rect">
            <a:avLst/>
          </a:prstGeom>
          <a:noFill/>
          <a:ln w="9525">
            <a:noFill/>
            <a:miter lim="800000"/>
            <a:headEnd/>
            <a:tailEnd/>
          </a:ln>
        </p:spPr>
        <p:txBody>
          <a:bodyPr wrap="none">
            <a:spAutoFit/>
          </a:bodyPr>
          <a:lstStyle/>
          <a:p>
            <a:pPr algn="ctr"/>
            <a:r>
              <a:rPr lang="en-US" sz="2000">
                <a:solidFill>
                  <a:srgbClr val="CA0016"/>
                </a:solidFill>
              </a:rPr>
              <a:t>LIM15                   RAD51</a:t>
            </a:r>
          </a:p>
        </p:txBody>
      </p:sp>
      <p:sp>
        <p:nvSpPr>
          <p:cNvPr id="8" name="Smiley Face 7"/>
          <p:cNvSpPr/>
          <p:nvPr/>
        </p:nvSpPr>
        <p:spPr bwMode="auto">
          <a:xfrm>
            <a:off x="3563938" y="836613"/>
            <a:ext cx="1871662" cy="1871662"/>
          </a:xfrm>
          <a:prstGeom prst="smileyFac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endParaRPr lang="en-US">
              <a:latin typeface="Arial" charset="0"/>
              <a:ea typeface="ＭＳ Ｐゴシック" charset="0"/>
              <a:cs typeface="ＭＳ Ｐゴシック" charset="0"/>
            </a:endParaRPr>
          </a:p>
        </p:txBody>
      </p:sp>
      <p:sp>
        <p:nvSpPr>
          <p:cNvPr id="7173" name="TextBox 9"/>
          <p:cNvSpPr txBox="1">
            <a:spLocks noChangeArrowheads="1"/>
          </p:cNvSpPr>
          <p:nvPr/>
        </p:nvSpPr>
        <p:spPr bwMode="auto">
          <a:xfrm>
            <a:off x="676275" y="384175"/>
            <a:ext cx="1268413" cy="708025"/>
          </a:xfrm>
          <a:prstGeom prst="rect">
            <a:avLst/>
          </a:prstGeom>
          <a:noFill/>
          <a:ln w="9525">
            <a:noFill/>
            <a:miter lim="800000"/>
            <a:headEnd/>
            <a:tailEnd/>
          </a:ln>
        </p:spPr>
        <p:txBody>
          <a:bodyPr wrap="none">
            <a:spAutoFit/>
          </a:bodyPr>
          <a:lstStyle/>
          <a:p>
            <a:r>
              <a:rPr lang="en-US" sz="4000">
                <a:solidFill>
                  <a:schemeClr val="accent1"/>
                </a:solidFill>
              </a:rPr>
              <a:t>User</a:t>
            </a:r>
          </a:p>
        </p:txBody>
      </p:sp>
    </p:spTree>
    <p:extLst>
      <p:ext uri="{BB962C8B-B14F-4D97-AF65-F5344CB8AC3E}">
        <p14:creationId xmlns:p14="http://schemas.microsoft.com/office/powerpoint/2010/main" val="21983987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9"/>
          <p:cNvSpPr txBox="1">
            <a:spLocks noChangeArrowheads="1"/>
          </p:cNvSpPr>
          <p:nvPr/>
        </p:nvSpPr>
        <p:spPr bwMode="auto">
          <a:xfrm>
            <a:off x="1867763" y="738187"/>
            <a:ext cx="5402441" cy="1015663"/>
          </a:xfrm>
          <a:prstGeom prst="rect">
            <a:avLst/>
          </a:prstGeom>
          <a:solidFill>
            <a:srgbClr val="FFC000"/>
          </a:solidFill>
          <a:ln w="9525">
            <a:noFill/>
            <a:miter lim="800000"/>
            <a:headEnd/>
            <a:tailEnd/>
          </a:ln>
        </p:spPr>
        <p:txBody>
          <a:bodyPr wrap="none">
            <a:spAutoFit/>
          </a:bodyPr>
          <a:lstStyle/>
          <a:p>
            <a:r>
              <a:rPr lang="en-US" sz="6000" dirty="0">
                <a:solidFill>
                  <a:schemeClr val="bg1"/>
                </a:solidFill>
              </a:rPr>
              <a:t>Software/Client</a:t>
            </a:r>
          </a:p>
        </p:txBody>
      </p:sp>
      <p:pic>
        <p:nvPicPr>
          <p:cNvPr id="4" name="Picture 3" descr="http://www.cytoscape.org/images/cytoscape_logo_lef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2204864"/>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4686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16" y="44624"/>
            <a:ext cx="8229600" cy="584776"/>
          </a:xfrm>
          <a:noFill/>
          <a:ln>
            <a:noFill/>
          </a:ln>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itchFamily="34" charset="0"/>
                <a:cs typeface="Arial" pitchFamily="34" charset="0"/>
              </a:rPr>
              <a:t>EMBL-EBI users: a snapshot</a:t>
            </a:r>
            <a:endParaRPr lang="en-US" sz="3200" dirty="0">
              <a:solidFill>
                <a:srgbClr val="72AD46"/>
              </a:solidFill>
              <a:latin typeface="Arial" pitchFamily="34" charset="0"/>
              <a:cs typeface="Arial" pitchFamily="34" charset="0"/>
            </a:endParaRPr>
          </a:p>
        </p:txBody>
      </p:sp>
      <p:pic>
        <p:nvPicPr>
          <p:cNvPr id="5" name="Picture 4" descr="Screen Shot 2012-10-07 at 12.26.04.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122387"/>
            <a:ext cx="9180512" cy="5046184"/>
          </a:xfrm>
          <a:prstGeom prst="rect">
            <a:avLst/>
          </a:prstGeom>
        </p:spPr>
      </p:pic>
    </p:spTree>
    <p:extLst>
      <p:ext uri="{BB962C8B-B14F-4D97-AF65-F5344CB8AC3E}">
        <p14:creationId xmlns:p14="http://schemas.microsoft.com/office/powerpoint/2010/main" val="2590459959"/>
      </p:ext>
    </p:extLst>
  </p:cSld>
  <p:clrMapOvr>
    <a:masterClrMapping/>
  </p:clrMapOvr>
  <p:transition xmlns:p14="http://schemas.microsoft.com/office/powerpoint/2010/main">
    <p:cut/>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80211051"/>
              </p:ext>
            </p:extLst>
          </p:nvPr>
        </p:nvGraphicFramePr>
        <p:xfrm>
          <a:off x="611188" y="1341438"/>
          <a:ext cx="7993062" cy="4117976"/>
        </p:xfrm>
        <a:graphic>
          <a:graphicData uri="http://schemas.openxmlformats.org/drawingml/2006/table">
            <a:tbl>
              <a:tblPr/>
              <a:tblGrid>
                <a:gridCol w="3996531"/>
                <a:gridCol w="3996531"/>
              </a:tblGrid>
              <a:tr h="43195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ea typeface="ＭＳ Ｐゴシック" charset="0"/>
                          <a:cs typeface="ＭＳ Ｐゴシック" charset="0"/>
                        </a:rPr>
                        <a:t>Service Name</a:t>
                      </a: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ea typeface="ＭＳ Ｐゴシック" charset="0"/>
                          <a:cs typeface="ＭＳ Ｐゴシック" charset="0"/>
                        </a:rPr>
                        <a:t>Service location</a:t>
                      </a:r>
                      <a:endParaRPr kumimoji="0" lang="en-US" sz="1800" b="1"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r>
              <a:tr h="92150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9237" name="TextBox 4"/>
          <p:cNvSpPr txBox="1">
            <a:spLocks noChangeArrowheads="1"/>
          </p:cNvSpPr>
          <p:nvPr/>
        </p:nvSpPr>
        <p:spPr bwMode="auto">
          <a:xfrm>
            <a:off x="3203848" y="260648"/>
            <a:ext cx="2723823" cy="923330"/>
          </a:xfrm>
          <a:prstGeom prst="rect">
            <a:avLst/>
          </a:prstGeom>
          <a:solidFill>
            <a:srgbClr val="FFFF00"/>
          </a:solidFill>
          <a:ln w="9525">
            <a:noFill/>
            <a:miter lim="800000"/>
            <a:headEnd/>
            <a:tailEnd/>
          </a:ln>
        </p:spPr>
        <p:txBody>
          <a:bodyPr wrap="none">
            <a:spAutoFit/>
          </a:bodyPr>
          <a:lstStyle/>
          <a:p>
            <a:r>
              <a:rPr lang="en-US" sz="5400" dirty="0"/>
              <a:t>Registry</a:t>
            </a:r>
          </a:p>
        </p:txBody>
      </p:sp>
    </p:spTree>
    <p:extLst>
      <p:ext uri="{BB962C8B-B14F-4D97-AF65-F5344CB8AC3E}">
        <p14:creationId xmlns:p14="http://schemas.microsoft.com/office/powerpoint/2010/main" val="3024804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903294883"/>
              </p:ext>
            </p:extLst>
          </p:nvPr>
        </p:nvGraphicFramePr>
        <p:xfrm>
          <a:off x="611188" y="1989138"/>
          <a:ext cx="7993063" cy="4117976"/>
        </p:xfrm>
        <a:graphic>
          <a:graphicData uri="http://schemas.openxmlformats.org/drawingml/2006/table">
            <a:tbl>
              <a:tblPr/>
              <a:tblGrid>
                <a:gridCol w="2880383"/>
                <a:gridCol w="2736364"/>
                <a:gridCol w="2376316"/>
              </a:tblGrid>
              <a:tr h="43195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Molecule A</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Molecule B</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Detection method</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P2</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Two hybrid</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P2</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P2</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P3</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P4</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P3</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P5</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267" name="TextBox 5"/>
          <p:cNvSpPr txBox="1">
            <a:spLocks noChangeArrowheads="1"/>
          </p:cNvSpPr>
          <p:nvPr/>
        </p:nvSpPr>
        <p:spPr bwMode="auto">
          <a:xfrm>
            <a:off x="3275856" y="260648"/>
            <a:ext cx="2569229" cy="769441"/>
          </a:xfrm>
          <a:prstGeom prst="rect">
            <a:avLst/>
          </a:prstGeom>
          <a:solidFill>
            <a:schemeClr val="accent1">
              <a:lumMod val="60000"/>
              <a:lumOff val="40000"/>
            </a:schemeClr>
          </a:solidFill>
          <a:ln w="9525">
            <a:noFill/>
            <a:miter lim="800000"/>
            <a:headEnd/>
            <a:tailEnd/>
          </a:ln>
        </p:spPr>
        <p:txBody>
          <a:bodyPr wrap="none">
            <a:spAutoFit/>
          </a:bodyPr>
          <a:lstStyle/>
          <a:p>
            <a:r>
              <a:rPr lang="en-US" sz="4400" dirty="0">
                <a:solidFill>
                  <a:schemeClr val="bg1"/>
                </a:solidFill>
              </a:rPr>
              <a:t>Service A</a:t>
            </a:r>
          </a:p>
        </p:txBody>
      </p:sp>
      <p:sp>
        <p:nvSpPr>
          <p:cNvPr id="10268" name="TextBox 6"/>
          <p:cNvSpPr txBox="1">
            <a:spLocks noChangeArrowheads="1"/>
          </p:cNvSpPr>
          <p:nvPr/>
        </p:nvSpPr>
        <p:spPr bwMode="auto">
          <a:xfrm>
            <a:off x="539750" y="1331913"/>
            <a:ext cx="3917950" cy="584200"/>
          </a:xfrm>
          <a:prstGeom prst="rect">
            <a:avLst/>
          </a:prstGeom>
          <a:noFill/>
          <a:ln w="9525">
            <a:noFill/>
            <a:miter lim="800000"/>
            <a:headEnd/>
            <a:tailEnd/>
          </a:ln>
        </p:spPr>
        <p:txBody>
          <a:bodyPr wrap="none">
            <a:spAutoFit/>
          </a:bodyPr>
          <a:lstStyle/>
          <a:p>
            <a:r>
              <a:rPr lang="en-US" sz="3200"/>
              <a:t>Name: </a:t>
            </a:r>
            <a:r>
              <a:rPr lang="en-US"/>
              <a:t>……………..…….</a:t>
            </a:r>
          </a:p>
        </p:txBody>
      </p:sp>
    </p:spTree>
    <p:extLst>
      <p:ext uri="{BB962C8B-B14F-4D97-AF65-F5344CB8AC3E}">
        <p14:creationId xmlns:p14="http://schemas.microsoft.com/office/powerpoint/2010/main" val="3660494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24740818"/>
              </p:ext>
            </p:extLst>
          </p:nvPr>
        </p:nvGraphicFramePr>
        <p:xfrm>
          <a:off x="611188" y="1989138"/>
          <a:ext cx="7993063" cy="4117976"/>
        </p:xfrm>
        <a:graphic>
          <a:graphicData uri="http://schemas.openxmlformats.org/drawingml/2006/table">
            <a:tbl>
              <a:tblPr/>
              <a:tblGrid>
                <a:gridCol w="2880383"/>
                <a:gridCol w="2736364"/>
                <a:gridCol w="2376316"/>
              </a:tblGrid>
              <a:tr h="43195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Molecule A</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Molecule B</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Detection method</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P6</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P6</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Two hybrid</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P7</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P9</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P8</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P6</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P9</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P10</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1291" name="TextBox 5"/>
          <p:cNvSpPr txBox="1">
            <a:spLocks noChangeArrowheads="1"/>
          </p:cNvSpPr>
          <p:nvPr/>
        </p:nvSpPr>
        <p:spPr bwMode="auto">
          <a:xfrm>
            <a:off x="3267752" y="260648"/>
            <a:ext cx="2600392" cy="769441"/>
          </a:xfrm>
          <a:prstGeom prst="rect">
            <a:avLst/>
          </a:prstGeom>
          <a:solidFill>
            <a:schemeClr val="accent1">
              <a:lumMod val="60000"/>
              <a:lumOff val="40000"/>
            </a:schemeClr>
          </a:solidFill>
          <a:ln w="9525">
            <a:noFill/>
            <a:miter lim="800000"/>
            <a:headEnd/>
            <a:tailEnd/>
          </a:ln>
        </p:spPr>
        <p:txBody>
          <a:bodyPr wrap="none">
            <a:spAutoFit/>
          </a:bodyPr>
          <a:lstStyle>
            <a:defPPr>
              <a:defRPr lang="de-DE"/>
            </a:defPPr>
            <a:lvl1pPr>
              <a:defRPr sz="4400">
                <a:solidFill>
                  <a:schemeClr val="bg1"/>
                </a:solidFill>
              </a:defRPr>
            </a:lvl1pPr>
          </a:lstStyle>
          <a:p>
            <a:r>
              <a:rPr lang="en-US" dirty="0"/>
              <a:t>Service B</a:t>
            </a:r>
          </a:p>
        </p:txBody>
      </p:sp>
      <p:sp>
        <p:nvSpPr>
          <p:cNvPr id="11292" name="TextBox 6"/>
          <p:cNvSpPr txBox="1">
            <a:spLocks noChangeArrowheads="1"/>
          </p:cNvSpPr>
          <p:nvPr/>
        </p:nvSpPr>
        <p:spPr bwMode="auto">
          <a:xfrm>
            <a:off x="539750" y="1331913"/>
            <a:ext cx="3917950" cy="584200"/>
          </a:xfrm>
          <a:prstGeom prst="rect">
            <a:avLst/>
          </a:prstGeom>
          <a:noFill/>
          <a:ln w="9525">
            <a:noFill/>
            <a:miter lim="800000"/>
            <a:headEnd/>
            <a:tailEnd/>
          </a:ln>
        </p:spPr>
        <p:txBody>
          <a:bodyPr wrap="none">
            <a:spAutoFit/>
          </a:bodyPr>
          <a:lstStyle/>
          <a:p>
            <a:r>
              <a:rPr lang="en-US" sz="3200"/>
              <a:t>Name: </a:t>
            </a:r>
            <a:r>
              <a:rPr lang="en-US"/>
              <a:t>……………..…….</a:t>
            </a:r>
          </a:p>
        </p:txBody>
      </p:sp>
    </p:spTree>
    <p:extLst>
      <p:ext uri="{BB962C8B-B14F-4D97-AF65-F5344CB8AC3E}">
        <p14:creationId xmlns:p14="http://schemas.microsoft.com/office/powerpoint/2010/main" val="420106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851138522"/>
              </p:ext>
            </p:extLst>
          </p:nvPr>
        </p:nvGraphicFramePr>
        <p:xfrm>
          <a:off x="611188" y="1989138"/>
          <a:ext cx="7993063" cy="4117976"/>
        </p:xfrm>
        <a:graphic>
          <a:graphicData uri="http://schemas.openxmlformats.org/drawingml/2006/table">
            <a:tbl>
              <a:tblPr/>
              <a:tblGrid>
                <a:gridCol w="2880383"/>
                <a:gridCol w="2736364"/>
                <a:gridCol w="2376316"/>
              </a:tblGrid>
              <a:tr h="43195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Molecule A</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Molecule B</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Detection method</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P2</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P12</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Two hybrid</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P6</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P12</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P11</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P9</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P6</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P4</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2315" name="TextBox 5"/>
          <p:cNvSpPr txBox="1">
            <a:spLocks noChangeArrowheads="1"/>
          </p:cNvSpPr>
          <p:nvPr/>
        </p:nvSpPr>
        <p:spPr bwMode="auto">
          <a:xfrm>
            <a:off x="3247281" y="260648"/>
            <a:ext cx="2630848" cy="769441"/>
          </a:xfrm>
          <a:prstGeom prst="rect">
            <a:avLst/>
          </a:prstGeom>
          <a:solidFill>
            <a:schemeClr val="accent1">
              <a:lumMod val="60000"/>
              <a:lumOff val="40000"/>
            </a:schemeClr>
          </a:solidFill>
          <a:ln w="9525">
            <a:noFill/>
            <a:miter lim="800000"/>
            <a:headEnd/>
            <a:tailEnd/>
          </a:ln>
        </p:spPr>
        <p:txBody>
          <a:bodyPr wrap="none">
            <a:spAutoFit/>
          </a:bodyPr>
          <a:lstStyle>
            <a:defPPr>
              <a:defRPr lang="de-DE"/>
            </a:defPPr>
            <a:lvl1pPr>
              <a:defRPr sz="4400">
                <a:solidFill>
                  <a:schemeClr val="bg1"/>
                </a:solidFill>
              </a:defRPr>
            </a:lvl1pPr>
          </a:lstStyle>
          <a:p>
            <a:r>
              <a:rPr lang="en-US" dirty="0"/>
              <a:t>Service C</a:t>
            </a:r>
          </a:p>
        </p:txBody>
      </p:sp>
      <p:sp>
        <p:nvSpPr>
          <p:cNvPr id="12316" name="TextBox 6"/>
          <p:cNvSpPr txBox="1">
            <a:spLocks noChangeArrowheads="1"/>
          </p:cNvSpPr>
          <p:nvPr/>
        </p:nvSpPr>
        <p:spPr bwMode="auto">
          <a:xfrm>
            <a:off x="539750" y="1331913"/>
            <a:ext cx="3917950" cy="584200"/>
          </a:xfrm>
          <a:prstGeom prst="rect">
            <a:avLst/>
          </a:prstGeom>
          <a:noFill/>
          <a:ln w="9525">
            <a:noFill/>
            <a:miter lim="800000"/>
            <a:headEnd/>
            <a:tailEnd/>
          </a:ln>
        </p:spPr>
        <p:txBody>
          <a:bodyPr wrap="none">
            <a:spAutoFit/>
          </a:bodyPr>
          <a:lstStyle/>
          <a:p>
            <a:r>
              <a:rPr lang="en-US" sz="3200"/>
              <a:t>Name: </a:t>
            </a:r>
            <a:r>
              <a:rPr lang="en-US"/>
              <a:t>……………..…….</a:t>
            </a:r>
          </a:p>
        </p:txBody>
      </p:sp>
    </p:spTree>
    <p:extLst>
      <p:ext uri="{BB962C8B-B14F-4D97-AF65-F5344CB8AC3E}">
        <p14:creationId xmlns:p14="http://schemas.microsoft.com/office/powerpoint/2010/main" val="17871559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100161678"/>
              </p:ext>
            </p:extLst>
          </p:nvPr>
        </p:nvGraphicFramePr>
        <p:xfrm>
          <a:off x="611188" y="1989138"/>
          <a:ext cx="7993063" cy="4117976"/>
        </p:xfrm>
        <a:graphic>
          <a:graphicData uri="http://schemas.openxmlformats.org/drawingml/2006/table">
            <a:tbl>
              <a:tblPr/>
              <a:tblGrid>
                <a:gridCol w="2880383"/>
                <a:gridCol w="2736364"/>
                <a:gridCol w="2376316"/>
              </a:tblGrid>
              <a:tr h="43195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Molecule A</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Molecule B</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Detection method</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P15</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P2</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Two hybrid</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P6</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P6</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P14</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P13</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P15</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P2</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3339" name="TextBox 5"/>
          <p:cNvSpPr txBox="1">
            <a:spLocks noChangeArrowheads="1"/>
          </p:cNvSpPr>
          <p:nvPr/>
        </p:nvSpPr>
        <p:spPr bwMode="auto">
          <a:xfrm>
            <a:off x="3246821" y="283295"/>
            <a:ext cx="2630848" cy="769441"/>
          </a:xfrm>
          <a:prstGeom prst="rect">
            <a:avLst/>
          </a:prstGeom>
          <a:solidFill>
            <a:schemeClr val="accent1">
              <a:lumMod val="60000"/>
              <a:lumOff val="40000"/>
            </a:schemeClr>
          </a:solidFill>
          <a:ln w="9525">
            <a:noFill/>
            <a:miter lim="800000"/>
            <a:headEnd/>
            <a:tailEnd/>
          </a:ln>
        </p:spPr>
        <p:txBody>
          <a:bodyPr wrap="none">
            <a:spAutoFit/>
          </a:bodyPr>
          <a:lstStyle>
            <a:defPPr>
              <a:defRPr lang="de-DE"/>
            </a:defPPr>
            <a:lvl1pPr>
              <a:defRPr sz="4400">
                <a:solidFill>
                  <a:schemeClr val="bg1"/>
                </a:solidFill>
              </a:defRPr>
            </a:lvl1pPr>
          </a:lstStyle>
          <a:p>
            <a:r>
              <a:rPr lang="en-US" dirty="0"/>
              <a:t>Service D</a:t>
            </a:r>
          </a:p>
        </p:txBody>
      </p:sp>
      <p:sp>
        <p:nvSpPr>
          <p:cNvPr id="13340" name="TextBox 6"/>
          <p:cNvSpPr txBox="1">
            <a:spLocks noChangeArrowheads="1"/>
          </p:cNvSpPr>
          <p:nvPr/>
        </p:nvSpPr>
        <p:spPr bwMode="auto">
          <a:xfrm>
            <a:off x="539750" y="1331913"/>
            <a:ext cx="3917950" cy="584200"/>
          </a:xfrm>
          <a:prstGeom prst="rect">
            <a:avLst/>
          </a:prstGeom>
          <a:noFill/>
          <a:ln w="9525">
            <a:noFill/>
            <a:miter lim="800000"/>
            <a:headEnd/>
            <a:tailEnd/>
          </a:ln>
        </p:spPr>
        <p:txBody>
          <a:bodyPr wrap="none">
            <a:spAutoFit/>
          </a:bodyPr>
          <a:lstStyle/>
          <a:p>
            <a:r>
              <a:rPr lang="en-US" sz="3200"/>
              <a:t>Name: </a:t>
            </a:r>
            <a:r>
              <a:rPr lang="en-US"/>
              <a:t>……………..…….</a:t>
            </a:r>
          </a:p>
        </p:txBody>
      </p:sp>
    </p:spTree>
    <p:extLst>
      <p:ext uri="{BB962C8B-B14F-4D97-AF65-F5344CB8AC3E}">
        <p14:creationId xmlns:p14="http://schemas.microsoft.com/office/powerpoint/2010/main" val="2964042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7" name="Oval 1"/>
          <p:cNvSpPr>
            <a:spLocks noChangeArrowheads="1"/>
          </p:cNvSpPr>
          <p:nvPr/>
        </p:nvSpPr>
        <p:spPr bwMode="auto">
          <a:xfrm>
            <a:off x="1187450" y="3860800"/>
            <a:ext cx="792163" cy="792163"/>
          </a:xfrm>
          <a:prstGeom prst="ellipse">
            <a:avLst/>
          </a:prstGeom>
          <a:solidFill>
            <a:schemeClr val="bg1"/>
          </a:solidFill>
          <a:ln w="9525">
            <a:solidFill>
              <a:schemeClr val="tx1"/>
            </a:solidFill>
            <a:round/>
            <a:headEnd/>
            <a:tailEnd/>
          </a:ln>
        </p:spPr>
        <p:txBody>
          <a:bodyPr lIns="36000" tIns="93600" rIns="0"/>
          <a:lstStyle/>
          <a:p>
            <a:pPr algn="ctr"/>
            <a:r>
              <a:rPr lang="en-US" sz="2000" b="1"/>
              <a:t>P15</a:t>
            </a:r>
          </a:p>
        </p:txBody>
      </p:sp>
      <p:sp>
        <p:nvSpPr>
          <p:cNvPr id="14338" name="Oval 2"/>
          <p:cNvSpPr>
            <a:spLocks noChangeArrowheads="1"/>
          </p:cNvSpPr>
          <p:nvPr/>
        </p:nvSpPr>
        <p:spPr bwMode="auto">
          <a:xfrm>
            <a:off x="1116013" y="16287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P1</a:t>
            </a:r>
          </a:p>
        </p:txBody>
      </p:sp>
      <p:sp>
        <p:nvSpPr>
          <p:cNvPr id="14339" name="Oval 3"/>
          <p:cNvSpPr>
            <a:spLocks noChangeArrowheads="1"/>
          </p:cNvSpPr>
          <p:nvPr/>
        </p:nvSpPr>
        <p:spPr bwMode="auto">
          <a:xfrm>
            <a:off x="2484438"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P2</a:t>
            </a:r>
          </a:p>
        </p:txBody>
      </p:sp>
      <p:sp>
        <p:nvSpPr>
          <p:cNvPr id="14340" name="Oval 4"/>
          <p:cNvSpPr>
            <a:spLocks noChangeArrowheads="1"/>
          </p:cNvSpPr>
          <p:nvPr/>
        </p:nvSpPr>
        <p:spPr bwMode="auto">
          <a:xfrm>
            <a:off x="4211638"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P12</a:t>
            </a:r>
          </a:p>
        </p:txBody>
      </p:sp>
      <p:sp>
        <p:nvSpPr>
          <p:cNvPr id="14341" name="Oval 5"/>
          <p:cNvSpPr>
            <a:spLocks noChangeArrowheads="1"/>
          </p:cNvSpPr>
          <p:nvPr/>
        </p:nvSpPr>
        <p:spPr bwMode="auto">
          <a:xfrm>
            <a:off x="6011863"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P6</a:t>
            </a:r>
          </a:p>
        </p:txBody>
      </p:sp>
      <p:sp>
        <p:nvSpPr>
          <p:cNvPr id="14342" name="Oval 6"/>
          <p:cNvSpPr>
            <a:spLocks noChangeArrowheads="1"/>
          </p:cNvSpPr>
          <p:nvPr/>
        </p:nvSpPr>
        <p:spPr bwMode="auto">
          <a:xfrm>
            <a:off x="7235825" y="1484313"/>
            <a:ext cx="792163" cy="792162"/>
          </a:xfrm>
          <a:prstGeom prst="ellipse">
            <a:avLst/>
          </a:prstGeom>
          <a:solidFill>
            <a:schemeClr val="bg1"/>
          </a:solidFill>
          <a:ln w="9525">
            <a:solidFill>
              <a:schemeClr val="tx1"/>
            </a:solidFill>
            <a:round/>
            <a:headEnd/>
            <a:tailEnd/>
          </a:ln>
        </p:spPr>
        <p:txBody>
          <a:bodyPr lIns="36000" tIns="93600" rIns="0"/>
          <a:lstStyle/>
          <a:p>
            <a:pPr algn="ctr"/>
            <a:r>
              <a:rPr lang="en-US" sz="2000" b="1"/>
              <a:t>P8</a:t>
            </a:r>
          </a:p>
        </p:txBody>
      </p:sp>
      <p:sp>
        <p:nvSpPr>
          <p:cNvPr id="14343" name="Oval 7"/>
          <p:cNvSpPr>
            <a:spLocks noChangeArrowheads="1"/>
          </p:cNvSpPr>
          <p:nvPr/>
        </p:nvSpPr>
        <p:spPr bwMode="auto">
          <a:xfrm>
            <a:off x="7308850" y="3933825"/>
            <a:ext cx="792163" cy="790575"/>
          </a:xfrm>
          <a:prstGeom prst="ellipse">
            <a:avLst/>
          </a:prstGeom>
          <a:solidFill>
            <a:schemeClr val="bg1"/>
          </a:solidFill>
          <a:ln w="9525">
            <a:solidFill>
              <a:schemeClr val="tx1"/>
            </a:solidFill>
            <a:round/>
            <a:headEnd/>
            <a:tailEnd/>
          </a:ln>
        </p:spPr>
        <p:txBody>
          <a:bodyPr lIns="36000" tIns="93600" rIns="0"/>
          <a:lstStyle/>
          <a:p>
            <a:pPr algn="ctr"/>
            <a:r>
              <a:rPr lang="en-US" sz="2000" b="1"/>
              <a:t>P4</a:t>
            </a:r>
          </a:p>
        </p:txBody>
      </p:sp>
      <p:cxnSp>
        <p:nvCxnSpPr>
          <p:cNvPr id="14344" name="Straight Connector 9"/>
          <p:cNvCxnSpPr>
            <a:cxnSpLocks noChangeShapeType="1"/>
            <a:stCxn id="14337" idx="7"/>
            <a:endCxn id="14339" idx="3"/>
          </p:cNvCxnSpPr>
          <p:nvPr/>
        </p:nvCxnSpPr>
        <p:spPr bwMode="auto">
          <a:xfrm flipV="1">
            <a:off x="1863725" y="3384550"/>
            <a:ext cx="736600" cy="592138"/>
          </a:xfrm>
          <a:prstGeom prst="line">
            <a:avLst/>
          </a:prstGeom>
          <a:noFill/>
          <a:ln w="9525">
            <a:solidFill>
              <a:schemeClr val="tx1"/>
            </a:solidFill>
            <a:round/>
            <a:headEnd/>
            <a:tailEnd/>
          </a:ln>
        </p:spPr>
      </p:cxnSp>
      <p:cxnSp>
        <p:nvCxnSpPr>
          <p:cNvPr id="14345" name="Straight Connector 10"/>
          <p:cNvCxnSpPr>
            <a:cxnSpLocks noChangeShapeType="1"/>
            <a:stCxn id="14338" idx="5"/>
            <a:endCxn id="14339" idx="1"/>
          </p:cNvCxnSpPr>
          <p:nvPr/>
        </p:nvCxnSpPr>
        <p:spPr bwMode="auto">
          <a:xfrm>
            <a:off x="1792288" y="2305050"/>
            <a:ext cx="808037" cy="519113"/>
          </a:xfrm>
          <a:prstGeom prst="line">
            <a:avLst/>
          </a:prstGeom>
          <a:noFill/>
          <a:ln w="9525">
            <a:solidFill>
              <a:schemeClr val="tx1"/>
            </a:solidFill>
            <a:round/>
            <a:headEnd/>
            <a:tailEnd/>
          </a:ln>
        </p:spPr>
      </p:cxnSp>
      <p:cxnSp>
        <p:nvCxnSpPr>
          <p:cNvPr id="14346" name="Straight Connector 13"/>
          <p:cNvCxnSpPr>
            <a:cxnSpLocks noChangeShapeType="1"/>
            <a:stCxn id="14339" idx="6"/>
            <a:endCxn id="14340" idx="2"/>
          </p:cNvCxnSpPr>
          <p:nvPr/>
        </p:nvCxnSpPr>
        <p:spPr bwMode="auto">
          <a:xfrm>
            <a:off x="3276600" y="3105150"/>
            <a:ext cx="935038" cy="0"/>
          </a:xfrm>
          <a:prstGeom prst="line">
            <a:avLst/>
          </a:prstGeom>
          <a:noFill/>
          <a:ln w="9525">
            <a:solidFill>
              <a:schemeClr val="tx1"/>
            </a:solidFill>
            <a:round/>
            <a:headEnd/>
            <a:tailEnd/>
          </a:ln>
        </p:spPr>
      </p:cxnSp>
      <p:cxnSp>
        <p:nvCxnSpPr>
          <p:cNvPr id="14347" name="Straight Connector 16"/>
          <p:cNvCxnSpPr>
            <a:cxnSpLocks noChangeShapeType="1"/>
            <a:stCxn id="14340" idx="6"/>
            <a:endCxn id="14341" idx="2"/>
          </p:cNvCxnSpPr>
          <p:nvPr/>
        </p:nvCxnSpPr>
        <p:spPr bwMode="auto">
          <a:xfrm>
            <a:off x="5003800" y="3105150"/>
            <a:ext cx="1008063" cy="0"/>
          </a:xfrm>
          <a:prstGeom prst="line">
            <a:avLst/>
          </a:prstGeom>
          <a:noFill/>
          <a:ln w="9525">
            <a:solidFill>
              <a:schemeClr val="tx1"/>
            </a:solidFill>
            <a:round/>
            <a:headEnd/>
            <a:tailEnd/>
          </a:ln>
        </p:spPr>
      </p:cxnSp>
      <p:cxnSp>
        <p:nvCxnSpPr>
          <p:cNvPr id="14348" name="Straight Connector 31"/>
          <p:cNvCxnSpPr>
            <a:cxnSpLocks noChangeShapeType="1"/>
            <a:stCxn id="14341" idx="7"/>
            <a:endCxn id="14342" idx="3"/>
          </p:cNvCxnSpPr>
          <p:nvPr/>
        </p:nvCxnSpPr>
        <p:spPr bwMode="auto">
          <a:xfrm flipV="1">
            <a:off x="6688138" y="2160588"/>
            <a:ext cx="663575" cy="663575"/>
          </a:xfrm>
          <a:prstGeom prst="line">
            <a:avLst/>
          </a:prstGeom>
          <a:noFill/>
          <a:ln w="9525">
            <a:solidFill>
              <a:schemeClr val="tx1"/>
            </a:solidFill>
            <a:round/>
            <a:headEnd/>
            <a:tailEnd/>
          </a:ln>
        </p:spPr>
      </p:cxnSp>
      <p:cxnSp>
        <p:nvCxnSpPr>
          <p:cNvPr id="14349" name="Straight Connector 34"/>
          <p:cNvCxnSpPr>
            <a:cxnSpLocks noChangeShapeType="1"/>
            <a:stCxn id="14341" idx="5"/>
            <a:endCxn id="14343" idx="1"/>
          </p:cNvCxnSpPr>
          <p:nvPr/>
        </p:nvCxnSpPr>
        <p:spPr bwMode="auto">
          <a:xfrm>
            <a:off x="6688138" y="3384550"/>
            <a:ext cx="736600" cy="665163"/>
          </a:xfrm>
          <a:prstGeom prst="line">
            <a:avLst/>
          </a:prstGeom>
          <a:noFill/>
          <a:ln w="9525">
            <a:solidFill>
              <a:schemeClr val="tx1"/>
            </a:solidFill>
            <a:round/>
            <a:headEnd/>
            <a:tailEnd/>
          </a:ln>
        </p:spPr>
      </p:cxnSp>
      <p:cxnSp>
        <p:nvCxnSpPr>
          <p:cNvPr id="14350" name="Curved Connector 58"/>
          <p:cNvCxnSpPr>
            <a:cxnSpLocks noChangeShapeType="1"/>
            <a:stCxn id="14339" idx="0"/>
            <a:endCxn id="14339" idx="7"/>
          </p:cNvCxnSpPr>
          <p:nvPr/>
        </p:nvCxnSpPr>
        <p:spPr bwMode="auto">
          <a:xfrm rot="16200000" flipH="1">
            <a:off x="2961481" y="2626519"/>
            <a:ext cx="115888" cy="279400"/>
          </a:xfrm>
          <a:prstGeom prst="curvedConnector3">
            <a:avLst>
              <a:gd name="adj1" fmla="val -338755"/>
            </a:avLst>
          </a:prstGeom>
          <a:noFill/>
          <a:ln w="9525">
            <a:solidFill>
              <a:schemeClr val="tx1"/>
            </a:solidFill>
            <a:round/>
            <a:headEnd/>
            <a:tailEnd/>
          </a:ln>
        </p:spPr>
      </p:cxnSp>
      <p:cxnSp>
        <p:nvCxnSpPr>
          <p:cNvPr id="14351" name="Curved Connector 61"/>
          <p:cNvCxnSpPr>
            <a:cxnSpLocks noChangeShapeType="1"/>
            <a:stCxn id="14341" idx="0"/>
            <a:endCxn id="14341" idx="1"/>
          </p:cNvCxnSpPr>
          <p:nvPr/>
        </p:nvCxnSpPr>
        <p:spPr bwMode="auto">
          <a:xfrm rot="-5400000" flipH="1" flipV="1">
            <a:off x="6210300" y="2625725"/>
            <a:ext cx="115888" cy="280988"/>
          </a:xfrm>
          <a:prstGeom prst="curvedConnector3">
            <a:avLst>
              <a:gd name="adj1" fmla="val -338755"/>
            </a:avLst>
          </a:prstGeom>
          <a:noFill/>
          <a:ln w="9525">
            <a:solidFill>
              <a:schemeClr val="tx1"/>
            </a:solidFill>
            <a:round/>
            <a:headEnd/>
            <a:tailEnd/>
          </a:ln>
        </p:spPr>
      </p:cxnSp>
      <p:sp>
        <p:nvSpPr>
          <p:cNvPr id="14352" name="TextBox 65"/>
          <p:cNvSpPr txBox="1">
            <a:spLocks noChangeArrowheads="1"/>
          </p:cNvSpPr>
          <p:nvPr/>
        </p:nvSpPr>
        <p:spPr bwMode="auto">
          <a:xfrm>
            <a:off x="676275" y="384175"/>
            <a:ext cx="2038350" cy="708025"/>
          </a:xfrm>
          <a:prstGeom prst="rect">
            <a:avLst/>
          </a:prstGeom>
          <a:noFill/>
          <a:ln w="9525">
            <a:noFill/>
            <a:miter lim="800000"/>
            <a:headEnd/>
            <a:tailEnd/>
          </a:ln>
        </p:spPr>
        <p:txBody>
          <a:bodyPr wrap="none">
            <a:spAutoFit/>
          </a:bodyPr>
          <a:lstStyle/>
          <a:p>
            <a:r>
              <a:rPr lang="en-US" sz="4000">
                <a:solidFill>
                  <a:schemeClr val="accent1"/>
                </a:solidFill>
              </a:rPr>
              <a:t>Solution</a:t>
            </a:r>
          </a:p>
        </p:txBody>
      </p:sp>
    </p:spTree>
    <p:extLst>
      <p:ext uri="{BB962C8B-B14F-4D97-AF65-F5344CB8AC3E}">
        <p14:creationId xmlns:p14="http://schemas.microsoft.com/office/powerpoint/2010/main" val="9930520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1" name="Oval 1"/>
          <p:cNvSpPr>
            <a:spLocks noChangeArrowheads="1"/>
          </p:cNvSpPr>
          <p:nvPr/>
        </p:nvSpPr>
        <p:spPr bwMode="auto">
          <a:xfrm>
            <a:off x="1187450" y="3860800"/>
            <a:ext cx="792163" cy="792163"/>
          </a:xfrm>
          <a:prstGeom prst="ellipse">
            <a:avLst/>
          </a:prstGeom>
          <a:solidFill>
            <a:schemeClr val="bg1"/>
          </a:solidFill>
          <a:ln w="9525">
            <a:solidFill>
              <a:schemeClr val="tx1"/>
            </a:solidFill>
            <a:round/>
            <a:headEnd/>
            <a:tailEnd/>
          </a:ln>
        </p:spPr>
        <p:txBody>
          <a:bodyPr lIns="36000" tIns="93600" rIns="0"/>
          <a:lstStyle/>
          <a:p>
            <a:pPr algn="ctr"/>
            <a:r>
              <a:rPr lang="en-US" sz="2000" b="1"/>
              <a:t>P15</a:t>
            </a:r>
          </a:p>
        </p:txBody>
      </p:sp>
      <p:sp>
        <p:nvSpPr>
          <p:cNvPr id="15362" name="Oval 2"/>
          <p:cNvSpPr>
            <a:spLocks noChangeArrowheads="1"/>
          </p:cNvSpPr>
          <p:nvPr/>
        </p:nvSpPr>
        <p:spPr bwMode="auto">
          <a:xfrm>
            <a:off x="1116013" y="16287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P1</a:t>
            </a:r>
          </a:p>
        </p:txBody>
      </p:sp>
      <p:sp>
        <p:nvSpPr>
          <p:cNvPr id="15363" name="Oval 3"/>
          <p:cNvSpPr>
            <a:spLocks noChangeArrowheads="1"/>
          </p:cNvSpPr>
          <p:nvPr/>
        </p:nvSpPr>
        <p:spPr bwMode="auto">
          <a:xfrm>
            <a:off x="2484438"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P2</a:t>
            </a:r>
          </a:p>
        </p:txBody>
      </p:sp>
      <p:sp>
        <p:nvSpPr>
          <p:cNvPr id="15364" name="Oval 4"/>
          <p:cNvSpPr>
            <a:spLocks noChangeArrowheads="1"/>
          </p:cNvSpPr>
          <p:nvPr/>
        </p:nvSpPr>
        <p:spPr bwMode="auto">
          <a:xfrm>
            <a:off x="4211638"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P12</a:t>
            </a:r>
          </a:p>
        </p:txBody>
      </p:sp>
      <p:sp>
        <p:nvSpPr>
          <p:cNvPr id="15365" name="Oval 5"/>
          <p:cNvSpPr>
            <a:spLocks noChangeArrowheads="1"/>
          </p:cNvSpPr>
          <p:nvPr/>
        </p:nvSpPr>
        <p:spPr bwMode="auto">
          <a:xfrm>
            <a:off x="6011863"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P6</a:t>
            </a:r>
          </a:p>
        </p:txBody>
      </p:sp>
      <p:sp>
        <p:nvSpPr>
          <p:cNvPr id="15366" name="Oval 6"/>
          <p:cNvSpPr>
            <a:spLocks noChangeArrowheads="1"/>
          </p:cNvSpPr>
          <p:nvPr/>
        </p:nvSpPr>
        <p:spPr bwMode="auto">
          <a:xfrm>
            <a:off x="7235825" y="1484313"/>
            <a:ext cx="792163" cy="792162"/>
          </a:xfrm>
          <a:prstGeom prst="ellipse">
            <a:avLst/>
          </a:prstGeom>
          <a:solidFill>
            <a:schemeClr val="bg1"/>
          </a:solidFill>
          <a:ln w="9525">
            <a:solidFill>
              <a:schemeClr val="tx1"/>
            </a:solidFill>
            <a:round/>
            <a:headEnd/>
            <a:tailEnd/>
          </a:ln>
        </p:spPr>
        <p:txBody>
          <a:bodyPr lIns="36000" tIns="93600" rIns="0"/>
          <a:lstStyle/>
          <a:p>
            <a:pPr algn="ctr"/>
            <a:r>
              <a:rPr lang="en-US" sz="2000" b="1"/>
              <a:t>P8</a:t>
            </a:r>
          </a:p>
        </p:txBody>
      </p:sp>
      <p:sp>
        <p:nvSpPr>
          <p:cNvPr id="15367" name="Oval 7"/>
          <p:cNvSpPr>
            <a:spLocks noChangeArrowheads="1"/>
          </p:cNvSpPr>
          <p:nvPr/>
        </p:nvSpPr>
        <p:spPr bwMode="auto">
          <a:xfrm>
            <a:off x="7308850" y="3933825"/>
            <a:ext cx="792163" cy="790575"/>
          </a:xfrm>
          <a:prstGeom prst="ellipse">
            <a:avLst/>
          </a:prstGeom>
          <a:solidFill>
            <a:schemeClr val="bg1"/>
          </a:solidFill>
          <a:ln w="9525">
            <a:solidFill>
              <a:schemeClr val="tx1"/>
            </a:solidFill>
            <a:round/>
            <a:headEnd/>
            <a:tailEnd/>
          </a:ln>
        </p:spPr>
        <p:txBody>
          <a:bodyPr lIns="36000" tIns="93600" rIns="0"/>
          <a:lstStyle/>
          <a:p>
            <a:pPr algn="ctr"/>
            <a:r>
              <a:rPr lang="en-US" sz="2000" b="1"/>
              <a:t>P4</a:t>
            </a:r>
          </a:p>
        </p:txBody>
      </p:sp>
      <p:cxnSp>
        <p:nvCxnSpPr>
          <p:cNvPr id="15368" name="Straight Connector 9"/>
          <p:cNvCxnSpPr>
            <a:cxnSpLocks noChangeShapeType="1"/>
            <a:stCxn id="15361" idx="7"/>
            <a:endCxn id="15363" idx="3"/>
          </p:cNvCxnSpPr>
          <p:nvPr/>
        </p:nvCxnSpPr>
        <p:spPr bwMode="auto">
          <a:xfrm flipV="1">
            <a:off x="1863725" y="3384550"/>
            <a:ext cx="736600" cy="592138"/>
          </a:xfrm>
          <a:prstGeom prst="line">
            <a:avLst/>
          </a:prstGeom>
          <a:noFill/>
          <a:ln w="9525">
            <a:solidFill>
              <a:schemeClr val="tx1"/>
            </a:solidFill>
            <a:round/>
            <a:headEnd/>
            <a:tailEnd/>
          </a:ln>
        </p:spPr>
      </p:cxnSp>
      <p:cxnSp>
        <p:nvCxnSpPr>
          <p:cNvPr id="15369" name="Straight Connector 10"/>
          <p:cNvCxnSpPr>
            <a:cxnSpLocks noChangeShapeType="1"/>
            <a:stCxn id="15362" idx="5"/>
            <a:endCxn id="15363" idx="1"/>
          </p:cNvCxnSpPr>
          <p:nvPr/>
        </p:nvCxnSpPr>
        <p:spPr bwMode="auto">
          <a:xfrm>
            <a:off x="1792288" y="2305050"/>
            <a:ext cx="808037" cy="519113"/>
          </a:xfrm>
          <a:prstGeom prst="line">
            <a:avLst/>
          </a:prstGeom>
          <a:noFill/>
          <a:ln w="9525">
            <a:solidFill>
              <a:schemeClr val="tx1"/>
            </a:solidFill>
            <a:round/>
            <a:headEnd/>
            <a:tailEnd/>
          </a:ln>
        </p:spPr>
      </p:cxnSp>
      <p:cxnSp>
        <p:nvCxnSpPr>
          <p:cNvPr id="15370" name="Straight Connector 13"/>
          <p:cNvCxnSpPr>
            <a:cxnSpLocks noChangeShapeType="1"/>
            <a:stCxn id="15363" idx="6"/>
            <a:endCxn id="15364" idx="2"/>
          </p:cNvCxnSpPr>
          <p:nvPr/>
        </p:nvCxnSpPr>
        <p:spPr bwMode="auto">
          <a:xfrm>
            <a:off x="3276600" y="3105150"/>
            <a:ext cx="935038" cy="0"/>
          </a:xfrm>
          <a:prstGeom prst="line">
            <a:avLst/>
          </a:prstGeom>
          <a:noFill/>
          <a:ln w="9525">
            <a:solidFill>
              <a:schemeClr val="tx1"/>
            </a:solidFill>
            <a:round/>
            <a:headEnd/>
            <a:tailEnd/>
          </a:ln>
        </p:spPr>
      </p:cxnSp>
      <p:cxnSp>
        <p:nvCxnSpPr>
          <p:cNvPr id="15371" name="Straight Connector 16"/>
          <p:cNvCxnSpPr>
            <a:cxnSpLocks noChangeShapeType="1"/>
            <a:stCxn id="15364" idx="6"/>
            <a:endCxn id="15365" idx="2"/>
          </p:cNvCxnSpPr>
          <p:nvPr/>
        </p:nvCxnSpPr>
        <p:spPr bwMode="auto">
          <a:xfrm>
            <a:off x="5003800" y="3105150"/>
            <a:ext cx="1008063" cy="0"/>
          </a:xfrm>
          <a:prstGeom prst="line">
            <a:avLst/>
          </a:prstGeom>
          <a:noFill/>
          <a:ln w="9525">
            <a:solidFill>
              <a:schemeClr val="tx1"/>
            </a:solidFill>
            <a:round/>
            <a:headEnd/>
            <a:tailEnd/>
          </a:ln>
        </p:spPr>
      </p:cxnSp>
      <p:cxnSp>
        <p:nvCxnSpPr>
          <p:cNvPr id="15372" name="Straight Connector 31"/>
          <p:cNvCxnSpPr>
            <a:cxnSpLocks noChangeShapeType="1"/>
            <a:stCxn id="15365" idx="7"/>
            <a:endCxn id="15366" idx="3"/>
          </p:cNvCxnSpPr>
          <p:nvPr/>
        </p:nvCxnSpPr>
        <p:spPr bwMode="auto">
          <a:xfrm flipV="1">
            <a:off x="6688138" y="2160588"/>
            <a:ext cx="663575" cy="663575"/>
          </a:xfrm>
          <a:prstGeom prst="line">
            <a:avLst/>
          </a:prstGeom>
          <a:noFill/>
          <a:ln w="9525">
            <a:solidFill>
              <a:schemeClr val="tx1"/>
            </a:solidFill>
            <a:round/>
            <a:headEnd/>
            <a:tailEnd/>
          </a:ln>
        </p:spPr>
      </p:cxnSp>
      <p:cxnSp>
        <p:nvCxnSpPr>
          <p:cNvPr id="15373" name="Straight Connector 34"/>
          <p:cNvCxnSpPr>
            <a:cxnSpLocks noChangeShapeType="1"/>
            <a:stCxn id="15365" idx="5"/>
            <a:endCxn id="15367" idx="1"/>
          </p:cNvCxnSpPr>
          <p:nvPr/>
        </p:nvCxnSpPr>
        <p:spPr bwMode="auto">
          <a:xfrm>
            <a:off x="6688138" y="3384550"/>
            <a:ext cx="736600" cy="665163"/>
          </a:xfrm>
          <a:prstGeom prst="line">
            <a:avLst/>
          </a:prstGeom>
          <a:noFill/>
          <a:ln w="9525">
            <a:solidFill>
              <a:schemeClr val="tx1"/>
            </a:solidFill>
            <a:round/>
            <a:headEnd/>
            <a:tailEnd/>
          </a:ln>
        </p:spPr>
      </p:cxnSp>
      <p:cxnSp>
        <p:nvCxnSpPr>
          <p:cNvPr id="15374" name="Curved Connector 58"/>
          <p:cNvCxnSpPr>
            <a:cxnSpLocks noChangeShapeType="1"/>
            <a:stCxn id="15363" idx="0"/>
            <a:endCxn id="15363" idx="7"/>
          </p:cNvCxnSpPr>
          <p:nvPr/>
        </p:nvCxnSpPr>
        <p:spPr bwMode="auto">
          <a:xfrm rot="16200000" flipH="1">
            <a:off x="2961481" y="2626519"/>
            <a:ext cx="115888" cy="279400"/>
          </a:xfrm>
          <a:prstGeom prst="curvedConnector3">
            <a:avLst>
              <a:gd name="adj1" fmla="val -338755"/>
            </a:avLst>
          </a:prstGeom>
          <a:noFill/>
          <a:ln w="9525">
            <a:solidFill>
              <a:schemeClr val="tx1"/>
            </a:solidFill>
            <a:round/>
            <a:headEnd/>
            <a:tailEnd/>
          </a:ln>
        </p:spPr>
      </p:cxnSp>
      <p:cxnSp>
        <p:nvCxnSpPr>
          <p:cNvPr id="15375" name="Curved Connector 61"/>
          <p:cNvCxnSpPr>
            <a:cxnSpLocks noChangeShapeType="1"/>
            <a:stCxn id="15365" idx="0"/>
            <a:endCxn id="15365" idx="1"/>
          </p:cNvCxnSpPr>
          <p:nvPr/>
        </p:nvCxnSpPr>
        <p:spPr bwMode="auto">
          <a:xfrm rot="-5400000" flipH="1" flipV="1">
            <a:off x="6210300" y="2625725"/>
            <a:ext cx="115888" cy="280988"/>
          </a:xfrm>
          <a:prstGeom prst="curvedConnector3">
            <a:avLst>
              <a:gd name="adj1" fmla="val -338755"/>
            </a:avLst>
          </a:prstGeom>
          <a:noFill/>
          <a:ln w="50800">
            <a:solidFill>
              <a:schemeClr val="tx1"/>
            </a:solidFill>
            <a:round/>
            <a:headEnd/>
            <a:tailEnd/>
          </a:ln>
        </p:spPr>
      </p:cxnSp>
      <p:sp>
        <p:nvSpPr>
          <p:cNvPr id="9" name="TextBox 8"/>
          <p:cNvSpPr txBox="1"/>
          <p:nvPr/>
        </p:nvSpPr>
        <p:spPr>
          <a:xfrm>
            <a:off x="6948488" y="2411413"/>
            <a:ext cx="350837" cy="369887"/>
          </a:xfrm>
          <a:prstGeom prst="rect">
            <a:avLst/>
          </a:prstGeom>
          <a:noFill/>
        </p:spPr>
        <p:txBody>
          <a:bodyPr wrap="none">
            <a:spAutoFit/>
          </a:bodyPr>
          <a:lstStyle/>
          <a:p>
            <a:pPr>
              <a:defRPr/>
            </a:pPr>
            <a:r>
              <a:rPr lang="en-US" sz="1800" b="1" dirty="0">
                <a:solidFill>
                  <a:schemeClr val="accent6"/>
                </a:solidFill>
                <a:latin typeface="Arial" charset="0"/>
                <a:ea typeface="ＭＳ Ｐゴシック" charset="0"/>
                <a:cs typeface="ＭＳ Ｐゴシック" charset="0"/>
              </a:rPr>
              <a:t>B</a:t>
            </a:r>
          </a:p>
        </p:txBody>
      </p:sp>
      <p:sp>
        <p:nvSpPr>
          <p:cNvPr id="18" name="TextBox 17"/>
          <p:cNvSpPr txBox="1"/>
          <p:nvPr/>
        </p:nvSpPr>
        <p:spPr>
          <a:xfrm>
            <a:off x="2843213" y="1916113"/>
            <a:ext cx="352425" cy="369887"/>
          </a:xfrm>
          <a:prstGeom prst="rect">
            <a:avLst/>
          </a:prstGeom>
          <a:noFill/>
        </p:spPr>
        <p:txBody>
          <a:bodyPr wrap="none">
            <a:spAutoFit/>
          </a:bodyPr>
          <a:lstStyle/>
          <a:p>
            <a:pPr>
              <a:defRPr/>
            </a:pPr>
            <a:r>
              <a:rPr lang="en-US" sz="1800" b="1" dirty="0">
                <a:solidFill>
                  <a:schemeClr val="accent6"/>
                </a:solidFill>
                <a:latin typeface="Arial" charset="0"/>
                <a:ea typeface="ＭＳ Ｐゴシック" charset="0"/>
                <a:cs typeface="ＭＳ Ｐゴシック" charset="0"/>
              </a:rPr>
              <a:t>A</a:t>
            </a:r>
          </a:p>
        </p:txBody>
      </p:sp>
      <p:sp>
        <p:nvSpPr>
          <p:cNvPr id="19" name="TextBox 18"/>
          <p:cNvSpPr txBox="1"/>
          <p:nvPr/>
        </p:nvSpPr>
        <p:spPr>
          <a:xfrm>
            <a:off x="6011863" y="1916113"/>
            <a:ext cx="582612" cy="369887"/>
          </a:xfrm>
          <a:prstGeom prst="rect">
            <a:avLst/>
          </a:prstGeom>
          <a:noFill/>
        </p:spPr>
        <p:txBody>
          <a:bodyPr wrap="none">
            <a:spAutoFit/>
          </a:bodyPr>
          <a:lstStyle/>
          <a:p>
            <a:pPr>
              <a:defRPr/>
            </a:pPr>
            <a:r>
              <a:rPr lang="en-US" sz="1800" b="1" dirty="0">
                <a:solidFill>
                  <a:schemeClr val="accent6"/>
                </a:solidFill>
                <a:latin typeface="Arial" charset="0"/>
                <a:ea typeface="ＭＳ Ｐゴシック" charset="0"/>
                <a:cs typeface="ＭＳ Ｐゴシック" charset="0"/>
              </a:rPr>
              <a:t>B,D</a:t>
            </a:r>
          </a:p>
        </p:txBody>
      </p:sp>
      <p:sp>
        <p:nvSpPr>
          <p:cNvPr id="20" name="TextBox 19"/>
          <p:cNvSpPr txBox="1"/>
          <p:nvPr/>
        </p:nvSpPr>
        <p:spPr>
          <a:xfrm>
            <a:off x="1835150" y="2482850"/>
            <a:ext cx="352425" cy="369888"/>
          </a:xfrm>
          <a:prstGeom prst="rect">
            <a:avLst/>
          </a:prstGeom>
          <a:noFill/>
        </p:spPr>
        <p:txBody>
          <a:bodyPr wrap="none">
            <a:spAutoFit/>
          </a:bodyPr>
          <a:lstStyle/>
          <a:p>
            <a:pPr>
              <a:defRPr/>
            </a:pPr>
            <a:r>
              <a:rPr lang="en-US" sz="1800" b="1" dirty="0">
                <a:solidFill>
                  <a:schemeClr val="accent6"/>
                </a:solidFill>
                <a:latin typeface="Arial" charset="0"/>
                <a:ea typeface="ＭＳ Ｐゴシック" charset="0"/>
                <a:cs typeface="ＭＳ Ｐゴシック" charset="0"/>
              </a:rPr>
              <a:t>A</a:t>
            </a:r>
          </a:p>
        </p:txBody>
      </p:sp>
      <p:sp>
        <p:nvSpPr>
          <p:cNvPr id="21" name="TextBox 20"/>
          <p:cNvSpPr txBox="1"/>
          <p:nvPr/>
        </p:nvSpPr>
        <p:spPr>
          <a:xfrm>
            <a:off x="2195513" y="3573463"/>
            <a:ext cx="350837" cy="368300"/>
          </a:xfrm>
          <a:prstGeom prst="rect">
            <a:avLst/>
          </a:prstGeom>
          <a:noFill/>
        </p:spPr>
        <p:txBody>
          <a:bodyPr wrap="none">
            <a:spAutoFit/>
          </a:bodyPr>
          <a:lstStyle/>
          <a:p>
            <a:pPr>
              <a:defRPr/>
            </a:pPr>
            <a:r>
              <a:rPr lang="en-US" sz="1800" b="1" dirty="0">
                <a:solidFill>
                  <a:schemeClr val="accent6"/>
                </a:solidFill>
                <a:latin typeface="Arial" charset="0"/>
                <a:ea typeface="ＭＳ Ｐゴシック" charset="0"/>
                <a:cs typeface="ＭＳ Ｐゴシック" charset="0"/>
              </a:rPr>
              <a:t>D</a:t>
            </a:r>
          </a:p>
        </p:txBody>
      </p:sp>
      <p:sp>
        <p:nvSpPr>
          <p:cNvPr id="22" name="TextBox 21"/>
          <p:cNvSpPr txBox="1"/>
          <p:nvPr/>
        </p:nvSpPr>
        <p:spPr>
          <a:xfrm>
            <a:off x="3635375" y="2708275"/>
            <a:ext cx="352425" cy="369888"/>
          </a:xfrm>
          <a:prstGeom prst="rect">
            <a:avLst/>
          </a:prstGeom>
          <a:noFill/>
        </p:spPr>
        <p:txBody>
          <a:bodyPr wrap="none">
            <a:spAutoFit/>
          </a:bodyPr>
          <a:lstStyle/>
          <a:p>
            <a:pPr>
              <a:defRPr/>
            </a:pPr>
            <a:r>
              <a:rPr lang="en-US" sz="1800" b="1" dirty="0">
                <a:solidFill>
                  <a:schemeClr val="accent6"/>
                </a:solidFill>
                <a:latin typeface="Arial" charset="0"/>
                <a:ea typeface="ＭＳ Ｐゴシック" charset="0"/>
                <a:cs typeface="ＭＳ Ｐゴシック" charset="0"/>
              </a:rPr>
              <a:t>C</a:t>
            </a:r>
          </a:p>
        </p:txBody>
      </p:sp>
      <p:sp>
        <p:nvSpPr>
          <p:cNvPr id="23" name="TextBox 22"/>
          <p:cNvSpPr txBox="1"/>
          <p:nvPr/>
        </p:nvSpPr>
        <p:spPr>
          <a:xfrm>
            <a:off x="5292725" y="2708275"/>
            <a:ext cx="350838" cy="369888"/>
          </a:xfrm>
          <a:prstGeom prst="rect">
            <a:avLst/>
          </a:prstGeom>
          <a:noFill/>
        </p:spPr>
        <p:txBody>
          <a:bodyPr wrap="none">
            <a:spAutoFit/>
          </a:bodyPr>
          <a:lstStyle/>
          <a:p>
            <a:pPr>
              <a:defRPr/>
            </a:pPr>
            <a:r>
              <a:rPr lang="en-US" sz="1800" b="1" dirty="0">
                <a:solidFill>
                  <a:schemeClr val="accent6"/>
                </a:solidFill>
                <a:latin typeface="Arial" charset="0"/>
                <a:ea typeface="ＭＳ Ｐゴシック" charset="0"/>
                <a:cs typeface="ＭＳ Ｐゴシック" charset="0"/>
              </a:rPr>
              <a:t>C</a:t>
            </a:r>
          </a:p>
        </p:txBody>
      </p:sp>
      <p:sp>
        <p:nvSpPr>
          <p:cNvPr id="24" name="TextBox 23"/>
          <p:cNvSpPr txBox="1"/>
          <p:nvPr/>
        </p:nvSpPr>
        <p:spPr>
          <a:xfrm>
            <a:off x="6732588" y="3644900"/>
            <a:ext cx="350837" cy="369888"/>
          </a:xfrm>
          <a:prstGeom prst="rect">
            <a:avLst/>
          </a:prstGeom>
          <a:noFill/>
        </p:spPr>
        <p:txBody>
          <a:bodyPr wrap="none">
            <a:spAutoFit/>
          </a:bodyPr>
          <a:lstStyle/>
          <a:p>
            <a:pPr>
              <a:defRPr/>
            </a:pPr>
            <a:r>
              <a:rPr lang="en-US" sz="1800" b="1" dirty="0">
                <a:solidFill>
                  <a:schemeClr val="accent6"/>
                </a:solidFill>
                <a:latin typeface="Arial" charset="0"/>
                <a:ea typeface="ＭＳ Ｐゴシック" charset="0"/>
                <a:cs typeface="ＭＳ Ｐゴシック" charset="0"/>
              </a:rPr>
              <a:t>C</a:t>
            </a:r>
          </a:p>
        </p:txBody>
      </p:sp>
      <p:sp>
        <p:nvSpPr>
          <p:cNvPr id="15384" name="TextBox 24"/>
          <p:cNvSpPr txBox="1">
            <a:spLocks noChangeArrowheads="1"/>
          </p:cNvSpPr>
          <p:nvPr/>
        </p:nvSpPr>
        <p:spPr bwMode="auto">
          <a:xfrm>
            <a:off x="676275" y="384175"/>
            <a:ext cx="2038350" cy="708025"/>
          </a:xfrm>
          <a:prstGeom prst="rect">
            <a:avLst/>
          </a:prstGeom>
          <a:noFill/>
          <a:ln w="9525">
            <a:noFill/>
            <a:miter lim="800000"/>
            <a:headEnd/>
            <a:tailEnd/>
          </a:ln>
        </p:spPr>
        <p:txBody>
          <a:bodyPr wrap="none">
            <a:spAutoFit/>
          </a:bodyPr>
          <a:lstStyle/>
          <a:p>
            <a:r>
              <a:rPr lang="en-US" sz="4000">
                <a:solidFill>
                  <a:schemeClr val="accent1"/>
                </a:solidFill>
              </a:rPr>
              <a:t>Solution</a:t>
            </a:r>
          </a:p>
        </p:txBody>
      </p:sp>
      <p:sp>
        <p:nvSpPr>
          <p:cNvPr id="12" name="TextBox 11"/>
          <p:cNvSpPr txBox="1"/>
          <p:nvPr/>
        </p:nvSpPr>
        <p:spPr>
          <a:xfrm>
            <a:off x="687388" y="908050"/>
            <a:ext cx="1363662" cy="831850"/>
          </a:xfrm>
          <a:prstGeom prst="rect">
            <a:avLst/>
          </a:prstGeom>
          <a:noFill/>
        </p:spPr>
        <p:txBody>
          <a:bodyPr wrap="none">
            <a:spAutoFit/>
          </a:bodyPr>
          <a:lstStyle/>
          <a:p>
            <a:pPr>
              <a:defRPr/>
            </a:pPr>
            <a:r>
              <a:rPr lang="en-US" dirty="0">
                <a:solidFill>
                  <a:schemeClr val="accent6"/>
                </a:solidFill>
                <a:latin typeface="Arial" charset="0"/>
                <a:ea typeface="ＭＳ Ｐゴシック" charset="0"/>
                <a:cs typeface="ＭＳ Ｐゴシック" charset="0"/>
              </a:rPr>
              <a:t>Services</a:t>
            </a:r>
          </a:p>
          <a:p>
            <a:pPr>
              <a:defRPr/>
            </a:pPr>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3223489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5" name="Oval 1"/>
          <p:cNvSpPr>
            <a:spLocks noChangeArrowheads="1"/>
          </p:cNvSpPr>
          <p:nvPr/>
        </p:nvSpPr>
        <p:spPr bwMode="auto">
          <a:xfrm>
            <a:off x="1187450" y="3860800"/>
            <a:ext cx="792163" cy="792163"/>
          </a:xfrm>
          <a:prstGeom prst="ellipse">
            <a:avLst/>
          </a:prstGeom>
          <a:solidFill>
            <a:schemeClr val="bg1"/>
          </a:solidFill>
          <a:ln w="9525">
            <a:solidFill>
              <a:schemeClr val="tx1"/>
            </a:solidFill>
            <a:round/>
            <a:headEnd/>
            <a:tailEnd/>
          </a:ln>
        </p:spPr>
        <p:txBody>
          <a:bodyPr lIns="36000" tIns="93600" rIns="0"/>
          <a:lstStyle/>
          <a:p>
            <a:pPr algn="ctr"/>
            <a:r>
              <a:rPr lang="en-US" sz="2000" b="1"/>
              <a:t>P15</a:t>
            </a:r>
          </a:p>
        </p:txBody>
      </p:sp>
      <p:sp>
        <p:nvSpPr>
          <p:cNvPr id="16386" name="Oval 2"/>
          <p:cNvSpPr>
            <a:spLocks noChangeArrowheads="1"/>
          </p:cNvSpPr>
          <p:nvPr/>
        </p:nvSpPr>
        <p:spPr bwMode="auto">
          <a:xfrm>
            <a:off x="1116013" y="16287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P1</a:t>
            </a:r>
          </a:p>
        </p:txBody>
      </p:sp>
      <p:sp>
        <p:nvSpPr>
          <p:cNvPr id="16387" name="Oval 3"/>
          <p:cNvSpPr>
            <a:spLocks noChangeArrowheads="1"/>
          </p:cNvSpPr>
          <p:nvPr/>
        </p:nvSpPr>
        <p:spPr bwMode="auto">
          <a:xfrm>
            <a:off x="2484438"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P2</a:t>
            </a:r>
          </a:p>
        </p:txBody>
      </p:sp>
      <p:sp>
        <p:nvSpPr>
          <p:cNvPr id="16388" name="Oval 4"/>
          <p:cNvSpPr>
            <a:spLocks noChangeArrowheads="1"/>
          </p:cNvSpPr>
          <p:nvPr/>
        </p:nvSpPr>
        <p:spPr bwMode="auto">
          <a:xfrm>
            <a:off x="4211638"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P12</a:t>
            </a:r>
          </a:p>
        </p:txBody>
      </p:sp>
      <p:sp>
        <p:nvSpPr>
          <p:cNvPr id="16389" name="Oval 5"/>
          <p:cNvSpPr>
            <a:spLocks noChangeArrowheads="1"/>
          </p:cNvSpPr>
          <p:nvPr/>
        </p:nvSpPr>
        <p:spPr bwMode="auto">
          <a:xfrm>
            <a:off x="6011863"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P6</a:t>
            </a:r>
          </a:p>
        </p:txBody>
      </p:sp>
      <p:sp>
        <p:nvSpPr>
          <p:cNvPr id="16390" name="Oval 6"/>
          <p:cNvSpPr>
            <a:spLocks noChangeArrowheads="1"/>
          </p:cNvSpPr>
          <p:nvPr/>
        </p:nvSpPr>
        <p:spPr bwMode="auto">
          <a:xfrm>
            <a:off x="7235825" y="1484313"/>
            <a:ext cx="792163" cy="792162"/>
          </a:xfrm>
          <a:prstGeom prst="ellipse">
            <a:avLst/>
          </a:prstGeom>
          <a:solidFill>
            <a:schemeClr val="bg1"/>
          </a:solidFill>
          <a:ln w="9525">
            <a:solidFill>
              <a:schemeClr val="tx1"/>
            </a:solidFill>
            <a:round/>
            <a:headEnd/>
            <a:tailEnd/>
          </a:ln>
        </p:spPr>
        <p:txBody>
          <a:bodyPr lIns="36000" tIns="93600" rIns="0"/>
          <a:lstStyle/>
          <a:p>
            <a:pPr algn="ctr"/>
            <a:r>
              <a:rPr lang="en-US" sz="2000" b="1"/>
              <a:t>P8</a:t>
            </a:r>
          </a:p>
        </p:txBody>
      </p:sp>
      <p:sp>
        <p:nvSpPr>
          <p:cNvPr id="16391" name="Oval 7"/>
          <p:cNvSpPr>
            <a:spLocks noChangeArrowheads="1"/>
          </p:cNvSpPr>
          <p:nvPr/>
        </p:nvSpPr>
        <p:spPr bwMode="auto">
          <a:xfrm>
            <a:off x="7308850" y="3933825"/>
            <a:ext cx="792163" cy="790575"/>
          </a:xfrm>
          <a:prstGeom prst="ellipse">
            <a:avLst/>
          </a:prstGeom>
          <a:solidFill>
            <a:schemeClr val="bg1"/>
          </a:solidFill>
          <a:ln w="9525">
            <a:solidFill>
              <a:schemeClr val="tx1"/>
            </a:solidFill>
            <a:round/>
            <a:headEnd/>
            <a:tailEnd/>
          </a:ln>
        </p:spPr>
        <p:txBody>
          <a:bodyPr lIns="36000" tIns="93600" rIns="0"/>
          <a:lstStyle/>
          <a:p>
            <a:pPr algn="ctr"/>
            <a:r>
              <a:rPr lang="en-US" sz="2000" b="1"/>
              <a:t>P4</a:t>
            </a:r>
          </a:p>
        </p:txBody>
      </p:sp>
      <p:cxnSp>
        <p:nvCxnSpPr>
          <p:cNvPr id="16392" name="Straight Connector 9"/>
          <p:cNvCxnSpPr>
            <a:cxnSpLocks noChangeShapeType="1"/>
            <a:stCxn id="16385" idx="7"/>
            <a:endCxn id="16387" idx="3"/>
          </p:cNvCxnSpPr>
          <p:nvPr/>
        </p:nvCxnSpPr>
        <p:spPr bwMode="auto">
          <a:xfrm flipV="1">
            <a:off x="1863725" y="3384550"/>
            <a:ext cx="736600" cy="592138"/>
          </a:xfrm>
          <a:prstGeom prst="line">
            <a:avLst/>
          </a:prstGeom>
          <a:noFill/>
          <a:ln w="50800">
            <a:solidFill>
              <a:schemeClr val="tx1"/>
            </a:solidFill>
            <a:round/>
            <a:headEnd/>
            <a:tailEnd/>
          </a:ln>
        </p:spPr>
      </p:cxnSp>
      <p:cxnSp>
        <p:nvCxnSpPr>
          <p:cNvPr id="16393" name="Straight Connector 10"/>
          <p:cNvCxnSpPr>
            <a:cxnSpLocks noChangeShapeType="1"/>
            <a:stCxn id="16386" idx="5"/>
            <a:endCxn id="16387" idx="1"/>
          </p:cNvCxnSpPr>
          <p:nvPr/>
        </p:nvCxnSpPr>
        <p:spPr bwMode="auto">
          <a:xfrm>
            <a:off x="1792288" y="2305050"/>
            <a:ext cx="808037" cy="519113"/>
          </a:xfrm>
          <a:prstGeom prst="line">
            <a:avLst/>
          </a:prstGeom>
          <a:noFill/>
          <a:ln w="9525">
            <a:solidFill>
              <a:schemeClr val="tx1"/>
            </a:solidFill>
            <a:round/>
            <a:headEnd/>
            <a:tailEnd/>
          </a:ln>
        </p:spPr>
      </p:cxnSp>
      <p:cxnSp>
        <p:nvCxnSpPr>
          <p:cNvPr id="16394" name="Straight Connector 13"/>
          <p:cNvCxnSpPr>
            <a:cxnSpLocks noChangeShapeType="1"/>
            <a:stCxn id="16387" idx="6"/>
            <a:endCxn id="16388" idx="2"/>
          </p:cNvCxnSpPr>
          <p:nvPr/>
        </p:nvCxnSpPr>
        <p:spPr bwMode="auto">
          <a:xfrm>
            <a:off x="3276600" y="3105150"/>
            <a:ext cx="935038" cy="0"/>
          </a:xfrm>
          <a:prstGeom prst="line">
            <a:avLst/>
          </a:prstGeom>
          <a:noFill/>
          <a:ln w="9525">
            <a:solidFill>
              <a:schemeClr val="tx1"/>
            </a:solidFill>
            <a:round/>
            <a:headEnd/>
            <a:tailEnd/>
          </a:ln>
        </p:spPr>
      </p:cxnSp>
      <p:cxnSp>
        <p:nvCxnSpPr>
          <p:cNvPr id="16395" name="Straight Connector 16"/>
          <p:cNvCxnSpPr>
            <a:cxnSpLocks noChangeShapeType="1"/>
            <a:stCxn id="16388" idx="6"/>
            <a:endCxn id="16389" idx="2"/>
          </p:cNvCxnSpPr>
          <p:nvPr/>
        </p:nvCxnSpPr>
        <p:spPr bwMode="auto">
          <a:xfrm>
            <a:off x="5003800" y="3105150"/>
            <a:ext cx="1008063" cy="0"/>
          </a:xfrm>
          <a:prstGeom prst="line">
            <a:avLst/>
          </a:prstGeom>
          <a:noFill/>
          <a:ln w="9525">
            <a:solidFill>
              <a:schemeClr val="tx1"/>
            </a:solidFill>
            <a:round/>
            <a:headEnd/>
            <a:tailEnd/>
          </a:ln>
        </p:spPr>
      </p:cxnSp>
      <p:cxnSp>
        <p:nvCxnSpPr>
          <p:cNvPr id="16396" name="Straight Connector 31"/>
          <p:cNvCxnSpPr>
            <a:cxnSpLocks noChangeShapeType="1"/>
            <a:stCxn id="16389" idx="7"/>
            <a:endCxn id="16390" idx="3"/>
          </p:cNvCxnSpPr>
          <p:nvPr/>
        </p:nvCxnSpPr>
        <p:spPr bwMode="auto">
          <a:xfrm flipV="1">
            <a:off x="6688138" y="2160588"/>
            <a:ext cx="663575" cy="663575"/>
          </a:xfrm>
          <a:prstGeom prst="line">
            <a:avLst/>
          </a:prstGeom>
          <a:noFill/>
          <a:ln w="9525">
            <a:solidFill>
              <a:schemeClr val="tx1"/>
            </a:solidFill>
            <a:round/>
            <a:headEnd/>
            <a:tailEnd/>
          </a:ln>
        </p:spPr>
      </p:cxnSp>
      <p:cxnSp>
        <p:nvCxnSpPr>
          <p:cNvPr id="16397" name="Straight Connector 34"/>
          <p:cNvCxnSpPr>
            <a:cxnSpLocks noChangeShapeType="1"/>
            <a:stCxn id="16389" idx="5"/>
            <a:endCxn id="16391" idx="1"/>
          </p:cNvCxnSpPr>
          <p:nvPr/>
        </p:nvCxnSpPr>
        <p:spPr bwMode="auto">
          <a:xfrm>
            <a:off x="6688138" y="3384550"/>
            <a:ext cx="736600" cy="665163"/>
          </a:xfrm>
          <a:prstGeom prst="line">
            <a:avLst/>
          </a:prstGeom>
          <a:noFill/>
          <a:ln w="9525">
            <a:solidFill>
              <a:schemeClr val="tx1"/>
            </a:solidFill>
            <a:round/>
            <a:headEnd/>
            <a:tailEnd/>
          </a:ln>
        </p:spPr>
      </p:cxnSp>
      <p:cxnSp>
        <p:nvCxnSpPr>
          <p:cNvPr id="16398" name="Curved Connector 58"/>
          <p:cNvCxnSpPr>
            <a:cxnSpLocks noChangeShapeType="1"/>
            <a:stCxn id="16387" idx="0"/>
            <a:endCxn id="16387" idx="7"/>
          </p:cNvCxnSpPr>
          <p:nvPr/>
        </p:nvCxnSpPr>
        <p:spPr bwMode="auto">
          <a:xfrm rot="16200000" flipH="1">
            <a:off x="2961481" y="2626519"/>
            <a:ext cx="115888" cy="279400"/>
          </a:xfrm>
          <a:prstGeom prst="curvedConnector3">
            <a:avLst>
              <a:gd name="adj1" fmla="val -338755"/>
            </a:avLst>
          </a:prstGeom>
          <a:noFill/>
          <a:ln w="9525">
            <a:solidFill>
              <a:schemeClr val="tx1"/>
            </a:solidFill>
            <a:round/>
            <a:headEnd/>
            <a:tailEnd/>
          </a:ln>
        </p:spPr>
      </p:cxnSp>
      <p:cxnSp>
        <p:nvCxnSpPr>
          <p:cNvPr id="16399" name="Curved Connector 61"/>
          <p:cNvCxnSpPr>
            <a:cxnSpLocks noChangeShapeType="1"/>
            <a:stCxn id="16389" idx="0"/>
            <a:endCxn id="16389" idx="1"/>
          </p:cNvCxnSpPr>
          <p:nvPr/>
        </p:nvCxnSpPr>
        <p:spPr bwMode="auto">
          <a:xfrm rot="-5400000" flipH="1" flipV="1">
            <a:off x="6210300" y="2625725"/>
            <a:ext cx="115888" cy="280988"/>
          </a:xfrm>
          <a:prstGeom prst="curvedConnector3">
            <a:avLst>
              <a:gd name="adj1" fmla="val -338755"/>
            </a:avLst>
          </a:prstGeom>
          <a:noFill/>
          <a:ln w="50800">
            <a:solidFill>
              <a:schemeClr val="tx1"/>
            </a:solidFill>
            <a:round/>
            <a:headEnd/>
            <a:tailEnd/>
          </a:ln>
        </p:spPr>
      </p:cxnSp>
      <p:sp>
        <p:nvSpPr>
          <p:cNvPr id="9" name="TextBox 8"/>
          <p:cNvSpPr txBox="1"/>
          <p:nvPr/>
        </p:nvSpPr>
        <p:spPr>
          <a:xfrm>
            <a:off x="6948488" y="2411413"/>
            <a:ext cx="554037" cy="307975"/>
          </a:xfrm>
          <a:prstGeom prst="rect">
            <a:avLst/>
          </a:prstGeom>
          <a:noFill/>
        </p:spPr>
        <p:txBody>
          <a:bodyPr wrap="none">
            <a:spAutoFit/>
          </a:bodyPr>
          <a:lstStyle/>
          <a:p>
            <a:pPr>
              <a:defRPr/>
            </a:pPr>
            <a:r>
              <a:rPr lang="en-US" sz="1400" dirty="0">
                <a:solidFill>
                  <a:schemeClr val="accent6"/>
                </a:solidFill>
                <a:latin typeface="Arial" charset="0"/>
                <a:ea typeface="ＭＳ Ｐゴシック" charset="0"/>
                <a:cs typeface="ＭＳ Ｐゴシック" charset="0"/>
              </a:rPr>
              <a:t>Coip</a:t>
            </a:r>
          </a:p>
        </p:txBody>
      </p:sp>
      <p:sp>
        <p:nvSpPr>
          <p:cNvPr id="18" name="TextBox 17"/>
          <p:cNvSpPr txBox="1"/>
          <p:nvPr/>
        </p:nvSpPr>
        <p:spPr>
          <a:xfrm>
            <a:off x="2843213" y="1916113"/>
            <a:ext cx="554037" cy="307975"/>
          </a:xfrm>
          <a:prstGeom prst="rect">
            <a:avLst/>
          </a:prstGeom>
          <a:noFill/>
        </p:spPr>
        <p:txBody>
          <a:bodyPr wrap="none">
            <a:spAutoFit/>
          </a:bodyPr>
          <a:lstStyle/>
          <a:p>
            <a:pPr>
              <a:defRPr/>
            </a:pPr>
            <a:r>
              <a:rPr lang="en-US" sz="1400" dirty="0">
                <a:solidFill>
                  <a:schemeClr val="accent6"/>
                </a:solidFill>
                <a:latin typeface="Arial" charset="0"/>
                <a:ea typeface="ＭＳ Ｐゴシック" charset="0"/>
                <a:cs typeface="ＭＳ Ｐゴシック" charset="0"/>
              </a:rPr>
              <a:t>Coip</a:t>
            </a:r>
          </a:p>
        </p:txBody>
      </p:sp>
      <p:sp>
        <p:nvSpPr>
          <p:cNvPr id="19" name="TextBox 18"/>
          <p:cNvSpPr txBox="1"/>
          <p:nvPr/>
        </p:nvSpPr>
        <p:spPr>
          <a:xfrm>
            <a:off x="5364163" y="1916113"/>
            <a:ext cx="1547812" cy="307975"/>
          </a:xfrm>
          <a:prstGeom prst="rect">
            <a:avLst/>
          </a:prstGeom>
          <a:noFill/>
        </p:spPr>
        <p:txBody>
          <a:bodyPr wrap="none">
            <a:spAutoFit/>
          </a:bodyPr>
          <a:lstStyle/>
          <a:p>
            <a:pPr>
              <a:defRPr/>
            </a:pPr>
            <a:r>
              <a:rPr lang="en-US" sz="1400" dirty="0">
                <a:solidFill>
                  <a:schemeClr val="accent6"/>
                </a:solidFill>
                <a:latin typeface="Arial" charset="0"/>
                <a:ea typeface="ＭＳ Ｐゴシック" charset="0"/>
                <a:cs typeface="ＭＳ Ｐゴシック" charset="0"/>
              </a:rPr>
              <a:t>Coip, Two Hybrid</a:t>
            </a:r>
          </a:p>
        </p:txBody>
      </p:sp>
      <p:sp>
        <p:nvSpPr>
          <p:cNvPr id="20" name="TextBox 19"/>
          <p:cNvSpPr txBox="1"/>
          <p:nvPr/>
        </p:nvSpPr>
        <p:spPr>
          <a:xfrm>
            <a:off x="1259263" y="2514600"/>
            <a:ext cx="1080489" cy="307777"/>
          </a:xfrm>
          <a:prstGeom prst="rect">
            <a:avLst/>
          </a:prstGeom>
          <a:noFill/>
        </p:spPr>
        <p:txBody>
          <a:bodyPr wrap="none">
            <a:spAutoFit/>
          </a:bodyPr>
          <a:lstStyle/>
          <a:p>
            <a:pPr>
              <a:defRPr/>
            </a:pPr>
            <a:r>
              <a:rPr lang="en-US" sz="1400" dirty="0" smtClean="0">
                <a:solidFill>
                  <a:schemeClr val="accent6"/>
                </a:solidFill>
                <a:latin typeface="Arial" charset="0"/>
                <a:ea typeface="ＭＳ Ｐゴシック" charset="0"/>
                <a:cs typeface="ＭＳ Ｐゴシック" charset="0"/>
              </a:rPr>
              <a:t>Two Hybrid</a:t>
            </a:r>
            <a:endParaRPr lang="en-US" sz="1400" dirty="0">
              <a:solidFill>
                <a:schemeClr val="accent6"/>
              </a:solidFill>
              <a:latin typeface="Arial" charset="0"/>
              <a:ea typeface="ＭＳ Ｐゴシック" charset="0"/>
              <a:cs typeface="ＭＳ Ｐゴシック" charset="0"/>
            </a:endParaRPr>
          </a:p>
        </p:txBody>
      </p:sp>
      <p:sp>
        <p:nvSpPr>
          <p:cNvPr id="21" name="TextBox 20"/>
          <p:cNvSpPr txBox="1"/>
          <p:nvPr/>
        </p:nvSpPr>
        <p:spPr>
          <a:xfrm>
            <a:off x="2124075" y="3738563"/>
            <a:ext cx="1547813" cy="307975"/>
          </a:xfrm>
          <a:prstGeom prst="rect">
            <a:avLst/>
          </a:prstGeom>
          <a:noFill/>
        </p:spPr>
        <p:txBody>
          <a:bodyPr wrap="none">
            <a:spAutoFit/>
          </a:bodyPr>
          <a:lstStyle/>
          <a:p>
            <a:pPr>
              <a:defRPr/>
            </a:pPr>
            <a:r>
              <a:rPr lang="en-US" sz="1400" dirty="0">
                <a:solidFill>
                  <a:schemeClr val="accent6"/>
                </a:solidFill>
                <a:latin typeface="Arial" charset="0"/>
                <a:ea typeface="ＭＳ Ｐゴシック" charset="0"/>
                <a:cs typeface="ＭＳ Ｐゴシック" charset="0"/>
              </a:rPr>
              <a:t>Coip, Two Hybrid</a:t>
            </a:r>
          </a:p>
        </p:txBody>
      </p:sp>
      <p:sp>
        <p:nvSpPr>
          <p:cNvPr id="22" name="TextBox 21"/>
          <p:cNvSpPr txBox="1"/>
          <p:nvPr/>
        </p:nvSpPr>
        <p:spPr>
          <a:xfrm>
            <a:off x="3203575" y="2708275"/>
            <a:ext cx="1082675" cy="307975"/>
          </a:xfrm>
          <a:prstGeom prst="rect">
            <a:avLst/>
          </a:prstGeom>
          <a:noFill/>
        </p:spPr>
        <p:txBody>
          <a:bodyPr wrap="none">
            <a:spAutoFit/>
          </a:bodyPr>
          <a:lstStyle/>
          <a:p>
            <a:pPr>
              <a:defRPr/>
            </a:pPr>
            <a:r>
              <a:rPr lang="en-US" sz="1400" dirty="0">
                <a:solidFill>
                  <a:schemeClr val="accent6"/>
                </a:solidFill>
                <a:latin typeface="Arial" charset="0"/>
                <a:ea typeface="ＭＳ Ｐゴシック" charset="0"/>
                <a:cs typeface="ＭＳ Ｐゴシック" charset="0"/>
              </a:rPr>
              <a:t>Two Hybrid</a:t>
            </a:r>
          </a:p>
        </p:txBody>
      </p:sp>
      <p:sp>
        <p:nvSpPr>
          <p:cNvPr id="23" name="TextBox 22"/>
          <p:cNvSpPr txBox="1"/>
          <p:nvPr/>
        </p:nvSpPr>
        <p:spPr>
          <a:xfrm>
            <a:off x="5292725" y="2708275"/>
            <a:ext cx="554038" cy="307975"/>
          </a:xfrm>
          <a:prstGeom prst="rect">
            <a:avLst/>
          </a:prstGeom>
          <a:noFill/>
        </p:spPr>
        <p:txBody>
          <a:bodyPr wrap="none">
            <a:spAutoFit/>
          </a:bodyPr>
          <a:lstStyle/>
          <a:p>
            <a:pPr>
              <a:defRPr/>
            </a:pPr>
            <a:r>
              <a:rPr lang="en-US" sz="1400" dirty="0">
                <a:solidFill>
                  <a:schemeClr val="accent6"/>
                </a:solidFill>
                <a:latin typeface="Arial" charset="0"/>
                <a:ea typeface="ＭＳ Ｐゴシック" charset="0"/>
                <a:cs typeface="ＭＳ Ｐゴシック" charset="0"/>
              </a:rPr>
              <a:t>Coip</a:t>
            </a:r>
          </a:p>
        </p:txBody>
      </p:sp>
      <p:sp>
        <p:nvSpPr>
          <p:cNvPr id="24" name="TextBox 23"/>
          <p:cNvSpPr txBox="1"/>
          <p:nvPr/>
        </p:nvSpPr>
        <p:spPr>
          <a:xfrm>
            <a:off x="6557963" y="3644900"/>
            <a:ext cx="554037" cy="307975"/>
          </a:xfrm>
          <a:prstGeom prst="rect">
            <a:avLst/>
          </a:prstGeom>
          <a:noFill/>
        </p:spPr>
        <p:txBody>
          <a:bodyPr wrap="none">
            <a:spAutoFit/>
          </a:bodyPr>
          <a:lstStyle/>
          <a:p>
            <a:pPr>
              <a:defRPr/>
            </a:pPr>
            <a:r>
              <a:rPr lang="en-US" sz="1400" dirty="0">
                <a:solidFill>
                  <a:schemeClr val="accent6"/>
                </a:solidFill>
                <a:latin typeface="Arial" charset="0"/>
                <a:ea typeface="ＭＳ Ｐゴシック" charset="0"/>
                <a:cs typeface="ＭＳ Ｐゴシック" charset="0"/>
              </a:rPr>
              <a:t>Coip</a:t>
            </a:r>
          </a:p>
        </p:txBody>
      </p:sp>
      <p:sp>
        <p:nvSpPr>
          <p:cNvPr id="16408" name="TextBox 24"/>
          <p:cNvSpPr txBox="1">
            <a:spLocks noChangeArrowheads="1"/>
          </p:cNvSpPr>
          <p:nvPr/>
        </p:nvSpPr>
        <p:spPr bwMode="auto">
          <a:xfrm>
            <a:off x="676275" y="384175"/>
            <a:ext cx="2038350" cy="708025"/>
          </a:xfrm>
          <a:prstGeom prst="rect">
            <a:avLst/>
          </a:prstGeom>
          <a:noFill/>
          <a:ln w="9525">
            <a:noFill/>
            <a:miter lim="800000"/>
            <a:headEnd/>
            <a:tailEnd/>
          </a:ln>
        </p:spPr>
        <p:txBody>
          <a:bodyPr wrap="none">
            <a:spAutoFit/>
          </a:bodyPr>
          <a:lstStyle/>
          <a:p>
            <a:r>
              <a:rPr lang="en-US" sz="4000">
                <a:solidFill>
                  <a:schemeClr val="accent1"/>
                </a:solidFill>
              </a:rPr>
              <a:t>Solution</a:t>
            </a:r>
          </a:p>
        </p:txBody>
      </p:sp>
      <p:sp>
        <p:nvSpPr>
          <p:cNvPr id="26" name="TextBox 25"/>
          <p:cNvSpPr txBox="1"/>
          <p:nvPr/>
        </p:nvSpPr>
        <p:spPr>
          <a:xfrm>
            <a:off x="687388" y="908050"/>
            <a:ext cx="2749550" cy="831850"/>
          </a:xfrm>
          <a:prstGeom prst="rect">
            <a:avLst/>
          </a:prstGeom>
          <a:noFill/>
        </p:spPr>
        <p:txBody>
          <a:bodyPr wrap="none">
            <a:spAutoFit/>
          </a:bodyPr>
          <a:lstStyle/>
          <a:p>
            <a:pPr>
              <a:defRPr/>
            </a:pPr>
            <a:r>
              <a:rPr lang="en-US" dirty="0">
                <a:solidFill>
                  <a:schemeClr val="accent6"/>
                </a:solidFill>
                <a:latin typeface="Arial" charset="0"/>
                <a:ea typeface="ＭＳ Ｐゴシック" charset="0"/>
                <a:cs typeface="ＭＳ Ｐゴシック" charset="0"/>
              </a:rPr>
              <a:t>Detection methods</a:t>
            </a:r>
          </a:p>
          <a:p>
            <a:pPr>
              <a:defRPr/>
            </a:pPr>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2460303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ctrTitle"/>
          </p:nvPr>
        </p:nvSpPr>
        <p:spPr>
          <a:xfrm>
            <a:off x="533401" y="1040419"/>
            <a:ext cx="7772400" cy="685718"/>
          </a:xfrm>
        </p:spPr>
        <p:txBody>
          <a:bodyPr rtlCol="0">
            <a:noAutofit/>
          </a:bodyPr>
          <a:lstStyle/>
          <a:p>
            <a:pPr algn="r" fontAlgn="auto">
              <a:spcAft>
                <a:spcPts val="0"/>
              </a:spcAft>
              <a:defRPr/>
            </a:pPr>
            <a:r>
              <a:rPr lang="en-GB" sz="3600" dirty="0">
                <a:latin typeface="HelveticaNeueLT Pro 45 Lt" pitchFamily="34" charset="0"/>
                <a:cs typeface="Arial" pitchFamily="34" charset="0"/>
              </a:rPr>
              <a:t>Network </a:t>
            </a:r>
            <a:r>
              <a:rPr lang="en-GB" sz="3600" dirty="0" smtClean="0">
                <a:latin typeface="HelveticaNeueLT Pro 45 Lt" pitchFamily="34" charset="0"/>
                <a:cs typeface="Arial" pitchFamily="34" charset="0"/>
              </a:rPr>
              <a:t>representation and analysis: </a:t>
            </a:r>
            <a:br>
              <a:rPr lang="en-GB" sz="3600" dirty="0" smtClean="0">
                <a:latin typeface="HelveticaNeueLT Pro 45 Lt" pitchFamily="34" charset="0"/>
                <a:cs typeface="Arial" pitchFamily="34" charset="0"/>
              </a:rPr>
            </a:br>
            <a:r>
              <a:rPr lang="en-GB" sz="3600" dirty="0" smtClean="0">
                <a:latin typeface="HelveticaNeueLT Pro 45 Lt" pitchFamily="34" charset="0"/>
                <a:cs typeface="Arial" pitchFamily="34" charset="0"/>
              </a:rPr>
              <a:t>strategies and limitations</a:t>
            </a:r>
            <a:endParaRPr lang="de-DE" sz="3600" dirty="0" smtClean="0">
              <a:latin typeface="HelveticaNeueLT Pro 45 Lt" pitchFamily="34" charset="0"/>
              <a:cs typeface="Arial" pitchFamily="34" charset="0"/>
            </a:endParaRPr>
          </a:p>
        </p:txBody>
      </p:sp>
    </p:spTree>
    <p:extLst>
      <p:ext uri="{BB962C8B-B14F-4D97-AF65-F5344CB8AC3E}">
        <p14:creationId xmlns:p14="http://schemas.microsoft.com/office/powerpoint/2010/main" val="174648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Network </a:t>
            </a:r>
            <a:r>
              <a:rPr lang="en-GB" dirty="0" smtClean="0"/>
              <a:t>analysis: background</a:t>
            </a:r>
            <a:endParaRPr lang="en-GB" dirty="0"/>
          </a:p>
        </p:txBody>
      </p:sp>
      <p:sp>
        <p:nvSpPr>
          <p:cNvPr id="2" name="TextBox 1"/>
          <p:cNvSpPr txBox="1"/>
          <p:nvPr/>
        </p:nvSpPr>
        <p:spPr>
          <a:xfrm>
            <a:off x="461958" y="863184"/>
            <a:ext cx="8502529" cy="1154162"/>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GB" sz="1600" dirty="0" smtClean="0"/>
              <a:t>Biological network analysis: originated using tools and concepts from network and graph theory and social network analysis.</a:t>
            </a:r>
          </a:p>
          <a:p>
            <a:pPr marL="342900" indent="-342900">
              <a:spcAft>
                <a:spcPts val="600"/>
              </a:spcAft>
              <a:buFont typeface="Arial" panose="020B0604020202020204" pitchFamily="34" charset="0"/>
              <a:buChar char="•"/>
            </a:pPr>
            <a:r>
              <a:rPr lang="en-GB" sz="1600" dirty="0" smtClean="0"/>
              <a:t>Graph theory: set of abstract concepts and methods that can be used to visualize and analyse biological networks.</a:t>
            </a:r>
            <a:endParaRPr lang="en-GB" sz="1600" dirty="0"/>
          </a:p>
        </p:txBody>
      </p:sp>
      <p:pic>
        <p:nvPicPr>
          <p:cNvPr id="1026" name="Picture 2" descr="File:Image-Koenigsberg, Map by Merian-Erben 165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45" y="2706094"/>
            <a:ext cx="2994303" cy="20836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3423642" y="3429000"/>
            <a:ext cx="2876550" cy="2266950"/>
          </a:xfrm>
          <a:prstGeom prst="rect">
            <a:avLst/>
          </a:prstGeom>
        </p:spPr>
      </p:pic>
      <p:sp>
        <p:nvSpPr>
          <p:cNvPr id="4" name="Rectangle 3"/>
          <p:cNvSpPr/>
          <p:nvPr/>
        </p:nvSpPr>
        <p:spPr>
          <a:xfrm>
            <a:off x="179512" y="6156099"/>
            <a:ext cx="6912447" cy="600164"/>
          </a:xfrm>
          <a:prstGeom prst="rect">
            <a:avLst/>
          </a:prstGeom>
          <a:noFill/>
        </p:spPr>
        <p:txBody>
          <a:bodyPr wrap="square" rtlCol="0">
            <a:spAutoFit/>
          </a:bodyPr>
          <a:lstStyle/>
          <a:p>
            <a:r>
              <a:rPr lang="en-GB" sz="1100" dirty="0">
                <a:solidFill>
                  <a:schemeClr val="accent1"/>
                </a:solidFill>
              </a:rPr>
              <a:t>Images taken under Creative Commons Attribution-Share Alike 3.0 </a:t>
            </a:r>
            <a:r>
              <a:rPr lang="en-GB" sz="1100" dirty="0" err="1">
                <a:solidFill>
                  <a:schemeClr val="accent1"/>
                </a:solidFill>
              </a:rPr>
              <a:t>Unported</a:t>
            </a:r>
            <a:r>
              <a:rPr lang="en-GB" sz="1100" dirty="0">
                <a:solidFill>
                  <a:schemeClr val="accent1"/>
                </a:solidFill>
              </a:rPr>
              <a:t> license from:</a:t>
            </a:r>
          </a:p>
          <a:p>
            <a:r>
              <a:rPr lang="en-GB" sz="1100" dirty="0">
                <a:solidFill>
                  <a:schemeClr val="accent1"/>
                </a:solidFill>
                <a:hlinkClick r:id="rId4"/>
              </a:rPr>
              <a:t>http://commons.wikimedia.org/wiki/File:Konigsberg_bridges.png</a:t>
            </a:r>
            <a:r>
              <a:rPr lang="en-GB" sz="1100" dirty="0">
                <a:solidFill>
                  <a:schemeClr val="accent1"/>
                </a:solidFill>
              </a:rPr>
              <a:t> </a:t>
            </a:r>
          </a:p>
          <a:p>
            <a:r>
              <a:rPr lang="en-GB" sz="1100" dirty="0">
                <a:solidFill>
                  <a:schemeClr val="accent1"/>
                </a:solidFill>
                <a:hlinkClick r:id="rId5"/>
              </a:rPr>
              <a:t>http://commons.wikimedia.org/wiki/File:K%C3%B6nigsberger_br%C3%BCcken.svg</a:t>
            </a:r>
            <a:endParaRPr lang="en-GB" sz="1100" dirty="0">
              <a:solidFill>
                <a:schemeClr val="accent1"/>
              </a:solidFill>
            </a:endParaRPr>
          </a:p>
        </p:txBody>
      </p:sp>
      <p:pic>
        <p:nvPicPr>
          <p:cNvPr id="1032" name="Picture 8" descr="File:Königsberger brücken.sv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5691" y="4077072"/>
            <a:ext cx="2366789" cy="19901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275855" y="1981870"/>
            <a:ext cx="5688631" cy="1231106"/>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GB" sz="1600" dirty="0" smtClean="0"/>
              <a:t>First formulation of graph theory: The problem of the seven bridges of </a:t>
            </a:r>
            <a:r>
              <a:rPr lang="en-GB" sz="1600" dirty="0" err="1" smtClean="0"/>
              <a:t>Koenigsberg</a:t>
            </a:r>
            <a:r>
              <a:rPr lang="en-GB" sz="1600" dirty="0" smtClean="0"/>
              <a:t> (Kaliningrad).</a:t>
            </a:r>
          </a:p>
          <a:p>
            <a:pPr marL="342900" indent="-342900">
              <a:spcAft>
                <a:spcPts val="600"/>
              </a:spcAft>
              <a:buFont typeface="Arial" panose="020B0604020202020204" pitchFamily="34" charset="0"/>
              <a:buChar char="•"/>
            </a:pPr>
            <a:r>
              <a:rPr lang="en-GB" sz="1600" dirty="0" smtClean="0"/>
              <a:t>“Solved” by Leonard Euler in 1735.</a:t>
            </a:r>
          </a:p>
          <a:p>
            <a:pPr marL="342900" indent="-342900">
              <a:spcAft>
                <a:spcPts val="600"/>
              </a:spcAft>
              <a:buFont typeface="Arial" panose="020B0604020202020204" pitchFamily="34" charset="0"/>
              <a:buChar char="•"/>
            </a:pPr>
            <a:r>
              <a:rPr lang="en-GB" sz="1600" dirty="0" smtClean="0"/>
              <a:t>Set the basis of graph theory and the idea of topology. </a:t>
            </a:r>
            <a:endParaRPr lang="en-GB" sz="1600" dirty="0"/>
          </a:p>
        </p:txBody>
      </p:sp>
    </p:spTree>
    <p:extLst>
      <p:ext uri="{BB962C8B-B14F-4D97-AF65-F5344CB8AC3E}">
        <p14:creationId xmlns:p14="http://schemas.microsoft.com/office/powerpoint/2010/main" val="1947780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a:spLocks noGrp="1"/>
          </p:cNvSpPr>
          <p:nvPr>
            <p:ph type="ctrTitle"/>
          </p:nvPr>
        </p:nvSpPr>
        <p:spPr>
          <a:xfrm>
            <a:off x="533400" y="1039813"/>
            <a:ext cx="7772400" cy="685800"/>
          </a:xfrm>
        </p:spPr>
        <p:txBody>
          <a:bodyPr/>
          <a:lstStyle/>
          <a:p>
            <a:pPr>
              <a:defRPr/>
            </a:pPr>
            <a:r>
              <a:rPr lang="en-GB" sz="3600" dirty="0">
                <a:latin typeface="HelveticaNeueLT Pro 45 Lt" pitchFamily="34" charset="0"/>
                <a:cs typeface="Arial" pitchFamily="34" charset="0"/>
              </a:rPr>
              <a:t>Introduction to protein-protein interactions (PPIs</a:t>
            </a:r>
            <a:r>
              <a:rPr lang="en-GB" sz="3600" dirty="0" smtClean="0">
                <a:latin typeface="HelveticaNeueLT Pro 45 Lt" pitchFamily="34" charset="0"/>
                <a:cs typeface="Arial" pitchFamily="34" charset="0"/>
              </a:rPr>
              <a:t>) and PPI databases</a:t>
            </a:r>
            <a:endParaRPr lang="en-US" dirty="0"/>
          </a:p>
        </p:txBody>
      </p:sp>
    </p:spTree>
    <p:extLst>
      <p:ext uri="{BB962C8B-B14F-4D97-AF65-F5344CB8AC3E}">
        <p14:creationId xmlns:p14="http://schemas.microsoft.com/office/powerpoint/2010/main" val="83706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flipH="1">
            <a:off x="3318973" y="1871952"/>
            <a:ext cx="5824756" cy="4910125"/>
          </a:xfrm>
          <a:prstGeom prst="rect">
            <a:avLst/>
          </a:prstGeom>
        </p:spPr>
      </p:pic>
      <p:sp>
        <p:nvSpPr>
          <p:cNvPr id="7" name="TextBox 6"/>
          <p:cNvSpPr txBox="1"/>
          <p:nvPr/>
        </p:nvSpPr>
        <p:spPr>
          <a:xfrm>
            <a:off x="323850" y="115888"/>
            <a:ext cx="8352606"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Network </a:t>
            </a:r>
            <a:r>
              <a:rPr lang="en-GB" dirty="0" smtClean="0"/>
              <a:t>analysis in biology</a:t>
            </a:r>
            <a:endParaRPr lang="en-GB" dirty="0"/>
          </a:p>
        </p:txBody>
      </p:sp>
      <p:sp>
        <p:nvSpPr>
          <p:cNvPr id="2" name="TextBox 1"/>
          <p:cNvSpPr txBox="1"/>
          <p:nvPr/>
        </p:nvSpPr>
        <p:spPr>
          <a:xfrm>
            <a:off x="206487" y="775732"/>
            <a:ext cx="8613985" cy="5262979"/>
          </a:xfrm>
          <a:prstGeom prst="rect">
            <a:avLst/>
          </a:prstGeom>
          <a:noFill/>
        </p:spPr>
        <p:txBody>
          <a:bodyPr wrap="square" rtlCol="0">
            <a:spAutoFit/>
          </a:bodyPr>
          <a:lstStyle/>
          <a:p>
            <a:pPr>
              <a:spcAft>
                <a:spcPts val="1200"/>
              </a:spcAft>
            </a:pPr>
            <a:r>
              <a:rPr lang="en-GB" sz="2000" dirty="0" smtClean="0"/>
              <a:t>Complex biological systems can be represented and analysed as networks, using the tools that graph theory gives us:</a:t>
            </a:r>
          </a:p>
          <a:p>
            <a:pPr marL="342900" indent="-342900">
              <a:lnSpc>
                <a:spcPct val="150000"/>
              </a:lnSpc>
              <a:spcAft>
                <a:spcPts val="1200"/>
              </a:spcAft>
              <a:buFont typeface="Arial" panose="020B0604020202020204" pitchFamily="34" charset="0"/>
              <a:buChar char="•"/>
            </a:pPr>
            <a:r>
              <a:rPr lang="en-GB" sz="1800" dirty="0" smtClean="0"/>
              <a:t>Ecological networks (food webs, species interaction networks…)</a:t>
            </a:r>
          </a:p>
          <a:p>
            <a:pPr marL="342900" indent="-342900">
              <a:lnSpc>
                <a:spcPct val="150000"/>
              </a:lnSpc>
              <a:spcAft>
                <a:spcPts val="1200"/>
              </a:spcAft>
              <a:buFont typeface="Arial" panose="020B0604020202020204" pitchFamily="34" charset="0"/>
              <a:buChar char="•"/>
            </a:pPr>
            <a:r>
              <a:rPr lang="en-GB" sz="1800" dirty="0"/>
              <a:t>Neurological networks</a:t>
            </a:r>
          </a:p>
          <a:p>
            <a:pPr marL="342900" indent="-342900">
              <a:lnSpc>
                <a:spcPct val="150000"/>
              </a:lnSpc>
              <a:spcAft>
                <a:spcPts val="1200"/>
              </a:spcAft>
              <a:buFont typeface="Arial" panose="020B0604020202020204" pitchFamily="34" charset="0"/>
              <a:buChar char="•"/>
            </a:pPr>
            <a:r>
              <a:rPr lang="en-GB" sz="1800" dirty="0" smtClean="0"/>
              <a:t>Metabolic networks</a:t>
            </a:r>
          </a:p>
          <a:p>
            <a:pPr marL="342900" indent="-342900">
              <a:lnSpc>
                <a:spcPct val="150000"/>
              </a:lnSpc>
              <a:spcAft>
                <a:spcPts val="1200"/>
              </a:spcAft>
              <a:buFont typeface="Arial" panose="020B0604020202020204" pitchFamily="34" charset="0"/>
              <a:buChar char="•"/>
            </a:pPr>
            <a:r>
              <a:rPr lang="en-GB" sz="1800" dirty="0" smtClean="0"/>
              <a:t>Signalling networks</a:t>
            </a:r>
          </a:p>
          <a:p>
            <a:pPr marL="342900" indent="-342900">
              <a:lnSpc>
                <a:spcPct val="150000"/>
              </a:lnSpc>
              <a:spcAft>
                <a:spcPts val="1200"/>
              </a:spcAft>
              <a:buFont typeface="Arial" panose="020B0604020202020204" pitchFamily="34" charset="0"/>
              <a:buChar char="•"/>
            </a:pPr>
            <a:r>
              <a:rPr lang="en-GB" sz="1800" dirty="0" smtClean="0"/>
              <a:t>Genetic interaction networks</a:t>
            </a:r>
          </a:p>
          <a:p>
            <a:pPr marL="342900" indent="-342900">
              <a:lnSpc>
                <a:spcPct val="150000"/>
              </a:lnSpc>
              <a:spcAft>
                <a:spcPts val="1200"/>
              </a:spcAft>
              <a:buFont typeface="Arial" panose="020B0604020202020204" pitchFamily="34" charset="0"/>
              <a:buChar char="•"/>
            </a:pPr>
            <a:r>
              <a:rPr lang="en-GB" sz="1800" dirty="0" smtClean="0"/>
              <a:t>Gene regulatory networks</a:t>
            </a:r>
          </a:p>
          <a:p>
            <a:pPr marL="342900" indent="-342900">
              <a:lnSpc>
                <a:spcPct val="150000"/>
              </a:lnSpc>
              <a:spcAft>
                <a:spcPts val="1200"/>
              </a:spcAft>
              <a:buFont typeface="Arial" panose="020B0604020202020204" pitchFamily="34" charset="0"/>
              <a:buChar char="•"/>
            </a:pPr>
            <a:r>
              <a:rPr lang="en-GB" sz="1800" dirty="0" smtClean="0"/>
              <a:t>Protein-protein interaction networks</a:t>
            </a:r>
          </a:p>
          <a:p>
            <a:pPr marL="285750" indent="-285750">
              <a:lnSpc>
                <a:spcPct val="150000"/>
              </a:lnSpc>
              <a:spcAft>
                <a:spcPts val="1200"/>
              </a:spcAft>
              <a:buFont typeface="Arial" panose="020B0604020202020204" pitchFamily="34" charset="0"/>
              <a:buChar char="•"/>
            </a:pPr>
            <a:r>
              <a:rPr lang="en-GB" sz="1800" dirty="0" smtClean="0"/>
              <a:t>…</a:t>
            </a:r>
          </a:p>
        </p:txBody>
      </p:sp>
      <p:pic>
        <p:nvPicPr>
          <p:cNvPr id="2050" name="Picture 2" descr="File:Human br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182" y="2879657"/>
            <a:ext cx="1054837" cy="12227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Lions hunting Afric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264" y="4815324"/>
            <a:ext cx="2015240" cy="134517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5496" y="6102005"/>
            <a:ext cx="8136904" cy="769441"/>
          </a:xfrm>
          <a:prstGeom prst="rect">
            <a:avLst/>
          </a:prstGeom>
          <a:noFill/>
        </p:spPr>
        <p:txBody>
          <a:bodyPr wrap="square" rtlCol="0">
            <a:spAutoFit/>
          </a:bodyPr>
          <a:lstStyle/>
          <a:p>
            <a:r>
              <a:rPr lang="en-GB" sz="1100" dirty="0">
                <a:solidFill>
                  <a:schemeClr val="accent1"/>
                </a:solidFill>
              </a:rPr>
              <a:t>Images taken under Creative Commons Attribution-Share Alike 3.0 </a:t>
            </a:r>
            <a:r>
              <a:rPr lang="en-GB" sz="1100" dirty="0" err="1">
                <a:solidFill>
                  <a:schemeClr val="accent1"/>
                </a:solidFill>
              </a:rPr>
              <a:t>Unported</a:t>
            </a:r>
            <a:r>
              <a:rPr lang="en-GB" sz="1100" dirty="0">
                <a:solidFill>
                  <a:schemeClr val="accent1"/>
                </a:solidFill>
              </a:rPr>
              <a:t> license from:</a:t>
            </a:r>
          </a:p>
          <a:p>
            <a:r>
              <a:rPr lang="en-GB" sz="1100" dirty="0">
                <a:solidFill>
                  <a:schemeClr val="accent1"/>
                </a:solidFill>
                <a:hlinkClick r:id="rId5"/>
              </a:rPr>
              <a:t>http://</a:t>
            </a:r>
            <a:r>
              <a:rPr lang="en-GB" sz="1100" dirty="0" smtClean="0">
                <a:solidFill>
                  <a:schemeClr val="accent1"/>
                </a:solidFill>
                <a:hlinkClick r:id="rId5"/>
              </a:rPr>
              <a:t>commons.wikimedia.org/wiki/File:Lions_hunting_Africa.jpg</a:t>
            </a:r>
            <a:r>
              <a:rPr lang="en-GB" sz="1100" dirty="0" smtClean="0">
                <a:solidFill>
                  <a:schemeClr val="accent1"/>
                </a:solidFill>
              </a:rPr>
              <a:t> </a:t>
            </a:r>
          </a:p>
          <a:p>
            <a:r>
              <a:rPr lang="en-GB" sz="1100" dirty="0">
                <a:solidFill>
                  <a:schemeClr val="accent1"/>
                </a:solidFill>
                <a:hlinkClick r:id="rId6"/>
              </a:rPr>
              <a:t>http://</a:t>
            </a:r>
            <a:r>
              <a:rPr lang="en-GB" sz="1100" dirty="0" smtClean="0">
                <a:solidFill>
                  <a:schemeClr val="accent1"/>
                </a:solidFill>
                <a:hlinkClick r:id="rId6"/>
              </a:rPr>
              <a:t>commons.wikimedia.org/wiki/File:Entner%E2%80%93Doudoroff_pathway_non-phosphorylative.svg</a:t>
            </a:r>
            <a:endParaRPr lang="en-GB" sz="1100" dirty="0" smtClean="0">
              <a:solidFill>
                <a:schemeClr val="accent1"/>
              </a:solidFill>
            </a:endParaRPr>
          </a:p>
          <a:p>
            <a:r>
              <a:rPr lang="en-GB" sz="1100" dirty="0">
                <a:solidFill>
                  <a:schemeClr val="accent1"/>
                </a:solidFill>
                <a:hlinkClick r:id="rId7"/>
              </a:rPr>
              <a:t>http://</a:t>
            </a:r>
            <a:r>
              <a:rPr lang="en-GB" sz="1100" dirty="0" smtClean="0">
                <a:solidFill>
                  <a:schemeClr val="accent1"/>
                </a:solidFill>
                <a:hlinkClick r:id="rId7"/>
              </a:rPr>
              <a:t>commons.wikimedia.org/wiki/File:Gene_Regulatory_Network_for_Initiation_of_Sporulation_in_Bacillus_subtilis.png</a:t>
            </a:r>
            <a:endParaRPr lang="en-GB" sz="1100" dirty="0" smtClean="0">
              <a:solidFill>
                <a:schemeClr val="accent1"/>
              </a:solidFill>
            </a:endParaRPr>
          </a:p>
        </p:txBody>
      </p:sp>
      <p:pic>
        <p:nvPicPr>
          <p:cNvPr id="2054" name="Picture 6" descr="File:Entner–Doudoroff pathway non-phosphorylative.sv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52581" y="2086468"/>
            <a:ext cx="1467399" cy="251434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a:grpSpLocks noChangeAspect="1"/>
          </p:cNvGrpSpPr>
          <p:nvPr/>
        </p:nvGrpSpPr>
        <p:grpSpPr>
          <a:xfrm>
            <a:off x="5289596" y="4319058"/>
            <a:ext cx="1334919" cy="1614507"/>
            <a:chOff x="6535497" y="2591158"/>
            <a:chExt cx="1385500" cy="1675681"/>
          </a:xfrm>
        </p:grpSpPr>
        <p:sp>
          <p:nvSpPr>
            <p:cNvPr id="13" name="Freeform 8"/>
            <p:cNvSpPr>
              <a:spLocks noChangeAspect="1"/>
            </p:cNvSpPr>
            <p:nvPr/>
          </p:nvSpPr>
          <p:spPr bwMode="auto">
            <a:xfrm rot="17674032">
              <a:off x="7105187" y="3127766"/>
              <a:ext cx="379233" cy="510606"/>
            </a:xfrm>
            <a:custGeom>
              <a:avLst/>
              <a:gdLst>
                <a:gd name="T0" fmla="*/ 5081 w 235"/>
                <a:gd name="T1" fmla="*/ 15 h 355"/>
                <a:gd name="T2" fmla="*/ 0 w 235"/>
                <a:gd name="T3" fmla="*/ 196 h 355"/>
                <a:gd name="T4" fmla="*/ 5081 w 235"/>
                <a:gd name="T5" fmla="*/ 332 h 355"/>
                <a:gd name="T6" fmla="*/ 20017 w 235"/>
                <a:gd name="T7" fmla="*/ 332 h 355"/>
                <a:gd name="T8" fmla="*/ 25078 w 235"/>
                <a:gd name="T9" fmla="*/ 241 h 355"/>
                <a:gd name="T10" fmla="*/ 15010 w 235"/>
                <a:gd name="T11" fmla="*/ 105 h 355"/>
                <a:gd name="T12" fmla="*/ 5081 w 235"/>
                <a:gd name="T13" fmla="*/ 15 h 355"/>
                <a:gd name="T14" fmla="*/ 0 60000 65536"/>
                <a:gd name="T15" fmla="*/ 0 60000 65536"/>
                <a:gd name="T16" fmla="*/ 0 60000 65536"/>
                <a:gd name="T17" fmla="*/ 0 60000 65536"/>
                <a:gd name="T18" fmla="*/ 0 60000 65536"/>
                <a:gd name="T19" fmla="*/ 0 60000 65536"/>
                <a:gd name="T20" fmla="*/ 0 60000 65536"/>
                <a:gd name="T21" fmla="*/ 0 w 235"/>
                <a:gd name="T22" fmla="*/ 0 h 355"/>
                <a:gd name="T23" fmla="*/ 235 w 235"/>
                <a:gd name="T24" fmla="*/ 355 h 3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5" h="355">
                  <a:moveTo>
                    <a:pt x="46" y="15"/>
                  </a:moveTo>
                  <a:cubicBezTo>
                    <a:pt x="23" y="30"/>
                    <a:pt x="0" y="143"/>
                    <a:pt x="0" y="196"/>
                  </a:cubicBezTo>
                  <a:cubicBezTo>
                    <a:pt x="0" y="249"/>
                    <a:pt x="16" y="309"/>
                    <a:pt x="46" y="332"/>
                  </a:cubicBezTo>
                  <a:cubicBezTo>
                    <a:pt x="76" y="355"/>
                    <a:pt x="152" y="347"/>
                    <a:pt x="182" y="332"/>
                  </a:cubicBezTo>
                  <a:cubicBezTo>
                    <a:pt x="212" y="317"/>
                    <a:pt x="235" y="279"/>
                    <a:pt x="227" y="241"/>
                  </a:cubicBezTo>
                  <a:cubicBezTo>
                    <a:pt x="219" y="203"/>
                    <a:pt x="166" y="143"/>
                    <a:pt x="136" y="105"/>
                  </a:cubicBezTo>
                  <a:cubicBezTo>
                    <a:pt x="106" y="67"/>
                    <a:pt x="69" y="0"/>
                    <a:pt x="46" y="15"/>
                  </a:cubicBezTo>
                  <a:close/>
                </a:path>
              </a:pathLst>
            </a:custGeom>
            <a:solidFill>
              <a:srgbClr val="FF6600"/>
            </a:solidFill>
            <a:ln w="9525">
              <a:solidFill>
                <a:srgbClr val="CC3300"/>
              </a:solidFill>
              <a:round/>
              <a:headEnd/>
              <a:tailEnd/>
            </a:ln>
          </p:spPr>
          <p:txBody>
            <a:bodyPr/>
            <a:lstStyle/>
            <a:p>
              <a:endParaRPr lang="en-GB">
                <a:cs typeface="Arial" panose="020B0604020202020204" pitchFamily="34" charset="0"/>
              </a:endParaRPr>
            </a:p>
          </p:txBody>
        </p:sp>
        <p:sp>
          <p:nvSpPr>
            <p:cNvPr id="14" name="Freeform 9"/>
            <p:cNvSpPr>
              <a:spLocks noChangeAspect="1"/>
            </p:cNvSpPr>
            <p:nvPr/>
          </p:nvSpPr>
          <p:spPr bwMode="auto">
            <a:xfrm rot="17674032">
              <a:off x="6643027" y="2988870"/>
              <a:ext cx="1675681" cy="880258"/>
            </a:xfrm>
            <a:custGeom>
              <a:avLst/>
              <a:gdLst>
                <a:gd name="T0" fmla="*/ 416 w 1330"/>
                <a:gd name="T1" fmla="*/ 272 h 612"/>
                <a:gd name="T2" fmla="*/ 280 w 1330"/>
                <a:gd name="T3" fmla="*/ 317 h 612"/>
                <a:gd name="T4" fmla="*/ 235 w 1330"/>
                <a:gd name="T5" fmla="*/ 272 h 612"/>
                <a:gd name="T6" fmla="*/ 99 w 1330"/>
                <a:gd name="T7" fmla="*/ 317 h 612"/>
                <a:gd name="T8" fmla="*/ 53 w 1330"/>
                <a:gd name="T9" fmla="*/ 499 h 612"/>
                <a:gd name="T10" fmla="*/ 416 w 1330"/>
                <a:gd name="T11" fmla="*/ 589 h 612"/>
                <a:gd name="T12" fmla="*/ 915 w 1330"/>
                <a:gd name="T13" fmla="*/ 589 h 612"/>
                <a:gd name="T14" fmla="*/ 1233 w 1330"/>
                <a:gd name="T15" fmla="*/ 453 h 612"/>
                <a:gd name="T16" fmla="*/ 1323 w 1330"/>
                <a:gd name="T17" fmla="*/ 317 h 612"/>
                <a:gd name="T18" fmla="*/ 1278 w 1330"/>
                <a:gd name="T19" fmla="*/ 181 h 612"/>
                <a:gd name="T20" fmla="*/ 1187 w 1330"/>
                <a:gd name="T21" fmla="*/ 45 h 612"/>
                <a:gd name="T22" fmla="*/ 1097 w 1330"/>
                <a:gd name="T23" fmla="*/ 0 h 612"/>
                <a:gd name="T24" fmla="*/ 1051 w 1330"/>
                <a:gd name="T25" fmla="*/ 45 h 612"/>
                <a:gd name="T26" fmla="*/ 961 w 1330"/>
                <a:gd name="T27" fmla="*/ 136 h 612"/>
                <a:gd name="T28" fmla="*/ 825 w 1330"/>
                <a:gd name="T29" fmla="*/ 136 h 612"/>
                <a:gd name="T30" fmla="*/ 779 w 1330"/>
                <a:gd name="T31" fmla="*/ 181 h 612"/>
                <a:gd name="T32" fmla="*/ 825 w 1330"/>
                <a:gd name="T33" fmla="*/ 272 h 612"/>
                <a:gd name="T34" fmla="*/ 825 w 1330"/>
                <a:gd name="T35" fmla="*/ 362 h 612"/>
                <a:gd name="T36" fmla="*/ 734 w 1330"/>
                <a:gd name="T37" fmla="*/ 362 h 612"/>
                <a:gd name="T38" fmla="*/ 598 w 1330"/>
                <a:gd name="T39" fmla="*/ 408 h 612"/>
                <a:gd name="T40" fmla="*/ 507 w 1330"/>
                <a:gd name="T41" fmla="*/ 362 h 612"/>
                <a:gd name="T42" fmla="*/ 462 w 1330"/>
                <a:gd name="T43" fmla="*/ 272 h 612"/>
                <a:gd name="T44" fmla="*/ 416 w 1330"/>
                <a:gd name="T45" fmla="*/ 272 h 6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30"/>
                <a:gd name="T70" fmla="*/ 0 h 612"/>
                <a:gd name="T71" fmla="*/ 1330 w 1330"/>
                <a:gd name="T72" fmla="*/ 612 h 6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30" h="612">
                  <a:moveTo>
                    <a:pt x="416" y="272"/>
                  </a:moveTo>
                  <a:cubicBezTo>
                    <a:pt x="386" y="279"/>
                    <a:pt x="310" y="317"/>
                    <a:pt x="280" y="317"/>
                  </a:cubicBezTo>
                  <a:cubicBezTo>
                    <a:pt x="250" y="317"/>
                    <a:pt x="265" y="272"/>
                    <a:pt x="235" y="272"/>
                  </a:cubicBezTo>
                  <a:cubicBezTo>
                    <a:pt x="205" y="272"/>
                    <a:pt x="129" y="279"/>
                    <a:pt x="99" y="317"/>
                  </a:cubicBezTo>
                  <a:cubicBezTo>
                    <a:pt x="69" y="355"/>
                    <a:pt x="0" y="454"/>
                    <a:pt x="53" y="499"/>
                  </a:cubicBezTo>
                  <a:cubicBezTo>
                    <a:pt x="106" y="544"/>
                    <a:pt x="272" y="574"/>
                    <a:pt x="416" y="589"/>
                  </a:cubicBezTo>
                  <a:cubicBezTo>
                    <a:pt x="560" y="604"/>
                    <a:pt x="779" y="612"/>
                    <a:pt x="915" y="589"/>
                  </a:cubicBezTo>
                  <a:cubicBezTo>
                    <a:pt x="1051" y="566"/>
                    <a:pt x="1165" y="498"/>
                    <a:pt x="1233" y="453"/>
                  </a:cubicBezTo>
                  <a:cubicBezTo>
                    <a:pt x="1301" y="408"/>
                    <a:pt x="1316" y="362"/>
                    <a:pt x="1323" y="317"/>
                  </a:cubicBezTo>
                  <a:cubicBezTo>
                    <a:pt x="1330" y="272"/>
                    <a:pt x="1301" y="226"/>
                    <a:pt x="1278" y="181"/>
                  </a:cubicBezTo>
                  <a:cubicBezTo>
                    <a:pt x="1255" y="136"/>
                    <a:pt x="1217" y="75"/>
                    <a:pt x="1187" y="45"/>
                  </a:cubicBezTo>
                  <a:cubicBezTo>
                    <a:pt x="1157" y="15"/>
                    <a:pt x="1120" y="0"/>
                    <a:pt x="1097" y="0"/>
                  </a:cubicBezTo>
                  <a:cubicBezTo>
                    <a:pt x="1074" y="0"/>
                    <a:pt x="1074" y="22"/>
                    <a:pt x="1051" y="45"/>
                  </a:cubicBezTo>
                  <a:cubicBezTo>
                    <a:pt x="1028" y="68"/>
                    <a:pt x="999" y="121"/>
                    <a:pt x="961" y="136"/>
                  </a:cubicBezTo>
                  <a:cubicBezTo>
                    <a:pt x="923" y="151"/>
                    <a:pt x="855" y="129"/>
                    <a:pt x="825" y="136"/>
                  </a:cubicBezTo>
                  <a:cubicBezTo>
                    <a:pt x="795" y="143"/>
                    <a:pt x="779" y="158"/>
                    <a:pt x="779" y="181"/>
                  </a:cubicBezTo>
                  <a:cubicBezTo>
                    <a:pt x="779" y="204"/>
                    <a:pt x="817" y="242"/>
                    <a:pt x="825" y="272"/>
                  </a:cubicBezTo>
                  <a:cubicBezTo>
                    <a:pt x="833" y="302"/>
                    <a:pt x="840" y="347"/>
                    <a:pt x="825" y="362"/>
                  </a:cubicBezTo>
                  <a:cubicBezTo>
                    <a:pt x="810" y="377"/>
                    <a:pt x="772" y="354"/>
                    <a:pt x="734" y="362"/>
                  </a:cubicBezTo>
                  <a:cubicBezTo>
                    <a:pt x="696" y="370"/>
                    <a:pt x="636" y="408"/>
                    <a:pt x="598" y="408"/>
                  </a:cubicBezTo>
                  <a:cubicBezTo>
                    <a:pt x="560" y="408"/>
                    <a:pt x="530" y="385"/>
                    <a:pt x="507" y="362"/>
                  </a:cubicBezTo>
                  <a:cubicBezTo>
                    <a:pt x="484" y="339"/>
                    <a:pt x="477" y="287"/>
                    <a:pt x="462" y="272"/>
                  </a:cubicBezTo>
                  <a:cubicBezTo>
                    <a:pt x="447" y="257"/>
                    <a:pt x="446" y="265"/>
                    <a:pt x="416" y="272"/>
                  </a:cubicBezTo>
                  <a:close/>
                </a:path>
              </a:pathLst>
            </a:custGeom>
            <a:solidFill>
              <a:srgbClr val="FFCC66"/>
            </a:solidFill>
            <a:ln w="9525">
              <a:solidFill>
                <a:srgbClr val="FF9900"/>
              </a:solidFill>
              <a:round/>
              <a:headEnd/>
              <a:tailEnd/>
            </a:ln>
          </p:spPr>
          <p:txBody>
            <a:bodyPr/>
            <a:lstStyle/>
            <a:p>
              <a:endParaRPr lang="en-GB">
                <a:cs typeface="Arial" panose="020B0604020202020204" pitchFamily="34" charset="0"/>
              </a:endParaRPr>
            </a:p>
          </p:txBody>
        </p:sp>
        <p:sp>
          <p:nvSpPr>
            <p:cNvPr id="15" name="Freeform 7"/>
            <p:cNvSpPr>
              <a:spLocks noChangeAspect="1"/>
            </p:cNvSpPr>
            <p:nvPr/>
          </p:nvSpPr>
          <p:spPr bwMode="auto">
            <a:xfrm rot="17674032">
              <a:off x="6389148" y="2943979"/>
              <a:ext cx="1152819" cy="860122"/>
            </a:xfrm>
            <a:custGeom>
              <a:avLst/>
              <a:gdLst>
                <a:gd name="T0" fmla="*/ 817 w 915"/>
                <a:gd name="T1" fmla="*/ 151 h 598"/>
                <a:gd name="T2" fmla="*/ 499 w 915"/>
                <a:gd name="T3" fmla="*/ 15 h 598"/>
                <a:gd name="T4" fmla="*/ 136 w 915"/>
                <a:gd name="T5" fmla="*/ 61 h 598"/>
                <a:gd name="T6" fmla="*/ 0 w 915"/>
                <a:gd name="T7" fmla="*/ 333 h 598"/>
                <a:gd name="T8" fmla="*/ 136 w 915"/>
                <a:gd name="T9" fmla="*/ 560 h 598"/>
                <a:gd name="T10" fmla="*/ 318 w 915"/>
                <a:gd name="T11" fmla="*/ 560 h 598"/>
                <a:gd name="T12" fmla="*/ 363 w 915"/>
                <a:gd name="T13" fmla="*/ 423 h 598"/>
                <a:gd name="T14" fmla="*/ 454 w 915"/>
                <a:gd name="T15" fmla="*/ 287 h 598"/>
                <a:gd name="T16" fmla="*/ 590 w 915"/>
                <a:gd name="T17" fmla="*/ 378 h 598"/>
                <a:gd name="T18" fmla="*/ 771 w 915"/>
                <a:gd name="T19" fmla="*/ 423 h 598"/>
                <a:gd name="T20" fmla="*/ 907 w 915"/>
                <a:gd name="T21" fmla="*/ 287 h 598"/>
                <a:gd name="T22" fmla="*/ 817 w 915"/>
                <a:gd name="T23" fmla="*/ 151 h 5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5"/>
                <a:gd name="T37" fmla="*/ 0 h 598"/>
                <a:gd name="T38" fmla="*/ 915 w 915"/>
                <a:gd name="T39" fmla="*/ 598 h 5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5" h="598">
                  <a:moveTo>
                    <a:pt x="817" y="151"/>
                  </a:moveTo>
                  <a:cubicBezTo>
                    <a:pt x="749" y="106"/>
                    <a:pt x="612" y="30"/>
                    <a:pt x="499" y="15"/>
                  </a:cubicBezTo>
                  <a:cubicBezTo>
                    <a:pt x="386" y="0"/>
                    <a:pt x="219" y="8"/>
                    <a:pt x="136" y="61"/>
                  </a:cubicBezTo>
                  <a:cubicBezTo>
                    <a:pt x="53" y="114"/>
                    <a:pt x="0" y="250"/>
                    <a:pt x="0" y="333"/>
                  </a:cubicBezTo>
                  <a:cubicBezTo>
                    <a:pt x="0" y="416"/>
                    <a:pt x="83" y="522"/>
                    <a:pt x="136" y="560"/>
                  </a:cubicBezTo>
                  <a:cubicBezTo>
                    <a:pt x="189" y="598"/>
                    <a:pt x="280" y="583"/>
                    <a:pt x="318" y="560"/>
                  </a:cubicBezTo>
                  <a:cubicBezTo>
                    <a:pt x="356" y="537"/>
                    <a:pt x="340" y="469"/>
                    <a:pt x="363" y="423"/>
                  </a:cubicBezTo>
                  <a:cubicBezTo>
                    <a:pt x="386" y="377"/>
                    <a:pt x="416" y="294"/>
                    <a:pt x="454" y="287"/>
                  </a:cubicBezTo>
                  <a:cubicBezTo>
                    <a:pt x="492" y="280"/>
                    <a:pt x="537" y="355"/>
                    <a:pt x="590" y="378"/>
                  </a:cubicBezTo>
                  <a:cubicBezTo>
                    <a:pt x="643" y="401"/>
                    <a:pt x="718" y="438"/>
                    <a:pt x="771" y="423"/>
                  </a:cubicBezTo>
                  <a:cubicBezTo>
                    <a:pt x="824" y="408"/>
                    <a:pt x="899" y="332"/>
                    <a:pt x="907" y="287"/>
                  </a:cubicBezTo>
                  <a:cubicBezTo>
                    <a:pt x="915" y="242"/>
                    <a:pt x="885" y="196"/>
                    <a:pt x="817" y="151"/>
                  </a:cubicBezTo>
                  <a:close/>
                </a:path>
              </a:pathLst>
            </a:custGeom>
            <a:solidFill>
              <a:srgbClr val="FFFF66"/>
            </a:solidFill>
            <a:ln w="9525">
              <a:solidFill>
                <a:srgbClr val="FFCC66"/>
              </a:solidFill>
              <a:round/>
              <a:headEnd/>
              <a:tailEnd/>
            </a:ln>
          </p:spPr>
          <p:txBody>
            <a:bodyPr/>
            <a:lstStyle/>
            <a:p>
              <a:endParaRPr lang="en-GB">
                <a:cs typeface="Arial" panose="020B0604020202020204" pitchFamily="34" charset="0"/>
              </a:endParaRPr>
            </a:p>
          </p:txBody>
        </p:sp>
      </p:grpSp>
    </p:spTree>
    <p:extLst>
      <p:ext uri="{BB962C8B-B14F-4D97-AF65-F5344CB8AC3E}">
        <p14:creationId xmlns:p14="http://schemas.microsoft.com/office/powerpoint/2010/main" val="30499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323528" y="116632"/>
            <a:ext cx="8229600" cy="584775"/>
          </a:xfrm>
          <a:noFill/>
        </p:spPr>
        <p:txBody>
          <a:bodyPr wrap="square">
            <a:spAutoFit/>
          </a:bodyPr>
          <a:lstStyle/>
          <a:p>
            <a:pPr algn="l" eaLnBrk="0" hangingPunct="0"/>
            <a:r>
              <a:rPr lang="en-US" sz="3200" dirty="0">
                <a:solidFill>
                  <a:srgbClr val="72AD46"/>
                </a:solidFill>
                <a:latin typeface="Arial" panose="020B0604020202020204" pitchFamily="34" charset="0"/>
                <a:cs typeface="Arial" pitchFamily="34" charset="0"/>
              </a:rPr>
              <a:t>Example of a PPI Network </a:t>
            </a:r>
          </a:p>
        </p:txBody>
      </p:sp>
      <p:sp>
        <p:nvSpPr>
          <p:cNvPr id="6148" name="Rectangle 3"/>
          <p:cNvSpPr>
            <a:spLocks noGrp="1" noChangeArrowheads="1"/>
          </p:cNvSpPr>
          <p:nvPr>
            <p:ph type="body" sz="half" idx="1"/>
          </p:nvPr>
        </p:nvSpPr>
        <p:spPr>
          <a:xfrm>
            <a:off x="5580112" y="5085184"/>
            <a:ext cx="2971800" cy="1219200"/>
          </a:xfrm>
        </p:spPr>
        <p:txBody>
          <a:bodyPr/>
          <a:lstStyle/>
          <a:p>
            <a:pPr>
              <a:lnSpc>
                <a:spcPct val="90000"/>
              </a:lnSpc>
            </a:pPr>
            <a:r>
              <a:rPr lang="en-US" sz="2000" dirty="0" smtClean="0">
                <a:latin typeface="Arial" panose="020B0604020202020204" pitchFamily="34" charset="0"/>
                <a:ea typeface="ＭＳ Ｐゴシック" charset="-128"/>
                <a:cs typeface="Arial" panose="020B0604020202020204" pitchFamily="34" charset="0"/>
              </a:rPr>
              <a:t>Nodes – proteins</a:t>
            </a:r>
          </a:p>
          <a:p>
            <a:pPr>
              <a:lnSpc>
                <a:spcPct val="90000"/>
              </a:lnSpc>
            </a:pPr>
            <a:r>
              <a:rPr lang="en-US" sz="2000" dirty="0" smtClean="0">
                <a:latin typeface="Arial" panose="020B0604020202020204" pitchFamily="34" charset="0"/>
                <a:ea typeface="ＭＳ Ｐゴシック" charset="-128"/>
                <a:cs typeface="Arial" panose="020B0604020202020204" pitchFamily="34" charset="0"/>
              </a:rPr>
              <a:t>Edges – interactions</a:t>
            </a:r>
          </a:p>
        </p:txBody>
      </p:sp>
      <p:pic>
        <p:nvPicPr>
          <p:cNvPr id="6149"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11560" y="1071563"/>
            <a:ext cx="5257800" cy="4695825"/>
          </a:xfrm>
          <a:noFill/>
        </p:spPr>
      </p:pic>
      <p:sp>
        <p:nvSpPr>
          <p:cNvPr id="6150" name="Text Box 6"/>
          <p:cNvSpPr txBox="1">
            <a:spLocks noChangeArrowheads="1"/>
          </p:cNvSpPr>
          <p:nvPr/>
        </p:nvSpPr>
        <p:spPr bwMode="auto">
          <a:xfrm>
            <a:off x="1508125" y="5903913"/>
            <a:ext cx="580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ea typeface="ＭＳ Ｐゴシック" charset="-128"/>
              </a:defRPr>
            </a:lvl1pPr>
            <a:lvl2pPr marL="742950" indent="-285750" eaLnBrk="0" hangingPunct="0">
              <a:defRPr sz="2400">
                <a:solidFill>
                  <a:schemeClr val="tx1"/>
                </a:solidFill>
                <a:latin typeface="Verdana" pitchFamily="34" charset="0"/>
                <a:ea typeface="ＭＳ Ｐゴシック" charset="-128"/>
              </a:defRPr>
            </a:lvl2pPr>
            <a:lvl3pPr marL="1143000" indent="-228600" eaLnBrk="0" hangingPunct="0">
              <a:defRPr sz="2400">
                <a:solidFill>
                  <a:schemeClr val="tx1"/>
                </a:solidFill>
                <a:latin typeface="Verdana" pitchFamily="34" charset="0"/>
                <a:ea typeface="ＭＳ Ｐゴシック" charset="-128"/>
              </a:defRPr>
            </a:lvl3pPr>
            <a:lvl4pPr marL="1600200" indent="-228600" eaLnBrk="0" hangingPunct="0">
              <a:defRPr sz="2400">
                <a:solidFill>
                  <a:schemeClr val="tx1"/>
                </a:solidFill>
                <a:latin typeface="Verdana" pitchFamily="34" charset="0"/>
                <a:ea typeface="ＭＳ Ｐゴシック" charset="-128"/>
              </a:defRPr>
            </a:lvl4pPr>
            <a:lvl5pPr marL="2057400" indent="-228600" eaLnBrk="0" hangingPunct="0">
              <a:defRPr sz="2400">
                <a:solidFill>
                  <a:schemeClr val="tx1"/>
                </a:solidFill>
                <a:latin typeface="Verdana"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charset="-128"/>
              </a:defRPr>
            </a:lvl9pPr>
          </a:lstStyle>
          <a:p>
            <a:pPr eaLnBrk="1" hangingPunct="1"/>
            <a:endParaRPr lang="en-US">
              <a:latin typeface="Arial" panose="020B0604020202020204" pitchFamily="34" charset="0"/>
              <a:cs typeface="Arial" panose="020B0604020202020204" pitchFamily="34" charset="0"/>
            </a:endParaRPr>
          </a:p>
        </p:txBody>
      </p:sp>
      <p:sp>
        <p:nvSpPr>
          <p:cNvPr id="6151" name="Rectangle 7"/>
          <p:cNvSpPr>
            <a:spLocks noChangeArrowheads="1"/>
          </p:cNvSpPr>
          <p:nvPr/>
        </p:nvSpPr>
        <p:spPr bwMode="auto">
          <a:xfrm>
            <a:off x="6357938" y="1882567"/>
            <a:ext cx="257175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dirty="0">
                <a:cs typeface="Arial" panose="020B0604020202020204" pitchFamily="34" charset="0"/>
              </a:rPr>
              <a:t>&gt;80% of proteins are all connected in one giant cluster of PPI </a:t>
            </a:r>
            <a:r>
              <a:rPr lang="en-US" sz="2000" dirty="0" smtClean="0">
                <a:cs typeface="Arial" panose="020B0604020202020204" pitchFamily="34" charset="0"/>
              </a:rPr>
              <a:t>network</a:t>
            </a:r>
          </a:p>
          <a:p>
            <a:endParaRPr lang="en-US" sz="2000" dirty="0">
              <a:cs typeface="Arial" panose="020B0604020202020204" pitchFamily="34" charset="0"/>
            </a:endParaRPr>
          </a:p>
          <a:p>
            <a:r>
              <a:rPr lang="en-US" sz="2000" dirty="0">
                <a:cs typeface="Arial" panose="020B0604020202020204" pitchFamily="34" charset="0"/>
              </a:rPr>
              <a:t>Small-world effect median network distance – 6 steps</a:t>
            </a:r>
          </a:p>
        </p:txBody>
      </p:sp>
    </p:spTree>
    <p:extLst>
      <p:ext uri="{BB962C8B-B14F-4D97-AF65-F5344CB8AC3E}">
        <p14:creationId xmlns:p14="http://schemas.microsoft.com/office/powerpoint/2010/main" val="308868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323528" y="116632"/>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Properties of </a:t>
            </a:r>
            <a:r>
              <a:rPr lang="en-US" sz="3200" dirty="0" smtClean="0">
                <a:solidFill>
                  <a:srgbClr val="72AD46"/>
                </a:solidFill>
                <a:latin typeface="Arial" panose="020B0604020202020204" pitchFamily="34" charset="0"/>
                <a:cs typeface="Arial" pitchFamily="34" charset="0"/>
              </a:rPr>
              <a:t>PPI </a:t>
            </a:r>
            <a:r>
              <a:rPr lang="en-US" sz="3200" dirty="0">
                <a:solidFill>
                  <a:srgbClr val="72AD46"/>
                </a:solidFill>
                <a:latin typeface="Arial" panose="020B0604020202020204" pitchFamily="34" charset="0"/>
                <a:cs typeface="Arial" pitchFamily="34" charset="0"/>
              </a:rPr>
              <a:t>networks </a:t>
            </a:r>
          </a:p>
        </p:txBody>
      </p:sp>
      <p:sp>
        <p:nvSpPr>
          <p:cNvPr id="9220" name="Rectangle 3"/>
          <p:cNvSpPr>
            <a:spLocks noGrp="1" noChangeArrowheads="1"/>
          </p:cNvSpPr>
          <p:nvPr>
            <p:ph type="body" idx="1"/>
          </p:nvPr>
        </p:nvSpPr>
        <p:spPr>
          <a:xfrm>
            <a:off x="457200" y="1556792"/>
            <a:ext cx="8229600" cy="378565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0"/>
              </a:spcBef>
            </a:pPr>
            <a:r>
              <a:rPr lang="en-US" sz="2000" dirty="0">
                <a:latin typeface="Arial" panose="020B0604020202020204" pitchFamily="34" charset="0"/>
                <a:ea typeface="Geneva"/>
                <a:cs typeface="Arial" panose="020B0604020202020204" pitchFamily="34" charset="0"/>
              </a:rPr>
              <a:t>Small world effect </a:t>
            </a:r>
            <a:r>
              <a:rPr lang="en-US" sz="2000" dirty="0" smtClean="0">
                <a:latin typeface="Arial" panose="020B0604020202020204" pitchFamily="34" charset="0"/>
                <a:ea typeface="Geneva"/>
                <a:cs typeface="Arial" panose="020B0604020202020204" pitchFamily="34" charset="0"/>
              </a:rPr>
              <a:t>- Interconnected </a:t>
            </a:r>
            <a:r>
              <a:rPr lang="en-US" sz="2000" dirty="0">
                <a:latin typeface="Arial" panose="020B0604020202020204" pitchFamily="34" charset="0"/>
                <a:ea typeface="Geneva"/>
                <a:cs typeface="Arial" panose="020B0604020202020204" pitchFamily="34" charset="0"/>
              </a:rPr>
              <a:t>binding networks could indiscriminately spread perturbations, how individual pathways can be turned on and off without upsetting the whole system ?</a:t>
            </a:r>
          </a:p>
          <a:p>
            <a:pPr eaLnBrk="0" hangingPunct="0">
              <a:spcBef>
                <a:spcPct val="0"/>
              </a:spcBef>
            </a:pPr>
            <a:endParaRPr lang="en-US" sz="2000" dirty="0">
              <a:latin typeface="Arial" panose="020B0604020202020204" pitchFamily="34" charset="0"/>
              <a:ea typeface="Geneva"/>
              <a:cs typeface="Arial" panose="020B0604020202020204" pitchFamily="34" charset="0"/>
            </a:endParaRPr>
          </a:p>
          <a:p>
            <a:pPr eaLnBrk="0" hangingPunct="0">
              <a:spcBef>
                <a:spcPct val="0"/>
              </a:spcBef>
            </a:pPr>
            <a:r>
              <a:rPr lang="en-US" sz="2000" dirty="0">
                <a:latin typeface="Arial" panose="020B0604020202020204" pitchFamily="34" charset="0"/>
                <a:ea typeface="Geneva"/>
                <a:cs typeface="Arial" panose="020B0604020202020204" pitchFamily="34" charset="0"/>
              </a:rPr>
              <a:t>Transitivity/ Clustering - A network shows clustering if the probability of pair of nodes being adjacent is higher when the two nodes have a common neighbor.</a:t>
            </a:r>
          </a:p>
          <a:p>
            <a:pPr eaLnBrk="0" hangingPunct="0">
              <a:spcBef>
                <a:spcPct val="0"/>
              </a:spcBef>
            </a:pPr>
            <a:endParaRPr lang="en-US" sz="2000" dirty="0">
              <a:latin typeface="Arial" panose="020B0604020202020204" pitchFamily="34" charset="0"/>
              <a:ea typeface="Geneva"/>
              <a:cs typeface="Arial" panose="020B0604020202020204" pitchFamily="34" charset="0"/>
            </a:endParaRPr>
          </a:p>
          <a:p>
            <a:pPr eaLnBrk="0" hangingPunct="0">
              <a:spcBef>
                <a:spcPct val="0"/>
              </a:spcBef>
            </a:pPr>
            <a:r>
              <a:rPr lang="en-US" sz="2000" dirty="0">
                <a:latin typeface="Arial" panose="020B0604020202020204" pitchFamily="34" charset="0"/>
                <a:ea typeface="Geneva"/>
                <a:cs typeface="Arial" panose="020B0604020202020204" pitchFamily="34" charset="0"/>
              </a:rPr>
              <a:t>Functions are likely to be carried out in a highly modular manner.</a:t>
            </a:r>
          </a:p>
          <a:p>
            <a:pPr eaLnBrk="0" hangingPunct="0">
              <a:spcBef>
                <a:spcPct val="0"/>
              </a:spcBef>
            </a:pPr>
            <a:endParaRPr lang="en-US" sz="2000" dirty="0">
              <a:latin typeface="Arial" panose="020B0604020202020204" pitchFamily="34" charset="0"/>
              <a:ea typeface="Geneva"/>
              <a:cs typeface="Arial" panose="020B0604020202020204" pitchFamily="34" charset="0"/>
            </a:endParaRPr>
          </a:p>
          <a:p>
            <a:pPr eaLnBrk="0" hangingPunct="0">
              <a:spcBef>
                <a:spcPct val="0"/>
              </a:spcBef>
            </a:pPr>
            <a:r>
              <a:rPr lang="en-US" sz="2000" dirty="0">
                <a:latin typeface="Arial" panose="020B0604020202020204" pitchFamily="34" charset="0"/>
                <a:ea typeface="Geneva"/>
                <a:cs typeface="Arial" panose="020B0604020202020204" pitchFamily="34" charset="0"/>
              </a:rPr>
              <a:t>High clustering =&gt; High modularity</a:t>
            </a:r>
          </a:p>
          <a:p>
            <a:pPr eaLnBrk="0" hangingPunct="0">
              <a:spcBef>
                <a:spcPct val="0"/>
              </a:spcBef>
            </a:pPr>
            <a:endParaRPr lang="en-US" sz="2000" dirty="0">
              <a:latin typeface="Arial" panose="020B0604020202020204" pitchFamily="34" charset="0"/>
              <a:ea typeface="Geneva"/>
              <a:cs typeface="Arial" panose="020B0604020202020204" pitchFamily="34" charset="0"/>
            </a:endParaRPr>
          </a:p>
        </p:txBody>
      </p:sp>
    </p:spTree>
    <p:extLst>
      <p:ext uri="{BB962C8B-B14F-4D97-AF65-F5344CB8AC3E}">
        <p14:creationId xmlns:p14="http://schemas.microsoft.com/office/powerpoint/2010/main" val="194348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0847" y="2111388"/>
            <a:ext cx="5491633" cy="4197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Content Placeholder 2"/>
          <p:cNvSpPr>
            <a:spLocks noGrp="1"/>
          </p:cNvSpPr>
          <p:nvPr>
            <p:ph idx="1"/>
          </p:nvPr>
        </p:nvSpPr>
        <p:spPr>
          <a:xfrm>
            <a:off x="533400" y="908720"/>
            <a:ext cx="8181975" cy="132343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eaLnBrk="0" hangingPunct="0">
              <a:spcBef>
                <a:spcPct val="0"/>
              </a:spcBef>
            </a:pPr>
            <a:r>
              <a:rPr lang="en-GB" sz="2000" dirty="0">
                <a:latin typeface="Arial" panose="020B0604020202020204" pitchFamily="34" charset="0"/>
                <a:ea typeface="Geneva"/>
                <a:cs typeface="Arial" panose="020B0604020202020204" pitchFamily="34" charset="0"/>
              </a:rPr>
              <a:t>Scale-free effect - </a:t>
            </a:r>
            <a:r>
              <a:rPr lang="en-US" sz="2000" dirty="0">
                <a:latin typeface="Arial" panose="020B0604020202020204" pitchFamily="34" charset="0"/>
                <a:ea typeface="Geneva"/>
                <a:cs typeface="Arial" panose="020B0604020202020204" pitchFamily="34" charset="0"/>
              </a:rPr>
              <a:t>the majority of nodes in a scale-free network have only a few connections to other nodes, whereas some nodes (hubs) are connected to many other nodes in the network</a:t>
            </a:r>
            <a:r>
              <a:rPr lang="en-GB" sz="2000" dirty="0">
                <a:latin typeface="Arial" panose="020B0604020202020204" pitchFamily="34" charset="0"/>
                <a:ea typeface="Geneva"/>
                <a:cs typeface="Arial" panose="020B0604020202020204" pitchFamily="34" charset="0"/>
              </a:rPr>
              <a:t>  </a:t>
            </a:r>
          </a:p>
          <a:p>
            <a:pPr eaLnBrk="0" hangingPunct="0">
              <a:spcBef>
                <a:spcPct val="0"/>
              </a:spcBef>
            </a:pPr>
            <a:endParaRPr lang="en-US" sz="2000" dirty="0">
              <a:latin typeface="Arial" panose="020B0604020202020204" pitchFamily="34" charset="0"/>
              <a:ea typeface="Geneva"/>
              <a:cs typeface="Arial" panose="020B0604020202020204" pitchFamily="34" charset="0"/>
            </a:endParaRPr>
          </a:p>
        </p:txBody>
      </p:sp>
      <p:sp>
        <p:nvSpPr>
          <p:cNvPr id="8" name="Rectangle 2"/>
          <p:cNvSpPr>
            <a:spLocks noGrp="1" noChangeArrowheads="1"/>
          </p:cNvSpPr>
          <p:nvPr>
            <p:ph type="title"/>
          </p:nvPr>
        </p:nvSpPr>
        <p:spPr>
          <a:xfrm>
            <a:off x="323528" y="116632"/>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Properties of </a:t>
            </a:r>
            <a:r>
              <a:rPr lang="en-US" sz="3200" dirty="0" smtClean="0">
                <a:solidFill>
                  <a:srgbClr val="72AD46"/>
                </a:solidFill>
                <a:latin typeface="Arial" panose="020B0604020202020204" pitchFamily="34" charset="0"/>
                <a:cs typeface="Arial" pitchFamily="34" charset="0"/>
              </a:rPr>
              <a:t>PPI networks </a:t>
            </a:r>
            <a:endParaRPr lang="en-US" sz="3200" dirty="0">
              <a:solidFill>
                <a:srgbClr val="72AD46"/>
              </a:solidFill>
              <a:latin typeface="Arial" panose="020B0604020202020204" pitchFamily="34" charset="0"/>
              <a:cs typeface="Arial"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990185"/>
            <a:ext cx="2088232" cy="2302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577" y="4305713"/>
            <a:ext cx="2573263" cy="2435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117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p:cNvSpPr>
            <a:spLocks noGrp="1"/>
          </p:cNvSpPr>
          <p:nvPr>
            <p:ph idx="1"/>
          </p:nvPr>
        </p:nvSpPr>
        <p:spPr>
          <a:xfrm>
            <a:off x="179512" y="836712"/>
            <a:ext cx="8229600" cy="563231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eaLnBrk="0" hangingPunct="0">
              <a:spcBef>
                <a:spcPct val="0"/>
              </a:spcBef>
            </a:pPr>
            <a:r>
              <a:rPr lang="en-GB" sz="2000" dirty="0">
                <a:latin typeface="Arial" panose="020B0604020202020204" pitchFamily="34" charset="0"/>
                <a:ea typeface="Geneva"/>
                <a:cs typeface="Arial" panose="020B0604020202020204" pitchFamily="34" charset="0"/>
              </a:rPr>
              <a:t>Scale-free networks are </a:t>
            </a:r>
            <a:r>
              <a:rPr lang="en-GB" sz="2000" b="1" dirty="0">
                <a:latin typeface="Arial" panose="020B0604020202020204" pitchFamily="34" charset="0"/>
                <a:ea typeface="Geneva"/>
                <a:cs typeface="Arial" panose="020B0604020202020204" pitchFamily="34" charset="0"/>
              </a:rPr>
              <a:t>stable</a:t>
            </a:r>
            <a:r>
              <a:rPr lang="en-GB" sz="2000" dirty="0">
                <a:latin typeface="Arial" panose="020B0604020202020204" pitchFamily="34" charset="0"/>
                <a:ea typeface="Geneva"/>
                <a:cs typeface="Arial" panose="020B0604020202020204" pitchFamily="34" charset="0"/>
              </a:rPr>
              <a:t> - </a:t>
            </a:r>
            <a:r>
              <a:rPr lang="en-GB" sz="2000" dirty="0" err="1">
                <a:latin typeface="Arial" panose="020B0604020202020204" pitchFamily="34" charset="0"/>
                <a:ea typeface="Geneva"/>
                <a:cs typeface="Arial" panose="020B0604020202020204" pitchFamily="34" charset="0"/>
              </a:rPr>
              <a:t>i</a:t>
            </a:r>
            <a:r>
              <a:rPr lang="en-US" sz="2000" dirty="0">
                <a:latin typeface="Arial" panose="020B0604020202020204" pitchFamily="34" charset="0"/>
                <a:ea typeface="Geneva"/>
                <a:cs typeface="Arial" panose="020B0604020202020204" pitchFamily="34" charset="0"/>
              </a:rPr>
              <a:t>f failures occur at random and the vast majority of proteins are those with a small degree of connectivity, the likelihood that a protein hub would be affected is small.</a:t>
            </a:r>
          </a:p>
          <a:p>
            <a:pPr eaLnBrk="0" hangingPunct="0">
              <a:spcBef>
                <a:spcPct val="0"/>
              </a:spcBef>
            </a:pPr>
            <a:endParaRPr lang="en-GB" sz="2000" dirty="0">
              <a:latin typeface="Arial" panose="020B0604020202020204" pitchFamily="34" charset="0"/>
              <a:ea typeface="Geneva"/>
              <a:cs typeface="Arial" panose="020B0604020202020204" pitchFamily="34" charset="0"/>
            </a:endParaRPr>
          </a:p>
          <a:p>
            <a:pPr eaLnBrk="0" hangingPunct="0">
              <a:spcBef>
                <a:spcPct val="0"/>
              </a:spcBef>
            </a:pPr>
            <a:r>
              <a:rPr lang="en-US" sz="2000" dirty="0">
                <a:latin typeface="Arial" panose="020B0604020202020204" pitchFamily="34" charset="0"/>
                <a:ea typeface="Geneva"/>
                <a:cs typeface="Arial" panose="020B0604020202020204" pitchFamily="34" charset="0"/>
              </a:rPr>
              <a:t>Even if a hub-failure occurs, the network will generally not lose its connectedness, due to the remaining hubs.</a:t>
            </a:r>
          </a:p>
          <a:p>
            <a:pPr marL="0" indent="0" eaLnBrk="0" hangingPunct="0">
              <a:spcBef>
                <a:spcPct val="0"/>
              </a:spcBef>
              <a:buNone/>
            </a:pPr>
            <a:endParaRPr lang="en-US" sz="2000" dirty="0">
              <a:latin typeface="Arial" panose="020B0604020202020204" pitchFamily="34" charset="0"/>
              <a:ea typeface="Geneva"/>
              <a:cs typeface="Arial" panose="020B0604020202020204" pitchFamily="34" charset="0"/>
            </a:endParaRPr>
          </a:p>
          <a:p>
            <a:pPr eaLnBrk="0" hangingPunct="0">
              <a:spcBef>
                <a:spcPct val="0"/>
              </a:spcBef>
            </a:pPr>
            <a:r>
              <a:rPr lang="en-US" sz="2000" dirty="0">
                <a:latin typeface="Arial" panose="020B0604020202020204" pitchFamily="34" charset="0"/>
                <a:ea typeface="Geneva"/>
                <a:cs typeface="Arial" panose="020B0604020202020204" pitchFamily="34" charset="0"/>
              </a:rPr>
              <a:t>However, if we loose a few major hubs from the network, the network is turned into a set of rather isolated </a:t>
            </a:r>
            <a:r>
              <a:rPr lang="en-US" sz="2000" dirty="0" smtClean="0">
                <a:latin typeface="Arial" panose="020B0604020202020204" pitchFamily="34" charset="0"/>
                <a:ea typeface="Geneva"/>
                <a:cs typeface="Arial" panose="020B0604020202020204" pitchFamily="34" charset="0"/>
              </a:rPr>
              <a:t>graphs (so they are vulnerable to targeted attack).</a:t>
            </a:r>
            <a:endParaRPr lang="en-US" sz="2000" dirty="0">
              <a:latin typeface="Arial" panose="020B0604020202020204" pitchFamily="34" charset="0"/>
              <a:ea typeface="Geneva"/>
              <a:cs typeface="Arial" panose="020B0604020202020204" pitchFamily="34" charset="0"/>
            </a:endParaRPr>
          </a:p>
          <a:p>
            <a:pPr eaLnBrk="0" hangingPunct="0">
              <a:spcBef>
                <a:spcPct val="0"/>
              </a:spcBef>
            </a:pPr>
            <a:endParaRPr lang="en-GB" sz="2000" dirty="0">
              <a:latin typeface="Arial" panose="020B0604020202020204" pitchFamily="34" charset="0"/>
              <a:ea typeface="Geneva"/>
              <a:cs typeface="Arial" panose="020B0604020202020204" pitchFamily="34" charset="0"/>
            </a:endParaRPr>
          </a:p>
          <a:p>
            <a:pPr eaLnBrk="0" hangingPunct="0">
              <a:spcBef>
                <a:spcPct val="0"/>
              </a:spcBef>
            </a:pPr>
            <a:r>
              <a:rPr lang="en-GB" sz="2000" dirty="0">
                <a:latin typeface="Arial" panose="020B0604020202020204" pitchFamily="34" charset="0"/>
                <a:ea typeface="Geneva"/>
                <a:cs typeface="Arial" panose="020B0604020202020204" pitchFamily="34" charset="0"/>
              </a:rPr>
              <a:t>Many cancer-linked proteins are hub </a:t>
            </a:r>
            <a:r>
              <a:rPr lang="en-GB" sz="2000" dirty="0" smtClean="0">
                <a:latin typeface="Arial" panose="020B0604020202020204" pitchFamily="34" charset="0"/>
                <a:ea typeface="Geneva"/>
                <a:cs typeface="Arial" panose="020B0604020202020204" pitchFamily="34" charset="0"/>
              </a:rPr>
              <a:t>proteins (e.g. P53). </a:t>
            </a:r>
          </a:p>
          <a:p>
            <a:pPr eaLnBrk="0" hangingPunct="0">
              <a:spcBef>
                <a:spcPct val="0"/>
              </a:spcBef>
            </a:pPr>
            <a:endParaRPr lang="en-GB" sz="2000" dirty="0">
              <a:latin typeface="Arial" panose="020B0604020202020204" pitchFamily="34" charset="0"/>
              <a:ea typeface="Geneva"/>
              <a:cs typeface="Arial" panose="020B0604020202020204" pitchFamily="34" charset="0"/>
            </a:endParaRPr>
          </a:p>
          <a:p>
            <a:pPr eaLnBrk="0" hangingPunct="0">
              <a:spcBef>
                <a:spcPct val="0"/>
              </a:spcBef>
            </a:pPr>
            <a:r>
              <a:rPr lang="en-US" sz="2000" dirty="0">
                <a:latin typeface="Arial" panose="020B0604020202020204" pitchFamily="34" charset="0"/>
                <a:ea typeface="Geneva"/>
                <a:cs typeface="Arial" panose="020B0604020202020204" pitchFamily="34" charset="0"/>
              </a:rPr>
              <a:t>Given the current limited coverage levels and variable quality of interaction data, the observed scale-free topology of existing interactome maps </a:t>
            </a:r>
            <a:r>
              <a:rPr lang="en-US" sz="2000" b="1" dirty="0">
                <a:latin typeface="Arial" panose="020B0604020202020204" pitchFamily="34" charset="0"/>
                <a:ea typeface="Geneva"/>
                <a:cs typeface="Arial" panose="020B0604020202020204" pitchFamily="34" charset="0"/>
              </a:rPr>
              <a:t>cannot be confidently extrapolated </a:t>
            </a:r>
            <a:r>
              <a:rPr lang="en-US" sz="2000" dirty="0">
                <a:latin typeface="Arial" panose="020B0604020202020204" pitchFamily="34" charset="0"/>
                <a:ea typeface="Geneva"/>
                <a:cs typeface="Arial" panose="020B0604020202020204" pitchFamily="34" charset="0"/>
              </a:rPr>
              <a:t>to complete </a:t>
            </a:r>
            <a:r>
              <a:rPr lang="en-US" sz="2000" dirty="0" err="1">
                <a:latin typeface="Arial" panose="020B0604020202020204" pitchFamily="34" charset="0"/>
                <a:ea typeface="Geneva"/>
                <a:cs typeface="Arial" panose="020B0604020202020204" pitchFamily="34" charset="0"/>
              </a:rPr>
              <a:t>interactomes</a:t>
            </a:r>
            <a:r>
              <a:rPr lang="en-US" sz="2000" dirty="0" smtClean="0">
                <a:latin typeface="Arial" panose="020B0604020202020204" pitchFamily="34" charset="0"/>
                <a:ea typeface="Geneva"/>
                <a:cs typeface="Arial" panose="020B0604020202020204" pitchFamily="34" charset="0"/>
              </a:rPr>
              <a:t>.</a:t>
            </a:r>
            <a:endParaRPr lang="en-US" sz="2000" dirty="0">
              <a:latin typeface="Arial" panose="020B0604020202020204" pitchFamily="34" charset="0"/>
              <a:ea typeface="Geneva"/>
              <a:cs typeface="Arial" panose="020B0604020202020204" pitchFamily="34" charset="0"/>
            </a:endParaRPr>
          </a:p>
        </p:txBody>
      </p:sp>
      <p:sp>
        <p:nvSpPr>
          <p:cNvPr id="6" name="Rectangle 2"/>
          <p:cNvSpPr>
            <a:spLocks noGrp="1" noChangeArrowheads="1"/>
          </p:cNvSpPr>
          <p:nvPr>
            <p:ph type="title"/>
          </p:nvPr>
        </p:nvSpPr>
        <p:spPr>
          <a:xfrm>
            <a:off x="323528" y="116632"/>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Properties of </a:t>
            </a:r>
            <a:r>
              <a:rPr lang="en-US" sz="3200" dirty="0" smtClean="0">
                <a:solidFill>
                  <a:srgbClr val="72AD46"/>
                </a:solidFill>
                <a:latin typeface="Arial" panose="020B0604020202020204" pitchFamily="34" charset="0"/>
                <a:cs typeface="Arial" pitchFamily="34" charset="0"/>
              </a:rPr>
              <a:t>PPI networks </a:t>
            </a:r>
            <a:endParaRPr lang="en-US" sz="3200" dirty="0">
              <a:solidFill>
                <a:srgbClr val="72AD46"/>
              </a:solidFill>
              <a:latin typeface="Arial" panose="020B0604020202020204" pitchFamily="34" charset="0"/>
              <a:cs typeface="Arial" pitchFamily="34" charset="0"/>
            </a:endParaRPr>
          </a:p>
        </p:txBody>
      </p:sp>
    </p:spTree>
    <p:extLst>
      <p:ext uri="{BB962C8B-B14F-4D97-AF65-F5344CB8AC3E}">
        <p14:creationId xmlns:p14="http://schemas.microsoft.com/office/powerpoint/2010/main" val="331183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Network </a:t>
            </a:r>
            <a:r>
              <a:rPr lang="en-GB" dirty="0"/>
              <a:t>analysis</a:t>
            </a:r>
            <a:r>
              <a:rPr lang="en-GB" dirty="0" smtClean="0"/>
              <a:t>: typical workflows</a:t>
            </a:r>
            <a:endParaRPr lang="en-GB" dirty="0"/>
          </a:p>
        </p:txBody>
      </p:sp>
      <p:pic>
        <p:nvPicPr>
          <p:cNvPr id="6" name="Picture 5" descr="n1_undir_ba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1844824"/>
            <a:ext cx="3738751" cy="3782326"/>
          </a:xfrm>
          <a:prstGeom prst="rect">
            <a:avLst/>
          </a:prstGeom>
        </p:spPr>
      </p:pic>
      <p:sp>
        <p:nvSpPr>
          <p:cNvPr id="2" name="TextBox 1"/>
          <p:cNvSpPr txBox="1"/>
          <p:nvPr/>
        </p:nvSpPr>
        <p:spPr>
          <a:xfrm>
            <a:off x="1259632" y="836712"/>
            <a:ext cx="6673622" cy="830997"/>
          </a:xfrm>
          <a:prstGeom prst="rect">
            <a:avLst/>
          </a:prstGeom>
          <a:noFill/>
        </p:spPr>
        <p:txBody>
          <a:bodyPr wrap="none" rtlCol="0">
            <a:spAutoFit/>
          </a:bodyPr>
          <a:lstStyle/>
          <a:p>
            <a:pPr algn="ctr"/>
            <a:r>
              <a:rPr lang="en-US" dirty="0" smtClean="0"/>
              <a:t>Type I:</a:t>
            </a:r>
          </a:p>
          <a:p>
            <a:pPr algn="ctr"/>
            <a:r>
              <a:rPr lang="en-US" dirty="0" smtClean="0"/>
              <a:t>Enrichment of gene sets in pre-existing network</a:t>
            </a:r>
            <a:endParaRPr lang="en-US" dirty="0"/>
          </a:p>
        </p:txBody>
      </p:sp>
    </p:spTree>
    <p:extLst>
      <p:ext uri="{BB962C8B-B14F-4D97-AF65-F5344CB8AC3E}">
        <p14:creationId xmlns:p14="http://schemas.microsoft.com/office/powerpoint/2010/main" val="415622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Network </a:t>
            </a:r>
            <a:r>
              <a:rPr lang="en-GB" dirty="0"/>
              <a:t>analysis</a:t>
            </a:r>
            <a:r>
              <a:rPr lang="en-GB" dirty="0" smtClean="0"/>
              <a:t>: typical workflows</a:t>
            </a:r>
            <a:endParaRPr lang="en-GB" dirty="0"/>
          </a:p>
        </p:txBody>
      </p:sp>
      <p:pic>
        <p:nvPicPr>
          <p:cNvPr id="8" name="Picture 7" descr="n2_undir_cha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465" y="1844824"/>
            <a:ext cx="3738751" cy="3782326"/>
          </a:xfrm>
          <a:prstGeom prst="rect">
            <a:avLst/>
          </a:prstGeom>
        </p:spPr>
      </p:pic>
      <p:sp>
        <p:nvSpPr>
          <p:cNvPr id="9" name="TextBox 8"/>
          <p:cNvSpPr txBox="1"/>
          <p:nvPr/>
        </p:nvSpPr>
        <p:spPr>
          <a:xfrm>
            <a:off x="1259632" y="836712"/>
            <a:ext cx="6673622" cy="830997"/>
          </a:xfrm>
          <a:prstGeom prst="rect">
            <a:avLst/>
          </a:prstGeom>
          <a:noFill/>
        </p:spPr>
        <p:txBody>
          <a:bodyPr wrap="none" rtlCol="0">
            <a:spAutoFit/>
          </a:bodyPr>
          <a:lstStyle/>
          <a:p>
            <a:pPr algn="ctr"/>
            <a:r>
              <a:rPr lang="en-US" dirty="0" smtClean="0"/>
              <a:t>Type I:</a:t>
            </a:r>
          </a:p>
          <a:p>
            <a:pPr algn="ctr"/>
            <a:r>
              <a:rPr lang="en-US" dirty="0" smtClean="0"/>
              <a:t>Enrichment of gene sets in pre-existing network</a:t>
            </a:r>
            <a:endParaRPr lang="en-US" dirty="0"/>
          </a:p>
        </p:txBody>
      </p:sp>
    </p:spTree>
    <p:extLst>
      <p:ext uri="{BB962C8B-B14F-4D97-AF65-F5344CB8AC3E}">
        <p14:creationId xmlns:p14="http://schemas.microsoft.com/office/powerpoint/2010/main" val="2693737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Network </a:t>
            </a:r>
            <a:r>
              <a:rPr lang="en-GB" dirty="0"/>
              <a:t>analysis</a:t>
            </a:r>
            <a:r>
              <a:rPr lang="en-GB" dirty="0" smtClean="0"/>
              <a:t>: typical workflows</a:t>
            </a:r>
            <a:endParaRPr lang="en-GB" dirty="0"/>
          </a:p>
        </p:txBody>
      </p:sp>
      <p:pic>
        <p:nvPicPr>
          <p:cNvPr id="2" name="Picture 1" descr="sn1_undir_ba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2204864"/>
            <a:ext cx="4283968" cy="3116322"/>
          </a:xfrm>
          <a:prstGeom prst="rect">
            <a:avLst/>
          </a:prstGeom>
        </p:spPr>
      </p:pic>
      <p:sp>
        <p:nvSpPr>
          <p:cNvPr id="8" name="TextBox 7"/>
          <p:cNvSpPr txBox="1"/>
          <p:nvPr/>
        </p:nvSpPr>
        <p:spPr>
          <a:xfrm>
            <a:off x="1036029" y="836712"/>
            <a:ext cx="7120850" cy="830997"/>
          </a:xfrm>
          <a:prstGeom prst="rect">
            <a:avLst/>
          </a:prstGeom>
          <a:noFill/>
        </p:spPr>
        <p:txBody>
          <a:bodyPr wrap="none" rtlCol="0">
            <a:spAutoFit/>
          </a:bodyPr>
          <a:lstStyle/>
          <a:p>
            <a:pPr algn="ctr"/>
            <a:r>
              <a:rPr lang="en-US" dirty="0" smtClean="0"/>
              <a:t>Type II:</a:t>
            </a:r>
          </a:p>
          <a:p>
            <a:pPr algn="ctr"/>
            <a:r>
              <a:rPr lang="en-US" i="1" dirty="0" smtClean="0"/>
              <a:t>De novo </a:t>
            </a:r>
            <a:r>
              <a:rPr lang="en-US" dirty="0" smtClean="0"/>
              <a:t>network construction + clustering analysis</a:t>
            </a:r>
            <a:endParaRPr lang="en-US" dirty="0"/>
          </a:p>
        </p:txBody>
      </p:sp>
    </p:spTree>
    <p:extLst>
      <p:ext uri="{BB962C8B-B14F-4D97-AF65-F5344CB8AC3E}">
        <p14:creationId xmlns:p14="http://schemas.microsoft.com/office/powerpoint/2010/main" val="3189460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Network </a:t>
            </a:r>
            <a:r>
              <a:rPr lang="en-GB" dirty="0"/>
              <a:t>analysis</a:t>
            </a:r>
            <a:r>
              <a:rPr lang="en-GB" dirty="0" smtClean="0"/>
              <a:t>: typical workflows</a:t>
            </a:r>
            <a:endParaRPr lang="en-GB" dirty="0"/>
          </a:p>
        </p:txBody>
      </p:sp>
      <p:pic>
        <p:nvPicPr>
          <p:cNvPr id="3" name="Picture 2" descr="sn2_undir_ex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2204864"/>
            <a:ext cx="4283968" cy="3116322"/>
          </a:xfrm>
          <a:prstGeom prst="rect">
            <a:avLst/>
          </a:prstGeom>
        </p:spPr>
      </p:pic>
      <p:sp>
        <p:nvSpPr>
          <p:cNvPr id="6" name="TextBox 5"/>
          <p:cNvSpPr txBox="1"/>
          <p:nvPr/>
        </p:nvSpPr>
        <p:spPr>
          <a:xfrm>
            <a:off x="1036029" y="836712"/>
            <a:ext cx="7120850" cy="830997"/>
          </a:xfrm>
          <a:prstGeom prst="rect">
            <a:avLst/>
          </a:prstGeom>
          <a:noFill/>
        </p:spPr>
        <p:txBody>
          <a:bodyPr wrap="none" rtlCol="0">
            <a:spAutoFit/>
          </a:bodyPr>
          <a:lstStyle/>
          <a:p>
            <a:pPr algn="ctr"/>
            <a:r>
              <a:rPr lang="en-US" dirty="0" smtClean="0"/>
              <a:t>Type II:</a:t>
            </a:r>
          </a:p>
          <a:p>
            <a:pPr algn="ctr"/>
            <a:r>
              <a:rPr lang="en-US" i="1" dirty="0" smtClean="0"/>
              <a:t>De novo </a:t>
            </a:r>
            <a:r>
              <a:rPr lang="en-US" dirty="0" smtClean="0"/>
              <a:t>network construction + clustering analysis</a:t>
            </a:r>
            <a:endParaRPr lang="en-US" dirty="0"/>
          </a:p>
        </p:txBody>
      </p:sp>
    </p:spTree>
    <p:extLst>
      <p:ext uri="{BB962C8B-B14F-4D97-AF65-F5344CB8AC3E}">
        <p14:creationId xmlns:p14="http://schemas.microsoft.com/office/powerpoint/2010/main" val="327061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Network </a:t>
            </a:r>
            <a:r>
              <a:rPr lang="en-GB" dirty="0"/>
              <a:t>analysis</a:t>
            </a:r>
            <a:r>
              <a:rPr lang="en-GB" dirty="0" smtClean="0"/>
              <a:t>: typical workflows</a:t>
            </a:r>
            <a:endParaRPr lang="en-GB" dirty="0"/>
          </a:p>
        </p:txBody>
      </p:sp>
      <p:sp>
        <p:nvSpPr>
          <p:cNvPr id="9" name="TextBox 8"/>
          <p:cNvSpPr txBox="1"/>
          <p:nvPr/>
        </p:nvSpPr>
        <p:spPr>
          <a:xfrm>
            <a:off x="1036029" y="836712"/>
            <a:ext cx="7120850" cy="830997"/>
          </a:xfrm>
          <a:prstGeom prst="rect">
            <a:avLst/>
          </a:prstGeom>
          <a:noFill/>
        </p:spPr>
        <p:txBody>
          <a:bodyPr wrap="none" rtlCol="0">
            <a:spAutoFit/>
          </a:bodyPr>
          <a:lstStyle/>
          <a:p>
            <a:pPr algn="ctr"/>
            <a:r>
              <a:rPr lang="en-US" dirty="0" smtClean="0"/>
              <a:t>Type II:</a:t>
            </a:r>
          </a:p>
          <a:p>
            <a:pPr algn="ctr"/>
            <a:r>
              <a:rPr lang="en-US" i="1" dirty="0" smtClean="0"/>
              <a:t>De novo </a:t>
            </a:r>
            <a:r>
              <a:rPr lang="en-US" dirty="0" smtClean="0"/>
              <a:t>network construction + clustering analysis</a:t>
            </a:r>
            <a:endParaRPr lang="en-US" dirty="0"/>
          </a:p>
        </p:txBody>
      </p:sp>
      <p:pic>
        <p:nvPicPr>
          <p:cNvPr id="2" name="Picture 1" descr="sn3_undir_c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709198"/>
            <a:ext cx="2016224" cy="1943938"/>
          </a:xfrm>
          <a:prstGeom prst="rect">
            <a:avLst/>
          </a:prstGeom>
        </p:spPr>
      </p:pic>
    </p:spTree>
    <p:extLst>
      <p:ext uri="{BB962C8B-B14F-4D97-AF65-F5344CB8AC3E}">
        <p14:creationId xmlns:p14="http://schemas.microsoft.com/office/powerpoint/2010/main" val="140134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A couple of definitions…</a:t>
            </a:r>
          </a:p>
        </p:txBody>
      </p:sp>
      <p:sp>
        <p:nvSpPr>
          <p:cNvPr id="3" name="TextBox 2"/>
          <p:cNvSpPr txBox="1"/>
          <p:nvPr/>
        </p:nvSpPr>
        <p:spPr>
          <a:xfrm>
            <a:off x="350593" y="1052736"/>
            <a:ext cx="8424614" cy="1015663"/>
          </a:xfrm>
          <a:prstGeom prst="rect">
            <a:avLst/>
          </a:prstGeom>
          <a:noFill/>
        </p:spPr>
        <p:txBody>
          <a:bodyPr wrap="square" rtlCol="0">
            <a:spAutoFit/>
          </a:bodyPr>
          <a:lstStyle/>
          <a:p>
            <a:pPr algn="just"/>
            <a:r>
              <a:rPr lang="en-GB" sz="2000" b="1" dirty="0" smtClean="0">
                <a:latin typeface="HelveticaNeueLT Pro 45 Lt" pitchFamily="34" charset="0"/>
              </a:rPr>
              <a:t>Protein-protein interactions (PPIs)</a:t>
            </a:r>
            <a:r>
              <a:rPr lang="en-GB" sz="2000" dirty="0" smtClean="0">
                <a:latin typeface="HelveticaNeueLT Pro 45 Lt" pitchFamily="34" charset="0"/>
              </a:rPr>
              <a:t>: </a:t>
            </a:r>
            <a:r>
              <a:rPr lang="en-GB" sz="2000" b="1" dirty="0" smtClean="0">
                <a:latin typeface="HelveticaNeueLT Pro 45 Lt" pitchFamily="34" charset="0"/>
              </a:rPr>
              <a:t>physical</a:t>
            </a:r>
            <a:r>
              <a:rPr lang="en-GB" sz="2000" dirty="0" smtClean="0">
                <a:latin typeface="HelveticaNeueLT Pro 45 Lt" pitchFamily="34" charset="0"/>
              </a:rPr>
              <a:t> and </a:t>
            </a:r>
            <a:r>
              <a:rPr lang="en-GB" sz="2000" b="1" dirty="0" smtClean="0">
                <a:latin typeface="HelveticaNeueLT Pro 45 Lt" pitchFamily="34" charset="0"/>
              </a:rPr>
              <a:t>selective</a:t>
            </a:r>
            <a:r>
              <a:rPr lang="en-GB" sz="2000" dirty="0" smtClean="0">
                <a:latin typeface="HelveticaNeueLT Pro 45 Lt" pitchFamily="34" charset="0"/>
              </a:rPr>
              <a:t> contacts that happen between pairs of proteins, in </a:t>
            </a:r>
            <a:r>
              <a:rPr lang="en-GB" sz="2000" b="1" dirty="0" smtClean="0">
                <a:latin typeface="HelveticaNeueLT Pro 45 Lt" pitchFamily="34" charset="0"/>
              </a:rPr>
              <a:t>certain molecular regions</a:t>
            </a:r>
            <a:r>
              <a:rPr lang="en-GB" sz="2000" dirty="0" smtClean="0">
                <a:latin typeface="HelveticaNeueLT Pro 45 Lt" pitchFamily="34" charset="0"/>
              </a:rPr>
              <a:t> and in a </a:t>
            </a:r>
            <a:r>
              <a:rPr lang="en-GB" sz="2000" b="1" dirty="0" smtClean="0">
                <a:latin typeface="HelveticaNeueLT Pro 45 Lt" pitchFamily="34" charset="0"/>
              </a:rPr>
              <a:t>defined biological context</a:t>
            </a:r>
            <a:r>
              <a:rPr lang="en-GB" sz="2000" dirty="0" smtClean="0">
                <a:latin typeface="HelveticaNeueLT Pro 45 Lt" pitchFamily="34" charset="0"/>
              </a:rPr>
              <a:t>. </a:t>
            </a:r>
            <a:endParaRPr lang="en-GB" sz="2000" dirty="0">
              <a:latin typeface="HelveticaNeueLT Pro 45 Lt" pitchFamily="34" charset="0"/>
            </a:endParaRPr>
          </a:p>
        </p:txBody>
      </p:sp>
      <p:sp>
        <p:nvSpPr>
          <p:cNvPr id="4" name="TextBox 3"/>
          <p:cNvSpPr txBox="1"/>
          <p:nvPr/>
        </p:nvSpPr>
        <p:spPr>
          <a:xfrm>
            <a:off x="350593" y="2204864"/>
            <a:ext cx="8424614" cy="707886"/>
          </a:xfrm>
          <a:prstGeom prst="rect">
            <a:avLst/>
          </a:prstGeom>
          <a:noFill/>
        </p:spPr>
        <p:txBody>
          <a:bodyPr wrap="square" rtlCol="0">
            <a:spAutoFit/>
          </a:bodyPr>
          <a:lstStyle/>
          <a:p>
            <a:pPr algn="just"/>
            <a:r>
              <a:rPr lang="en-GB" sz="2000" b="1" dirty="0" smtClean="0">
                <a:latin typeface="HelveticaNeueLT Pro 45 Lt" pitchFamily="34" charset="0"/>
              </a:rPr>
              <a:t>Interactome</a:t>
            </a:r>
            <a:r>
              <a:rPr lang="en-GB" sz="2000" dirty="0" smtClean="0">
                <a:latin typeface="HelveticaNeueLT Pro 45 Lt" pitchFamily="34" charset="0"/>
              </a:rPr>
              <a:t>: the </a:t>
            </a:r>
            <a:r>
              <a:rPr lang="en-GB" sz="2000" b="1" dirty="0" smtClean="0">
                <a:latin typeface="HelveticaNeueLT Pro 45 Lt" pitchFamily="34" charset="0"/>
              </a:rPr>
              <a:t>totality</a:t>
            </a:r>
            <a:r>
              <a:rPr lang="en-GB" sz="2000" dirty="0" smtClean="0">
                <a:latin typeface="HelveticaNeueLT Pro 45 Lt" pitchFamily="34" charset="0"/>
              </a:rPr>
              <a:t> of PPIs that happen in a cell / in an organism / in a specific biological context...</a:t>
            </a:r>
            <a:endParaRPr lang="en-GB" sz="2000" dirty="0">
              <a:latin typeface="HelveticaNeueLT Pro 45 Lt" pitchFamily="34" charset="0"/>
            </a:endParaRPr>
          </a:p>
        </p:txBody>
      </p:sp>
      <p:sp>
        <p:nvSpPr>
          <p:cNvPr id="5" name="TextBox 4"/>
          <p:cNvSpPr txBox="1"/>
          <p:nvPr/>
        </p:nvSpPr>
        <p:spPr>
          <a:xfrm>
            <a:off x="350593" y="3068960"/>
            <a:ext cx="8424614" cy="1015663"/>
          </a:xfrm>
          <a:prstGeom prst="rect">
            <a:avLst/>
          </a:prstGeom>
          <a:noFill/>
        </p:spPr>
        <p:txBody>
          <a:bodyPr wrap="square" rtlCol="0">
            <a:spAutoFit/>
          </a:bodyPr>
          <a:lstStyle/>
          <a:p>
            <a:pPr algn="just"/>
            <a:r>
              <a:rPr lang="en-GB" sz="2000" b="1" dirty="0" smtClean="0">
                <a:latin typeface="HelveticaNeueLT Pro 45 Lt" pitchFamily="34" charset="0"/>
              </a:rPr>
              <a:t>Protein-protein interaction network</a:t>
            </a:r>
            <a:r>
              <a:rPr lang="en-GB" sz="2000" dirty="0" smtClean="0">
                <a:latin typeface="HelveticaNeueLT Pro 45 Lt" pitchFamily="34" charset="0"/>
              </a:rPr>
              <a:t>: </a:t>
            </a:r>
            <a:r>
              <a:rPr lang="en-GB" sz="2000" b="1" dirty="0" smtClean="0">
                <a:latin typeface="HelveticaNeueLT Pro 45 Lt" pitchFamily="34" charset="0"/>
              </a:rPr>
              <a:t>Graphical representation </a:t>
            </a:r>
            <a:r>
              <a:rPr lang="en-GB" sz="2000" dirty="0" smtClean="0">
                <a:latin typeface="HelveticaNeueLT Pro 45 Lt" pitchFamily="34" charset="0"/>
              </a:rPr>
              <a:t>of a group of PPIs in which proteins are represented as </a:t>
            </a:r>
            <a:r>
              <a:rPr lang="en-GB" sz="2000" b="1" dirty="0" smtClean="0">
                <a:latin typeface="HelveticaNeueLT Pro 45 Lt" pitchFamily="34" charset="0"/>
              </a:rPr>
              <a:t>nodes</a:t>
            </a:r>
            <a:r>
              <a:rPr lang="en-GB" sz="2000" dirty="0" smtClean="0">
                <a:latin typeface="HelveticaNeueLT Pro 45 Lt" pitchFamily="34" charset="0"/>
              </a:rPr>
              <a:t> and interactions as </a:t>
            </a:r>
            <a:r>
              <a:rPr lang="en-GB" sz="2000" b="1" dirty="0" smtClean="0">
                <a:latin typeface="HelveticaNeueLT Pro 45 Lt" pitchFamily="34" charset="0"/>
              </a:rPr>
              <a:t>edges</a:t>
            </a:r>
            <a:r>
              <a:rPr lang="en-GB" sz="2000" dirty="0" smtClean="0">
                <a:latin typeface="HelveticaNeueLT Pro 45 Lt" pitchFamily="34" charset="0"/>
              </a:rPr>
              <a:t>. </a:t>
            </a:r>
            <a:endParaRPr lang="en-GB" sz="2000" dirty="0">
              <a:latin typeface="HelveticaNeueLT Pro 45 Lt" pitchFamily="34" charset="0"/>
            </a:endParaRPr>
          </a:p>
        </p:txBody>
      </p:sp>
      <p:pic>
        <p:nvPicPr>
          <p:cNvPr id="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4306173"/>
            <a:ext cx="2430885"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4229452"/>
            <a:ext cx="2803638" cy="2313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384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Network </a:t>
            </a:r>
            <a:r>
              <a:rPr lang="en-GB" dirty="0"/>
              <a:t>analysis</a:t>
            </a:r>
            <a:r>
              <a:rPr lang="en-GB" dirty="0" smtClean="0"/>
              <a:t>: typical workflows</a:t>
            </a:r>
            <a:endParaRPr lang="en-GB" dirty="0"/>
          </a:p>
        </p:txBody>
      </p:sp>
      <p:pic>
        <p:nvPicPr>
          <p:cNvPr id="10" name="Picture 9" descr="n3_dir_ba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465" y="1844824"/>
            <a:ext cx="3738751" cy="3782326"/>
          </a:xfrm>
          <a:prstGeom prst="rect">
            <a:avLst/>
          </a:prstGeom>
        </p:spPr>
      </p:pic>
      <p:sp>
        <p:nvSpPr>
          <p:cNvPr id="9" name="TextBox 8"/>
          <p:cNvSpPr txBox="1"/>
          <p:nvPr/>
        </p:nvSpPr>
        <p:spPr>
          <a:xfrm>
            <a:off x="2596815" y="836712"/>
            <a:ext cx="3999262" cy="830997"/>
          </a:xfrm>
          <a:prstGeom prst="rect">
            <a:avLst/>
          </a:prstGeom>
          <a:noFill/>
        </p:spPr>
        <p:txBody>
          <a:bodyPr wrap="none" rtlCol="0">
            <a:spAutoFit/>
          </a:bodyPr>
          <a:lstStyle/>
          <a:p>
            <a:pPr algn="ctr"/>
            <a:r>
              <a:rPr lang="en-US" dirty="0" smtClean="0"/>
              <a:t>Type III:</a:t>
            </a:r>
          </a:p>
          <a:p>
            <a:pPr algn="ctr"/>
            <a:r>
              <a:rPr lang="en-US" dirty="0" smtClean="0"/>
              <a:t>Directional network analysis</a:t>
            </a:r>
            <a:endParaRPr lang="en-US" dirty="0"/>
          </a:p>
        </p:txBody>
      </p:sp>
    </p:spTree>
    <p:extLst>
      <p:ext uri="{BB962C8B-B14F-4D97-AF65-F5344CB8AC3E}">
        <p14:creationId xmlns:p14="http://schemas.microsoft.com/office/powerpoint/2010/main" val="3692714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Network </a:t>
            </a:r>
            <a:r>
              <a:rPr lang="en-GB" dirty="0"/>
              <a:t>analysis</a:t>
            </a:r>
            <a:r>
              <a:rPr lang="en-GB" dirty="0" smtClean="0"/>
              <a:t>: typical workflows</a:t>
            </a:r>
            <a:endParaRPr lang="en-GB" dirty="0"/>
          </a:p>
        </p:txBody>
      </p:sp>
      <p:pic>
        <p:nvPicPr>
          <p:cNvPr id="11" name="Picture 10" descr="n4_dir_cha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1844824"/>
            <a:ext cx="3738751" cy="3782326"/>
          </a:xfrm>
          <a:prstGeom prst="rect">
            <a:avLst/>
          </a:prstGeom>
        </p:spPr>
      </p:pic>
      <p:sp>
        <p:nvSpPr>
          <p:cNvPr id="9" name="TextBox 8"/>
          <p:cNvSpPr txBox="1"/>
          <p:nvPr/>
        </p:nvSpPr>
        <p:spPr>
          <a:xfrm>
            <a:off x="2596816" y="836712"/>
            <a:ext cx="3999262" cy="830997"/>
          </a:xfrm>
          <a:prstGeom prst="rect">
            <a:avLst/>
          </a:prstGeom>
          <a:noFill/>
        </p:spPr>
        <p:txBody>
          <a:bodyPr wrap="none" rtlCol="0">
            <a:spAutoFit/>
          </a:bodyPr>
          <a:lstStyle/>
          <a:p>
            <a:pPr algn="ctr"/>
            <a:r>
              <a:rPr lang="en-US" dirty="0" smtClean="0"/>
              <a:t>Type III:</a:t>
            </a:r>
          </a:p>
          <a:p>
            <a:pPr algn="ctr"/>
            <a:r>
              <a:rPr lang="en-US" dirty="0" smtClean="0"/>
              <a:t>Directional network analysis</a:t>
            </a:r>
            <a:endParaRPr lang="en-US" dirty="0"/>
          </a:p>
        </p:txBody>
      </p:sp>
    </p:spTree>
    <p:extLst>
      <p:ext uri="{BB962C8B-B14F-4D97-AF65-F5344CB8AC3E}">
        <p14:creationId xmlns:p14="http://schemas.microsoft.com/office/powerpoint/2010/main" val="738990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Network </a:t>
            </a:r>
            <a:r>
              <a:rPr lang="en-GB" dirty="0"/>
              <a:t>analysis</a:t>
            </a:r>
            <a:r>
              <a:rPr lang="en-GB" dirty="0" smtClean="0"/>
              <a:t>: typical workflows</a:t>
            </a:r>
            <a:endParaRPr lang="en-GB" dirty="0"/>
          </a:p>
        </p:txBody>
      </p:sp>
      <p:sp>
        <p:nvSpPr>
          <p:cNvPr id="9" name="TextBox 8"/>
          <p:cNvSpPr txBox="1"/>
          <p:nvPr/>
        </p:nvSpPr>
        <p:spPr>
          <a:xfrm>
            <a:off x="1262470" y="836712"/>
            <a:ext cx="6667961" cy="830997"/>
          </a:xfrm>
          <a:prstGeom prst="rect">
            <a:avLst/>
          </a:prstGeom>
          <a:noFill/>
        </p:spPr>
        <p:txBody>
          <a:bodyPr wrap="none" rtlCol="0">
            <a:spAutoFit/>
          </a:bodyPr>
          <a:lstStyle/>
          <a:p>
            <a:pPr algn="ctr"/>
            <a:r>
              <a:rPr lang="en-US" dirty="0" smtClean="0"/>
              <a:t>Type III:</a:t>
            </a:r>
          </a:p>
          <a:p>
            <a:pPr algn="ctr"/>
            <a:r>
              <a:rPr lang="en-US" dirty="0" smtClean="0"/>
              <a:t>Directional network analysis / network modeling</a:t>
            </a:r>
            <a:endParaRPr lang="en-US" dirty="0"/>
          </a:p>
        </p:txBody>
      </p:sp>
      <p:pic>
        <p:nvPicPr>
          <p:cNvPr id="2" name="Picture 1" descr="m1_dir_valu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2888" y="2348880"/>
            <a:ext cx="4555376" cy="3024336"/>
          </a:xfrm>
          <a:prstGeom prst="rect">
            <a:avLst/>
          </a:prstGeom>
        </p:spPr>
      </p:pic>
    </p:spTree>
    <p:extLst>
      <p:ext uri="{BB962C8B-B14F-4D97-AF65-F5344CB8AC3E}">
        <p14:creationId xmlns:p14="http://schemas.microsoft.com/office/powerpoint/2010/main" val="420774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Straight Arrow Connector 70"/>
          <p:cNvCxnSpPr/>
          <p:nvPr/>
        </p:nvCxnSpPr>
        <p:spPr>
          <a:xfrm flipH="1">
            <a:off x="3311860" y="2736424"/>
            <a:ext cx="2298803" cy="1422748"/>
          </a:xfrm>
          <a:prstGeom prst="straightConnector1">
            <a:avLst/>
          </a:prstGeom>
          <a:ln w="76200" cap="sq">
            <a:solidFill>
              <a:schemeClr val="accent3">
                <a:lumMod val="60000"/>
                <a:lumOff val="40000"/>
              </a:schemeClr>
            </a:solidFill>
            <a:round/>
            <a:tailEnd type="triangle" w="med"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2699793" y="2124785"/>
            <a:ext cx="1224135" cy="1592247"/>
          </a:xfrm>
          <a:prstGeom prst="straightConnector1">
            <a:avLst/>
          </a:prstGeom>
          <a:ln w="76200" cap="sq">
            <a:solidFill>
              <a:schemeClr val="accent2">
                <a:lumMod val="60000"/>
                <a:lumOff val="40000"/>
              </a:schemeClr>
            </a:solidFill>
            <a:round/>
            <a:tailEnd type="triangle" w="med"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1417356" y="2780928"/>
            <a:ext cx="337097" cy="936104"/>
          </a:xfrm>
          <a:prstGeom prst="straightConnector1">
            <a:avLst/>
          </a:prstGeom>
          <a:ln w="76200" cap="sq">
            <a:solidFill>
              <a:schemeClr val="accent1">
                <a:lumMod val="60000"/>
                <a:lumOff val="40000"/>
              </a:schemeClr>
            </a:solidFill>
            <a:round/>
            <a:tailEnd type="triangle" w="med"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PPI Network </a:t>
            </a:r>
            <a:r>
              <a:rPr lang="en-GB" dirty="0"/>
              <a:t>analysis: building a network</a:t>
            </a:r>
          </a:p>
        </p:txBody>
      </p:sp>
      <p:grpSp>
        <p:nvGrpSpPr>
          <p:cNvPr id="9" name="Group 8"/>
          <p:cNvGrpSpPr/>
          <p:nvPr/>
        </p:nvGrpSpPr>
        <p:grpSpPr>
          <a:xfrm>
            <a:off x="351136" y="1199949"/>
            <a:ext cx="2237887" cy="1454456"/>
            <a:chOff x="760267" y="1196752"/>
            <a:chExt cx="2237887" cy="1454456"/>
          </a:xfrm>
        </p:grpSpPr>
        <p:pic>
          <p:nvPicPr>
            <p:cNvPr id="24" name="Picture 10" descr="hp.png"/>
            <p:cNvPicPr>
              <a:picLocks noChangeAspect="1"/>
            </p:cNvPicPr>
            <p:nvPr/>
          </p:nvPicPr>
          <p:blipFill>
            <a:blip r:embed="rId2">
              <a:extLst>
                <a:ext uri="{28A0092B-C50C-407E-A947-70E740481C1C}">
                  <a14:useLocalDpi xmlns:a14="http://schemas.microsoft.com/office/drawing/2010/main" val="0"/>
                </a:ext>
              </a:extLst>
            </a:blip>
            <a:srcRect l="9921" t="9644" r="14175"/>
            <a:stretch>
              <a:fillRect/>
            </a:stretch>
          </p:blipFill>
          <p:spPr bwMode="auto">
            <a:xfrm>
              <a:off x="791683" y="2158341"/>
              <a:ext cx="509230" cy="445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3637" y="1359292"/>
              <a:ext cx="932166" cy="42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267" y="1196752"/>
              <a:ext cx="654218" cy="751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7" descr="UbiqFireOut.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87376" y="1895157"/>
              <a:ext cx="920540" cy="45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1" descr="protein machine.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179895" y="1802160"/>
              <a:ext cx="818259" cy="818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9" descr="High-Throughput1.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51060" y="2264142"/>
              <a:ext cx="612524" cy="38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extBox 2"/>
          <p:cNvSpPr txBox="1"/>
          <p:nvPr/>
        </p:nvSpPr>
        <p:spPr>
          <a:xfrm>
            <a:off x="539552" y="2924944"/>
            <a:ext cx="1814920" cy="338554"/>
          </a:xfrm>
          <a:prstGeom prst="rect">
            <a:avLst/>
          </a:prstGeom>
          <a:noFill/>
        </p:spPr>
        <p:txBody>
          <a:bodyPr wrap="none" rtlCol="0">
            <a:spAutoFit/>
          </a:bodyPr>
          <a:lstStyle/>
          <a:p>
            <a:r>
              <a:rPr lang="en-GB" sz="1600" dirty="0" smtClean="0">
                <a:cs typeface="Arial" panose="020B0604020202020204" pitchFamily="34" charset="0"/>
              </a:rPr>
              <a:t>experimental data</a:t>
            </a:r>
            <a:endParaRPr lang="en-GB" sz="1600" dirty="0">
              <a:cs typeface="Arial" panose="020B0604020202020204" pitchFamily="34" charset="0"/>
            </a:endParaRPr>
          </a:p>
        </p:txBody>
      </p:sp>
      <p:grpSp>
        <p:nvGrpSpPr>
          <p:cNvPr id="27" name="Group 26"/>
          <p:cNvGrpSpPr/>
          <p:nvPr/>
        </p:nvGrpSpPr>
        <p:grpSpPr>
          <a:xfrm>
            <a:off x="3564334" y="912787"/>
            <a:ext cx="2015332" cy="1120578"/>
            <a:chOff x="3604517" y="830325"/>
            <a:chExt cx="2015332" cy="1120578"/>
          </a:xfrm>
        </p:grpSpPr>
        <p:pic>
          <p:nvPicPr>
            <p:cNvPr id="34" name="Picture 2" descr="http://www.imexconsortium.org/sites/imexconsortium.org/themes/inove/images/imex_dip_s.png">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04517" y="871556"/>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 descr="http://www.imexconsortium.org/sites/imexconsortium.org/themes/inove/images/imex_intact_s.png">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0" y="830325"/>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 descr="http://www.imexconsortium.org/sites/imexconsortium.org/themes/inove/images/imex_mint_s.png">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99896" y="1474698"/>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48" name="Group 2047"/>
          <p:cNvGrpSpPr/>
          <p:nvPr/>
        </p:nvGrpSpPr>
        <p:grpSpPr>
          <a:xfrm>
            <a:off x="5750535" y="1738960"/>
            <a:ext cx="2431492" cy="839904"/>
            <a:chOff x="6389082" y="908720"/>
            <a:chExt cx="2431492" cy="839904"/>
          </a:xfrm>
        </p:grpSpPr>
        <p:pic>
          <p:nvPicPr>
            <p:cNvPr id="42" name="Picture 13" descr="aphid.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740352" y="1268760"/>
              <a:ext cx="1080222" cy="428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0"/>
            <p:cNvGrpSpPr>
              <a:grpSpLocks noChangeAspect="1"/>
            </p:cNvGrpSpPr>
            <p:nvPr/>
          </p:nvGrpSpPr>
          <p:grpSpPr>
            <a:xfrm>
              <a:off x="6852099" y="908720"/>
              <a:ext cx="1320351" cy="268388"/>
              <a:chOff x="941999" y="4288780"/>
              <a:chExt cx="1615166" cy="328315"/>
            </a:xfrm>
          </p:grpSpPr>
          <p:pic>
            <p:nvPicPr>
              <p:cNvPr id="52"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1999" y="4289822"/>
                <a:ext cx="326231" cy="326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63218" y="4288780"/>
                <a:ext cx="1293947" cy="328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4578" name="Picture 2" descr="unihi-logo"/>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89082" y="1340768"/>
              <a:ext cx="1207254" cy="407856"/>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TextBox 54"/>
          <p:cNvSpPr txBox="1"/>
          <p:nvPr/>
        </p:nvSpPr>
        <p:spPr>
          <a:xfrm>
            <a:off x="3016468" y="2378860"/>
            <a:ext cx="1872629" cy="338554"/>
          </a:xfrm>
          <a:prstGeom prst="rect">
            <a:avLst/>
          </a:prstGeom>
          <a:noFill/>
        </p:spPr>
        <p:txBody>
          <a:bodyPr wrap="none" rtlCol="0">
            <a:spAutoFit/>
          </a:bodyPr>
          <a:lstStyle/>
          <a:p>
            <a:r>
              <a:rPr lang="en-GB" sz="1600" dirty="0" smtClean="0">
                <a:cs typeface="Arial" panose="020B0604020202020204" pitchFamily="34" charset="0"/>
              </a:rPr>
              <a:t>primary databases</a:t>
            </a:r>
            <a:endParaRPr lang="en-GB" sz="1600" dirty="0">
              <a:cs typeface="Arial" panose="020B0604020202020204" pitchFamily="34" charset="0"/>
            </a:endParaRPr>
          </a:p>
        </p:txBody>
      </p:sp>
      <p:sp>
        <p:nvSpPr>
          <p:cNvPr id="56" name="TextBox 55"/>
          <p:cNvSpPr txBox="1"/>
          <p:nvPr/>
        </p:nvSpPr>
        <p:spPr>
          <a:xfrm>
            <a:off x="4009425" y="3094221"/>
            <a:ext cx="2196274" cy="584775"/>
          </a:xfrm>
          <a:prstGeom prst="rect">
            <a:avLst/>
          </a:prstGeom>
          <a:noFill/>
        </p:spPr>
        <p:txBody>
          <a:bodyPr wrap="square" rtlCol="0">
            <a:spAutoFit/>
          </a:bodyPr>
          <a:lstStyle/>
          <a:p>
            <a:pPr algn="ctr"/>
            <a:r>
              <a:rPr lang="en-GB" sz="1600" dirty="0" smtClean="0">
                <a:cs typeface="Arial" panose="020B0604020202020204" pitchFamily="34" charset="0"/>
              </a:rPr>
              <a:t>meta-databases and predictive databases</a:t>
            </a:r>
            <a:endParaRPr lang="en-GB" sz="1600" dirty="0">
              <a:cs typeface="Arial" panose="020B0604020202020204" pitchFamily="34" charset="0"/>
            </a:endParaRPr>
          </a:p>
        </p:txBody>
      </p:sp>
      <p:pic>
        <p:nvPicPr>
          <p:cNvPr id="58" name="Picture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2552" y="3933056"/>
            <a:ext cx="2893304" cy="257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68" name="TextBox 2067"/>
          <p:cNvSpPr txBox="1"/>
          <p:nvPr/>
        </p:nvSpPr>
        <p:spPr>
          <a:xfrm>
            <a:off x="4612183" y="3856980"/>
            <a:ext cx="3920257" cy="2308324"/>
          </a:xfrm>
          <a:prstGeom prst="rect">
            <a:avLst/>
          </a:prstGeom>
          <a:solidFill>
            <a:srgbClr val="FFCC66"/>
          </a:solidFill>
        </p:spPr>
        <p:txBody>
          <a:bodyPr wrap="square" rtlCol="0">
            <a:spAutoFit/>
          </a:bodyPr>
          <a:lstStyle/>
          <a:p>
            <a:pPr algn="ctr"/>
            <a:r>
              <a:rPr lang="en-GB" b="1" dirty="0" smtClean="0">
                <a:solidFill>
                  <a:schemeClr val="accent2">
                    <a:lumMod val="50000"/>
                  </a:schemeClr>
                </a:solidFill>
                <a:cs typeface="Arial" panose="020B0604020202020204" pitchFamily="34" charset="0"/>
              </a:rPr>
              <a:t>Challenges:</a:t>
            </a:r>
          </a:p>
          <a:p>
            <a:pPr marL="342900" indent="-342900">
              <a:buFont typeface="Arial" pitchFamily="34" charset="0"/>
              <a:buChar char="•"/>
            </a:pPr>
            <a:r>
              <a:rPr lang="en-GB" sz="2000" dirty="0" smtClean="0">
                <a:solidFill>
                  <a:schemeClr val="accent2">
                    <a:lumMod val="50000"/>
                  </a:schemeClr>
                </a:solidFill>
                <a:cs typeface="Arial" panose="020B0604020202020204" pitchFamily="34" charset="0"/>
              </a:rPr>
              <a:t>Identifiers</a:t>
            </a:r>
          </a:p>
          <a:p>
            <a:pPr marL="342900" indent="-342900">
              <a:buFont typeface="Arial" pitchFamily="34" charset="0"/>
              <a:buChar char="•"/>
            </a:pPr>
            <a:r>
              <a:rPr lang="en-GB" sz="2000" dirty="0" smtClean="0">
                <a:solidFill>
                  <a:schemeClr val="accent2">
                    <a:lumMod val="50000"/>
                  </a:schemeClr>
                </a:solidFill>
                <a:cs typeface="Arial" panose="020B0604020202020204" pitchFamily="34" charset="0"/>
              </a:rPr>
              <a:t>Redundancies</a:t>
            </a:r>
          </a:p>
          <a:p>
            <a:pPr marL="342900" indent="-342900">
              <a:buFont typeface="Arial" pitchFamily="34" charset="0"/>
              <a:buChar char="•"/>
            </a:pPr>
            <a:r>
              <a:rPr lang="en-GB" sz="2000" dirty="0" smtClean="0">
                <a:solidFill>
                  <a:schemeClr val="accent2">
                    <a:lumMod val="50000"/>
                  </a:schemeClr>
                </a:solidFill>
                <a:cs typeface="Arial" panose="020B0604020202020204" pitchFamily="34" charset="0"/>
              </a:rPr>
              <a:t>Selection of the data</a:t>
            </a:r>
          </a:p>
          <a:p>
            <a:pPr marL="800100" lvl="1" indent="-342900">
              <a:buFont typeface="Wingdings" pitchFamily="2" charset="2"/>
              <a:buChar char="ü"/>
            </a:pPr>
            <a:r>
              <a:rPr lang="en-GB" sz="2000" dirty="0" smtClean="0">
                <a:solidFill>
                  <a:schemeClr val="accent2">
                    <a:lumMod val="50000"/>
                  </a:schemeClr>
                </a:solidFill>
                <a:cs typeface="Arial" panose="020B0604020202020204" pitchFamily="34" charset="0"/>
              </a:rPr>
              <a:t>Type</a:t>
            </a:r>
          </a:p>
          <a:p>
            <a:pPr marL="800100" lvl="1" indent="-342900">
              <a:buFont typeface="Wingdings" pitchFamily="2" charset="2"/>
              <a:buChar char="ü"/>
            </a:pPr>
            <a:r>
              <a:rPr lang="en-GB" sz="2000" dirty="0" smtClean="0">
                <a:solidFill>
                  <a:schemeClr val="accent2">
                    <a:lumMod val="50000"/>
                  </a:schemeClr>
                </a:solidFill>
                <a:cs typeface="Arial" panose="020B0604020202020204" pitchFamily="34" charset="0"/>
              </a:rPr>
              <a:t>Quality</a:t>
            </a:r>
          </a:p>
          <a:p>
            <a:pPr marL="342900" indent="-342900">
              <a:buFont typeface="Arial" pitchFamily="34" charset="0"/>
              <a:buChar char="•"/>
            </a:pPr>
            <a:r>
              <a:rPr lang="en-GB" sz="2000" dirty="0" smtClean="0">
                <a:solidFill>
                  <a:schemeClr val="accent2">
                    <a:lumMod val="50000"/>
                  </a:schemeClr>
                </a:solidFill>
                <a:cs typeface="Arial" panose="020B0604020202020204" pitchFamily="34" charset="0"/>
              </a:rPr>
              <a:t>Mapping external information</a:t>
            </a:r>
            <a:endParaRPr lang="en-GB" sz="2000" dirty="0">
              <a:solidFill>
                <a:schemeClr val="accent2">
                  <a:lumMod val="50000"/>
                </a:schemeClr>
              </a:solidFill>
              <a:cs typeface="Arial" panose="020B0604020202020204" pitchFamily="34" charset="0"/>
            </a:endParaRPr>
          </a:p>
        </p:txBody>
      </p:sp>
    </p:spTree>
    <p:extLst>
      <p:ext uri="{BB962C8B-B14F-4D97-AF65-F5344CB8AC3E}">
        <p14:creationId xmlns:p14="http://schemas.microsoft.com/office/powerpoint/2010/main" val="368943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68"/>
                                        </p:tgtEl>
                                        <p:attrNameLst>
                                          <p:attrName>style.visibility</p:attrName>
                                        </p:attrNameLst>
                                      </p:cBhvr>
                                      <p:to>
                                        <p:strVal val="visible"/>
                                      </p:to>
                                    </p:set>
                                    <p:animEffect transition="in" filter="fade">
                                      <p:cBhvr>
                                        <p:cTn id="7" dur="500"/>
                                        <p:tgtEl>
                                          <p:spTgt spid="2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9604" y="2387640"/>
            <a:ext cx="2588540" cy="2481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3628400"/>
            <a:ext cx="3365659" cy="314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453897"/>
            <a:ext cx="2774284" cy="2465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23850" y="115888"/>
            <a:ext cx="7848600" cy="1077218"/>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PPI Network </a:t>
            </a:r>
            <a:r>
              <a:rPr lang="en-GB" dirty="0"/>
              <a:t>analysis: filtering and enriching your data</a:t>
            </a:r>
          </a:p>
        </p:txBody>
      </p:sp>
      <p:sp>
        <p:nvSpPr>
          <p:cNvPr id="8" name="Line Callout 1 (Accent Bar) 7"/>
          <p:cNvSpPr/>
          <p:nvPr/>
        </p:nvSpPr>
        <p:spPr>
          <a:xfrm flipH="1">
            <a:off x="395536" y="4509120"/>
            <a:ext cx="3168352" cy="2115987"/>
          </a:xfrm>
          <a:prstGeom prst="accentCallout1">
            <a:avLst>
              <a:gd name="adj1" fmla="val 78704"/>
              <a:gd name="adj2" fmla="val -7587"/>
              <a:gd name="adj3" fmla="val 39591"/>
              <a:gd name="adj4" fmla="val -58996"/>
            </a:avLst>
          </a:prstGeom>
          <a:solidFill>
            <a:schemeClr val="accent2">
              <a:lumMod val="20000"/>
              <a:lumOff val="80000"/>
            </a:schemeClr>
          </a:solidFill>
          <a:ln w="38100" cap="sq">
            <a:solidFill>
              <a:schemeClr val="accent2">
                <a:lumMod val="60000"/>
                <a:lumOff val="40000"/>
              </a:schemeClr>
            </a:solidFill>
            <a:round/>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GB" b="1" dirty="0" smtClean="0">
                <a:solidFill>
                  <a:schemeClr val="accent2">
                    <a:lumMod val="75000"/>
                  </a:schemeClr>
                </a:solidFill>
                <a:latin typeface="Arial" panose="020B0604020202020204" pitchFamily="34" charset="0"/>
                <a:cs typeface="Arial" panose="020B0604020202020204" pitchFamily="34" charset="0"/>
              </a:rPr>
              <a:t>Overlaying external information</a:t>
            </a:r>
          </a:p>
          <a:p>
            <a:pPr marL="342900" indent="-342900">
              <a:buFont typeface="Arial" pitchFamily="34" charset="0"/>
              <a:buChar char="•"/>
            </a:pPr>
            <a:r>
              <a:rPr lang="en-GB" sz="1800" dirty="0" smtClean="0">
                <a:solidFill>
                  <a:schemeClr val="accent2">
                    <a:lumMod val="75000"/>
                  </a:schemeClr>
                </a:solidFill>
                <a:latin typeface="Arial" panose="020B0604020202020204" pitchFamily="34" charset="0"/>
                <a:cs typeface="Arial" panose="020B0604020202020204" pitchFamily="34" charset="0"/>
              </a:rPr>
              <a:t>Expression data</a:t>
            </a:r>
          </a:p>
          <a:p>
            <a:pPr marL="342900" indent="-342900">
              <a:buFont typeface="Arial" pitchFamily="34" charset="0"/>
              <a:buChar char="•"/>
            </a:pPr>
            <a:r>
              <a:rPr lang="en-GB" sz="1800" dirty="0" smtClean="0">
                <a:solidFill>
                  <a:schemeClr val="accent2">
                    <a:lumMod val="75000"/>
                  </a:schemeClr>
                </a:solidFill>
                <a:latin typeface="Arial" panose="020B0604020202020204" pitchFamily="34" charset="0"/>
                <a:cs typeface="Arial" panose="020B0604020202020204" pitchFamily="34" charset="0"/>
              </a:rPr>
              <a:t>Protein abundance</a:t>
            </a:r>
          </a:p>
          <a:p>
            <a:pPr marL="342900" indent="-342900">
              <a:buFont typeface="Arial" pitchFamily="34" charset="0"/>
              <a:buChar char="•"/>
            </a:pPr>
            <a:r>
              <a:rPr lang="en-GB" sz="1800" dirty="0" smtClean="0">
                <a:solidFill>
                  <a:schemeClr val="accent2">
                    <a:lumMod val="75000"/>
                  </a:schemeClr>
                </a:solidFill>
                <a:latin typeface="Arial" panose="020B0604020202020204" pitchFamily="34" charset="0"/>
                <a:cs typeface="Arial" panose="020B0604020202020204" pitchFamily="34" charset="0"/>
              </a:rPr>
              <a:t>Enzymatic assay values</a:t>
            </a:r>
          </a:p>
          <a:p>
            <a:pPr marL="342900" indent="-342900">
              <a:buFont typeface="Arial" pitchFamily="34" charset="0"/>
              <a:buChar char="•"/>
            </a:pPr>
            <a:r>
              <a:rPr lang="en-GB" sz="1800" dirty="0" smtClean="0">
                <a:solidFill>
                  <a:schemeClr val="accent2">
                    <a:lumMod val="75000"/>
                  </a:schemeClr>
                </a:solidFill>
                <a:latin typeface="Arial" panose="020B0604020202020204" pitchFamily="34" charset="0"/>
                <a:cs typeface="Arial" panose="020B0604020202020204" pitchFamily="34" charset="0"/>
              </a:rPr>
              <a:t>...</a:t>
            </a:r>
          </a:p>
        </p:txBody>
      </p:sp>
      <p:sp>
        <p:nvSpPr>
          <p:cNvPr id="14" name="Line Callout 1 (Accent Bar) 13"/>
          <p:cNvSpPr/>
          <p:nvPr/>
        </p:nvSpPr>
        <p:spPr>
          <a:xfrm>
            <a:off x="6084168" y="908720"/>
            <a:ext cx="2808312" cy="2111069"/>
          </a:xfrm>
          <a:prstGeom prst="accentCallout1">
            <a:avLst>
              <a:gd name="adj1" fmla="val 17107"/>
              <a:gd name="adj2" fmla="val -7587"/>
              <a:gd name="adj3" fmla="val 44216"/>
              <a:gd name="adj4" fmla="val -67980"/>
            </a:avLst>
          </a:prstGeom>
          <a:solidFill>
            <a:schemeClr val="accent1">
              <a:lumMod val="20000"/>
              <a:lumOff val="80000"/>
            </a:schemeClr>
          </a:solidFill>
          <a:ln w="38100" cap="sq">
            <a:solidFill>
              <a:schemeClr val="accent1">
                <a:lumMod val="60000"/>
                <a:lumOff val="40000"/>
              </a:schemeClr>
            </a:solidFill>
            <a:round/>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GB" b="1" dirty="0" smtClean="0">
                <a:solidFill>
                  <a:schemeClr val="accent1">
                    <a:lumMod val="75000"/>
                  </a:schemeClr>
                </a:solidFill>
                <a:latin typeface="Arial" panose="020B0604020202020204" pitchFamily="34" charset="0"/>
                <a:cs typeface="Arial" panose="020B0604020202020204" pitchFamily="34" charset="0"/>
              </a:rPr>
              <a:t>Confidence  filtering</a:t>
            </a:r>
          </a:p>
          <a:p>
            <a:pPr marL="342900" indent="-342900">
              <a:buFont typeface="Arial" pitchFamily="34" charset="0"/>
              <a:buChar char="•"/>
            </a:pPr>
            <a:r>
              <a:rPr lang="en-GB" sz="1800" dirty="0">
                <a:solidFill>
                  <a:schemeClr val="accent1">
                    <a:lumMod val="75000"/>
                  </a:schemeClr>
                </a:solidFill>
                <a:latin typeface="Arial" panose="020B0604020202020204" pitchFamily="34" charset="0"/>
                <a:cs typeface="Arial" panose="020B0604020202020204" pitchFamily="34" charset="0"/>
              </a:rPr>
              <a:t>D</a:t>
            </a:r>
            <a:r>
              <a:rPr lang="en-GB" sz="1800" dirty="0" smtClean="0">
                <a:solidFill>
                  <a:schemeClr val="accent1">
                    <a:lumMod val="75000"/>
                  </a:schemeClr>
                </a:solidFill>
                <a:latin typeface="Arial" panose="020B0604020202020204" pitchFamily="34" charset="0"/>
                <a:cs typeface="Arial" panose="020B0604020202020204" pitchFamily="34" charset="0"/>
              </a:rPr>
              <a:t>etection method</a:t>
            </a:r>
          </a:p>
          <a:p>
            <a:pPr marL="342900" indent="-342900">
              <a:buFont typeface="Arial" pitchFamily="34" charset="0"/>
              <a:buChar char="•"/>
            </a:pPr>
            <a:r>
              <a:rPr lang="en-GB" sz="1800" dirty="0" smtClean="0">
                <a:solidFill>
                  <a:schemeClr val="accent1">
                    <a:lumMod val="75000"/>
                  </a:schemeClr>
                </a:solidFill>
                <a:latin typeface="Arial" panose="020B0604020202020204" pitchFamily="34" charset="0"/>
                <a:cs typeface="Arial" panose="020B0604020202020204" pitchFamily="34" charset="0"/>
              </a:rPr>
              <a:t>Number of publications</a:t>
            </a:r>
          </a:p>
          <a:p>
            <a:pPr marL="342900" indent="-342900">
              <a:buFont typeface="Arial" pitchFamily="34" charset="0"/>
              <a:buChar char="•"/>
            </a:pPr>
            <a:r>
              <a:rPr lang="en-GB" sz="1800" dirty="0">
                <a:solidFill>
                  <a:schemeClr val="accent1">
                    <a:lumMod val="75000"/>
                  </a:schemeClr>
                </a:solidFill>
                <a:latin typeface="Arial" panose="020B0604020202020204" pitchFamily="34" charset="0"/>
                <a:cs typeface="Arial" panose="020B0604020202020204" pitchFamily="34" charset="0"/>
              </a:rPr>
              <a:t>C</a:t>
            </a:r>
            <a:r>
              <a:rPr lang="en-GB" sz="1800" dirty="0" smtClean="0">
                <a:solidFill>
                  <a:schemeClr val="accent1">
                    <a:lumMod val="75000"/>
                  </a:schemeClr>
                </a:solidFill>
                <a:latin typeface="Arial" panose="020B0604020202020204" pitchFamily="34" charset="0"/>
                <a:cs typeface="Arial" panose="020B0604020202020204" pitchFamily="34" charset="0"/>
              </a:rPr>
              <a:t>onfidence score</a:t>
            </a:r>
          </a:p>
          <a:p>
            <a:pPr marL="342900" indent="-342900">
              <a:buFont typeface="Arial" pitchFamily="34" charset="0"/>
              <a:buChar char="•"/>
            </a:pPr>
            <a:r>
              <a:rPr lang="en-GB" sz="1800" dirty="0" smtClean="0">
                <a:solidFill>
                  <a:schemeClr val="accent1">
                    <a:lumMod val="75000"/>
                  </a:schemeClr>
                </a:solidFill>
                <a:latin typeface="Arial" panose="020B0604020202020204" pitchFamily="34" charset="0"/>
                <a:cs typeface="Arial" panose="020B0604020202020204" pitchFamily="34" charset="0"/>
              </a:rPr>
              <a:t>...</a:t>
            </a:r>
            <a:endParaRPr lang="en-GB" sz="1800" dirty="0">
              <a:solidFill>
                <a:schemeClr val="accent1">
                  <a:lumMod val="75000"/>
                </a:schemeClr>
              </a:solidFill>
              <a:latin typeface="Arial" panose="020B0604020202020204" pitchFamily="34" charset="0"/>
              <a:cs typeface="Arial" panose="020B0604020202020204" pitchFamily="34" charset="0"/>
            </a:endParaRPr>
          </a:p>
        </p:txBody>
      </p:sp>
      <p:sp>
        <p:nvSpPr>
          <p:cNvPr id="11" name="Circular Arrow 10"/>
          <p:cNvSpPr/>
          <p:nvPr/>
        </p:nvSpPr>
        <p:spPr>
          <a:xfrm>
            <a:off x="2489492" y="1412776"/>
            <a:ext cx="2226524" cy="2016224"/>
          </a:xfrm>
          <a:prstGeom prst="circularArrow">
            <a:avLst>
              <a:gd name="adj1" fmla="val 6382"/>
              <a:gd name="adj2" fmla="val 1051781"/>
              <a:gd name="adj3" fmla="val 20255097"/>
              <a:gd name="adj4" fmla="val 13710458"/>
              <a:gd name="adj5" fmla="val 1388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Arial" panose="020B0604020202020204" pitchFamily="34" charset="0"/>
              <a:cs typeface="Arial" panose="020B0604020202020204" pitchFamily="34" charset="0"/>
            </a:endParaRPr>
          </a:p>
        </p:txBody>
      </p:sp>
      <p:sp>
        <p:nvSpPr>
          <p:cNvPr id="18" name="Circular Arrow 17"/>
          <p:cNvSpPr/>
          <p:nvPr/>
        </p:nvSpPr>
        <p:spPr>
          <a:xfrm rot="3819200" flipV="1">
            <a:off x="4525521" y="3589682"/>
            <a:ext cx="2364154" cy="2086406"/>
          </a:xfrm>
          <a:prstGeom prst="circularArrow">
            <a:avLst>
              <a:gd name="adj1" fmla="val 6382"/>
              <a:gd name="adj2" fmla="val 1165226"/>
              <a:gd name="adj3" fmla="val 20255097"/>
              <a:gd name="adj4" fmla="val 15526567"/>
              <a:gd name="adj5" fmla="val 13881"/>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275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290"/>
                                        </p:tgtEl>
                                        <p:attrNameLst>
                                          <p:attrName>style.visibility</p:attrName>
                                        </p:attrNameLst>
                                      </p:cBhvr>
                                      <p:to>
                                        <p:strVal val="visible"/>
                                      </p:to>
                                    </p:set>
                                    <p:animEffect transition="in" filter="fade">
                                      <p:cBhvr>
                                        <p:cTn id="11" dur="500"/>
                                        <p:tgtEl>
                                          <p:spTgt spid="1229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2291"/>
                                        </p:tgtEl>
                                        <p:attrNameLst>
                                          <p:attrName>style.visibility</p:attrName>
                                        </p:attrNameLst>
                                      </p:cBhvr>
                                      <p:to>
                                        <p:strVal val="visible"/>
                                      </p:to>
                                    </p:set>
                                    <p:animEffect transition="in" filter="fade">
                                      <p:cBhvr>
                                        <p:cTn id="24" dur="500"/>
                                        <p:tgtEl>
                                          <p:spTgt spid="12291"/>
                                        </p:tgtEl>
                                      </p:cBhvr>
                                    </p:animEffect>
                                  </p:childTnLst>
                                </p:cTn>
                              </p:par>
                            </p:childTnLst>
                          </p:cTn>
                        </p:par>
                        <p:par>
                          <p:cTn id="25" fill="hold">
                            <p:stCondLst>
                              <p:cond delay="1000"/>
                            </p:stCondLst>
                            <p:childTnLst>
                              <p:par>
                                <p:cTn id="26" presetID="22" presetClass="entr" presetSubtype="2"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right)">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1" grpId="0" animBg="1"/>
      <p:bldP spid="1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3991" y="59927"/>
            <a:ext cx="3612505" cy="4233169"/>
          </a:xfrm>
          <a:prstGeom prst="rect">
            <a:avLst/>
          </a:prstGeom>
        </p:spPr>
      </p:pic>
      <p:sp>
        <p:nvSpPr>
          <p:cNvPr id="7" name="TextBox 6"/>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PPI Network </a:t>
            </a:r>
            <a:r>
              <a:rPr lang="en-GB" dirty="0"/>
              <a:t>topological analysis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4452694"/>
            <a:ext cx="3005966" cy="185662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2" y="1572373"/>
            <a:ext cx="3005966" cy="185662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8890" y="4442496"/>
            <a:ext cx="3022476" cy="1866824"/>
          </a:xfrm>
          <a:prstGeom prst="rect">
            <a:avLst/>
          </a:prstGeom>
        </p:spPr>
      </p:pic>
      <p:sp>
        <p:nvSpPr>
          <p:cNvPr id="8" name="TextBox 7"/>
          <p:cNvSpPr txBox="1"/>
          <p:nvPr/>
        </p:nvSpPr>
        <p:spPr>
          <a:xfrm>
            <a:off x="1522856" y="1233819"/>
            <a:ext cx="1904689" cy="338554"/>
          </a:xfrm>
          <a:prstGeom prst="rect">
            <a:avLst/>
          </a:prstGeom>
          <a:noFill/>
        </p:spPr>
        <p:txBody>
          <a:bodyPr wrap="none" rtlCol="0">
            <a:spAutoFit/>
          </a:bodyPr>
          <a:lstStyle/>
          <a:p>
            <a:r>
              <a:rPr lang="en-GB" sz="1600" dirty="0" smtClean="0">
                <a:cs typeface="Arial" panose="020B0604020202020204" pitchFamily="34" charset="0"/>
              </a:rPr>
              <a:t>Degree distribution</a:t>
            </a:r>
            <a:endParaRPr lang="en-GB" sz="1600" dirty="0">
              <a:cs typeface="Arial" panose="020B0604020202020204" pitchFamily="34" charset="0"/>
            </a:endParaRPr>
          </a:p>
        </p:txBody>
      </p:sp>
      <p:sp>
        <p:nvSpPr>
          <p:cNvPr id="9" name="TextBox 8"/>
          <p:cNvSpPr txBox="1"/>
          <p:nvPr/>
        </p:nvSpPr>
        <p:spPr>
          <a:xfrm>
            <a:off x="720816" y="4098558"/>
            <a:ext cx="3904210" cy="338554"/>
          </a:xfrm>
          <a:prstGeom prst="rect">
            <a:avLst/>
          </a:prstGeom>
          <a:noFill/>
        </p:spPr>
        <p:txBody>
          <a:bodyPr wrap="none" rtlCol="0">
            <a:spAutoFit/>
          </a:bodyPr>
          <a:lstStyle/>
          <a:p>
            <a:r>
              <a:rPr lang="en-GB" sz="1600" dirty="0" smtClean="0">
                <a:cs typeface="Arial" panose="020B0604020202020204" pitchFamily="34" charset="0"/>
              </a:rPr>
              <a:t>Average clustering coefficient distribution</a:t>
            </a:r>
            <a:endParaRPr lang="en-GB" sz="1600" dirty="0">
              <a:cs typeface="Arial" panose="020B0604020202020204" pitchFamily="34" charset="0"/>
            </a:endParaRPr>
          </a:p>
        </p:txBody>
      </p:sp>
      <p:sp>
        <p:nvSpPr>
          <p:cNvPr id="10" name="TextBox 9"/>
          <p:cNvSpPr txBox="1"/>
          <p:nvPr/>
        </p:nvSpPr>
        <p:spPr>
          <a:xfrm>
            <a:off x="5292080" y="4096124"/>
            <a:ext cx="3070071" cy="338554"/>
          </a:xfrm>
          <a:prstGeom prst="rect">
            <a:avLst/>
          </a:prstGeom>
          <a:noFill/>
        </p:spPr>
        <p:txBody>
          <a:bodyPr wrap="none" rtlCol="0">
            <a:spAutoFit/>
          </a:bodyPr>
          <a:lstStyle/>
          <a:p>
            <a:r>
              <a:rPr lang="en-GB" sz="1600" dirty="0" smtClean="0">
                <a:cs typeface="Arial" panose="020B0604020202020204" pitchFamily="34" charset="0"/>
              </a:rPr>
              <a:t>Shortest path length distribution</a:t>
            </a:r>
            <a:endParaRPr lang="en-GB" sz="1600" dirty="0">
              <a:cs typeface="Arial" panose="020B0604020202020204" pitchFamily="34" charset="0"/>
            </a:endParaRPr>
          </a:p>
        </p:txBody>
      </p:sp>
    </p:spTree>
    <p:extLst>
      <p:ext uri="{BB962C8B-B14F-4D97-AF65-F5344CB8AC3E}">
        <p14:creationId xmlns:p14="http://schemas.microsoft.com/office/powerpoint/2010/main" val="328825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PPI Network </a:t>
            </a:r>
            <a:r>
              <a:rPr lang="en-GB" dirty="0"/>
              <a:t>topological analysis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2816"/>
            <a:ext cx="9144000" cy="5049672"/>
          </a:xfrm>
          <a:prstGeom prst="rect">
            <a:avLst/>
          </a:prstGeom>
        </p:spPr>
      </p:pic>
      <p:sp>
        <p:nvSpPr>
          <p:cNvPr id="11" name="TextBox 10"/>
          <p:cNvSpPr txBox="1"/>
          <p:nvPr/>
        </p:nvSpPr>
        <p:spPr>
          <a:xfrm>
            <a:off x="179512" y="908720"/>
            <a:ext cx="6120680" cy="1831271"/>
          </a:xfrm>
          <a:prstGeom prst="rect">
            <a:avLst/>
          </a:prstGeom>
          <a:noFill/>
        </p:spPr>
        <p:txBody>
          <a:bodyPr wrap="square" rtlCol="0">
            <a:spAutoFit/>
          </a:bodyPr>
          <a:lstStyle/>
          <a:p>
            <a:pPr algn="ctr">
              <a:spcAft>
                <a:spcPts val="600"/>
              </a:spcAft>
            </a:pPr>
            <a:r>
              <a:rPr lang="en-GB" sz="1800" b="1" dirty="0" err="1"/>
              <a:t>Betweenness</a:t>
            </a:r>
            <a:r>
              <a:rPr lang="en-GB" sz="1800" b="1" dirty="0"/>
              <a:t> </a:t>
            </a:r>
            <a:r>
              <a:rPr lang="en-GB" sz="1800" b="1" dirty="0" smtClean="0"/>
              <a:t>centrality:  </a:t>
            </a:r>
            <a:endParaRPr lang="en-GB" sz="1800" dirty="0" smtClean="0"/>
          </a:p>
          <a:p>
            <a:pPr marL="342900" indent="-342900" algn="just">
              <a:buFont typeface="Arial" panose="020B0604020202020204" pitchFamily="34" charset="0"/>
              <a:buChar char="•"/>
            </a:pPr>
            <a:r>
              <a:rPr lang="en-GB" sz="1800" dirty="0" smtClean="0"/>
              <a:t>Measure </a:t>
            </a:r>
            <a:r>
              <a:rPr lang="en-GB" sz="1800" dirty="0"/>
              <a:t>of a node's centrality in a network. </a:t>
            </a:r>
            <a:endParaRPr lang="en-GB" sz="1800" dirty="0" smtClean="0"/>
          </a:p>
          <a:p>
            <a:pPr marL="342900" indent="-342900" algn="just">
              <a:buFont typeface="Arial" panose="020B0604020202020204" pitchFamily="34" charset="0"/>
              <a:buChar char="•"/>
            </a:pPr>
            <a:r>
              <a:rPr lang="en-GB" sz="1800" dirty="0" smtClean="0"/>
              <a:t>Number </a:t>
            </a:r>
            <a:r>
              <a:rPr lang="en-GB" sz="1800" dirty="0"/>
              <a:t>of shortest paths from </a:t>
            </a:r>
            <a:r>
              <a:rPr lang="en-GB" sz="1800" dirty="0" smtClean="0"/>
              <a:t>every end of the network that </a:t>
            </a:r>
            <a:r>
              <a:rPr lang="en-GB" sz="1800" dirty="0"/>
              <a:t>pass through that node. </a:t>
            </a:r>
            <a:endParaRPr lang="en-GB" sz="1800" dirty="0" smtClean="0"/>
          </a:p>
          <a:p>
            <a:pPr marL="342900" indent="-342900" algn="just">
              <a:buFont typeface="Arial" panose="020B0604020202020204" pitchFamily="34" charset="0"/>
              <a:buChar char="•"/>
            </a:pPr>
            <a:r>
              <a:rPr lang="en-GB" sz="1800" dirty="0" smtClean="0"/>
              <a:t>Gives a good estimation of the importance of a node (protein) in a network (signalling, scaffolding…).</a:t>
            </a:r>
            <a:endParaRPr lang="en-GB" sz="1800" dirty="0"/>
          </a:p>
        </p:txBody>
      </p:sp>
    </p:spTree>
    <p:extLst>
      <p:ext uri="{BB962C8B-B14F-4D97-AF65-F5344CB8AC3E}">
        <p14:creationId xmlns:p14="http://schemas.microsoft.com/office/powerpoint/2010/main" val="382185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7848600" cy="1077218"/>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PPI Network </a:t>
            </a:r>
            <a:r>
              <a:rPr lang="en-GB" dirty="0"/>
              <a:t>topological analysis: cluster and motif search</a:t>
            </a:r>
          </a:p>
        </p:txBody>
      </p:sp>
      <p:grpSp>
        <p:nvGrpSpPr>
          <p:cNvPr id="5" name="Group 4"/>
          <p:cNvGrpSpPr/>
          <p:nvPr/>
        </p:nvGrpSpPr>
        <p:grpSpPr>
          <a:xfrm>
            <a:off x="6372200" y="2556566"/>
            <a:ext cx="2448272" cy="2672634"/>
            <a:chOff x="6588224" y="2420888"/>
            <a:chExt cx="2448272" cy="2672634"/>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3032674"/>
              <a:ext cx="2131973" cy="206084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224" y="2420888"/>
              <a:ext cx="1116846" cy="1079556"/>
            </a:xfrm>
            <a:prstGeom prst="rect">
              <a:avLst/>
            </a:prstGeom>
          </p:spPr>
        </p:pic>
      </p:grpSp>
      <p:sp>
        <p:nvSpPr>
          <p:cNvPr id="6" name="TextBox 5"/>
          <p:cNvSpPr txBox="1"/>
          <p:nvPr/>
        </p:nvSpPr>
        <p:spPr>
          <a:xfrm>
            <a:off x="1669474" y="1609636"/>
            <a:ext cx="2985113" cy="523220"/>
          </a:xfrm>
          <a:prstGeom prst="rect">
            <a:avLst/>
          </a:prstGeom>
          <a:noFill/>
        </p:spPr>
        <p:txBody>
          <a:bodyPr wrap="none" rtlCol="0">
            <a:spAutoFit/>
          </a:bodyPr>
          <a:lstStyle/>
          <a:p>
            <a:r>
              <a:rPr lang="en-GB" sz="2800" dirty="0" smtClean="0">
                <a:cs typeface="Arial" panose="020B0604020202020204" pitchFamily="34" charset="0"/>
              </a:rPr>
              <a:t>Clustering search</a:t>
            </a:r>
            <a:endParaRPr lang="en-GB" sz="2800" dirty="0">
              <a:cs typeface="Arial" panose="020B0604020202020204" pitchFamily="34" charset="0"/>
            </a:endParaRPr>
          </a:p>
        </p:txBody>
      </p:sp>
      <p:sp>
        <p:nvSpPr>
          <p:cNvPr id="8" name="TextBox 7"/>
          <p:cNvSpPr txBox="1"/>
          <p:nvPr/>
        </p:nvSpPr>
        <p:spPr>
          <a:xfrm>
            <a:off x="6556711" y="1491436"/>
            <a:ext cx="1960739" cy="954107"/>
          </a:xfrm>
          <a:prstGeom prst="rect">
            <a:avLst/>
          </a:prstGeom>
          <a:noFill/>
        </p:spPr>
        <p:txBody>
          <a:bodyPr wrap="square" rtlCol="0">
            <a:spAutoFit/>
          </a:bodyPr>
          <a:lstStyle/>
          <a:p>
            <a:pPr algn="ctr"/>
            <a:r>
              <a:rPr lang="en-GB" sz="2800" dirty="0" smtClean="0">
                <a:cs typeface="Arial" panose="020B0604020202020204" pitchFamily="34" charset="0"/>
              </a:rPr>
              <a:t>Common motifs</a:t>
            </a:r>
            <a:endParaRPr lang="en-GB" sz="2800" dirty="0">
              <a:cs typeface="Arial" panose="020B0604020202020204" pitchFamily="34" charset="0"/>
            </a:endParaRPr>
          </a:p>
        </p:txBody>
      </p:sp>
      <p:pic>
        <p:nvPicPr>
          <p:cNvPr id="9" name="Picture 8"/>
          <p:cNvPicPr>
            <a:picLocks noChangeAspect="1"/>
          </p:cNvPicPr>
          <p:nvPr/>
        </p:nvPicPr>
        <p:blipFill>
          <a:blip r:embed="rId4"/>
          <a:stretch>
            <a:fillRect/>
          </a:stretch>
        </p:blipFill>
        <p:spPr>
          <a:xfrm>
            <a:off x="323850" y="2276872"/>
            <a:ext cx="2808312" cy="2235472"/>
          </a:xfrm>
          <a:prstGeom prst="rect">
            <a:avLst/>
          </a:prstGeom>
        </p:spPr>
      </p:pic>
      <p:pic>
        <p:nvPicPr>
          <p:cNvPr id="10" name="Picture 9"/>
          <p:cNvPicPr>
            <a:picLocks noChangeAspect="1"/>
          </p:cNvPicPr>
          <p:nvPr/>
        </p:nvPicPr>
        <p:blipFill>
          <a:blip r:embed="rId5"/>
          <a:stretch>
            <a:fillRect/>
          </a:stretch>
        </p:blipFill>
        <p:spPr>
          <a:xfrm>
            <a:off x="1835696" y="3501008"/>
            <a:ext cx="4241439" cy="2839608"/>
          </a:xfrm>
          <a:prstGeom prst="rect">
            <a:avLst/>
          </a:prstGeom>
        </p:spPr>
      </p:pic>
    </p:spTree>
    <p:extLst>
      <p:ext uri="{BB962C8B-B14F-4D97-AF65-F5344CB8AC3E}">
        <p14:creationId xmlns:p14="http://schemas.microsoft.com/office/powerpoint/2010/main" val="61202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7848600" cy="1077218"/>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PPI Network </a:t>
            </a:r>
            <a:r>
              <a:rPr lang="en-GB" dirty="0"/>
              <a:t>analysis: annotation enrichment analysis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314151"/>
            <a:ext cx="4567771" cy="5399833"/>
          </a:xfrm>
          <a:prstGeom prst="rect">
            <a:avLst/>
          </a:prstGeom>
        </p:spPr>
      </p:pic>
      <p:pic>
        <p:nvPicPr>
          <p:cNvPr id="24" name="Picture 19" descr="reactom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51402" y="3146565"/>
            <a:ext cx="1500918" cy="64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5388" y="1124744"/>
            <a:ext cx="2914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2326" y="4536603"/>
            <a:ext cx="3243389" cy="184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5001019" y="1844824"/>
            <a:ext cx="3243389" cy="830997"/>
          </a:xfrm>
          <a:prstGeom prst="rect">
            <a:avLst/>
          </a:prstGeom>
          <a:noFill/>
        </p:spPr>
        <p:txBody>
          <a:bodyPr wrap="square" rtlCol="0">
            <a:spAutoFit/>
          </a:bodyPr>
          <a:lstStyle/>
          <a:p>
            <a:pPr algn="ctr"/>
            <a:r>
              <a:rPr lang="en-GB" sz="1600" b="1" dirty="0" smtClean="0">
                <a:solidFill>
                  <a:srgbClr val="00B050"/>
                </a:solidFill>
                <a:cs typeface="Arial" panose="020B0604020202020204" pitchFamily="34" charset="0"/>
              </a:rPr>
              <a:t>GO:0019908</a:t>
            </a:r>
            <a:r>
              <a:rPr lang="en-GB" sz="1600" dirty="0" smtClean="0">
                <a:solidFill>
                  <a:srgbClr val="00B050"/>
                </a:solidFill>
                <a:cs typeface="Arial" panose="020B0604020202020204" pitchFamily="34" charset="0"/>
              </a:rPr>
              <a:t>: </a:t>
            </a:r>
          </a:p>
          <a:p>
            <a:pPr algn="ctr"/>
            <a:r>
              <a:rPr lang="en-GB" sz="1600" dirty="0" smtClean="0">
                <a:solidFill>
                  <a:srgbClr val="00B050"/>
                </a:solidFill>
                <a:cs typeface="Arial" panose="020B0604020202020204" pitchFamily="34" charset="0"/>
              </a:rPr>
              <a:t>nuclear </a:t>
            </a:r>
            <a:r>
              <a:rPr lang="en-GB" sz="1600" dirty="0" err="1">
                <a:solidFill>
                  <a:srgbClr val="00B050"/>
                </a:solidFill>
                <a:cs typeface="Arial" panose="020B0604020202020204" pitchFamily="34" charset="0"/>
              </a:rPr>
              <a:t>cyclin</a:t>
            </a:r>
            <a:r>
              <a:rPr lang="en-GB" sz="1600" dirty="0">
                <a:solidFill>
                  <a:srgbClr val="00B050"/>
                </a:solidFill>
                <a:cs typeface="Arial" panose="020B0604020202020204" pitchFamily="34" charset="0"/>
              </a:rPr>
              <a:t>-dependent protein kinase </a:t>
            </a:r>
            <a:r>
              <a:rPr lang="en-GB" sz="1600" dirty="0" err="1">
                <a:solidFill>
                  <a:srgbClr val="00B050"/>
                </a:solidFill>
                <a:cs typeface="Arial" panose="020B0604020202020204" pitchFamily="34" charset="0"/>
              </a:rPr>
              <a:t>holoenzyme</a:t>
            </a:r>
            <a:r>
              <a:rPr lang="en-GB" sz="1600" dirty="0">
                <a:solidFill>
                  <a:srgbClr val="00B050"/>
                </a:solidFill>
                <a:cs typeface="Arial" panose="020B0604020202020204" pitchFamily="34" charset="0"/>
              </a:rPr>
              <a:t> complex</a:t>
            </a:r>
          </a:p>
        </p:txBody>
      </p:sp>
      <p:sp>
        <p:nvSpPr>
          <p:cNvPr id="34" name="TextBox 33"/>
          <p:cNvSpPr txBox="1"/>
          <p:nvPr/>
        </p:nvSpPr>
        <p:spPr>
          <a:xfrm>
            <a:off x="5076056" y="3852337"/>
            <a:ext cx="3243389" cy="584775"/>
          </a:xfrm>
          <a:prstGeom prst="rect">
            <a:avLst/>
          </a:prstGeom>
          <a:noFill/>
        </p:spPr>
        <p:txBody>
          <a:bodyPr wrap="square" rtlCol="0">
            <a:spAutoFit/>
          </a:bodyPr>
          <a:lstStyle/>
          <a:p>
            <a:pPr algn="ctr"/>
            <a:r>
              <a:rPr lang="en-GB" sz="1600" b="1" dirty="0" smtClean="0">
                <a:solidFill>
                  <a:schemeClr val="accent6">
                    <a:lumMod val="75000"/>
                  </a:schemeClr>
                </a:solidFill>
                <a:cs typeface="Arial" panose="020B0604020202020204" pitchFamily="34" charset="0"/>
              </a:rPr>
              <a:t>REACT_821.2:</a:t>
            </a:r>
            <a:endParaRPr lang="en-GB" sz="1600" dirty="0" smtClean="0">
              <a:solidFill>
                <a:schemeClr val="accent6">
                  <a:lumMod val="75000"/>
                </a:schemeClr>
              </a:solidFill>
              <a:cs typeface="Arial" panose="020B0604020202020204" pitchFamily="34" charset="0"/>
            </a:endParaRPr>
          </a:p>
          <a:p>
            <a:pPr algn="ctr"/>
            <a:r>
              <a:rPr lang="en-GB" sz="1600" dirty="0" err="1" smtClean="0">
                <a:solidFill>
                  <a:schemeClr val="accent6">
                    <a:lumMod val="75000"/>
                  </a:schemeClr>
                </a:solidFill>
                <a:cs typeface="Arial" panose="020B0604020202020204" pitchFamily="34" charset="0"/>
              </a:rPr>
              <a:t>Cyclin</a:t>
            </a:r>
            <a:r>
              <a:rPr lang="en-GB" sz="1600" dirty="0" smtClean="0">
                <a:solidFill>
                  <a:schemeClr val="accent6">
                    <a:lumMod val="75000"/>
                  </a:schemeClr>
                </a:solidFill>
                <a:cs typeface="Arial" panose="020B0604020202020204" pitchFamily="34" charset="0"/>
              </a:rPr>
              <a:t> D associated events in G1</a:t>
            </a:r>
            <a:endParaRPr lang="en-GB" sz="1600" dirty="0">
              <a:solidFill>
                <a:schemeClr val="accent6">
                  <a:lumMod val="75000"/>
                </a:schemeClr>
              </a:solidFill>
              <a:cs typeface="Arial" panose="020B0604020202020204" pitchFamily="34" charset="0"/>
            </a:endParaRPr>
          </a:p>
        </p:txBody>
      </p:sp>
      <p:grpSp>
        <p:nvGrpSpPr>
          <p:cNvPr id="56" name="Group 55"/>
          <p:cNvGrpSpPr/>
          <p:nvPr/>
        </p:nvGrpSpPr>
        <p:grpSpPr>
          <a:xfrm>
            <a:off x="1115616" y="1556792"/>
            <a:ext cx="3885403" cy="2088232"/>
            <a:chOff x="1115616" y="1556792"/>
            <a:chExt cx="3885403" cy="2088232"/>
          </a:xfrm>
        </p:grpSpPr>
        <p:cxnSp>
          <p:nvCxnSpPr>
            <p:cNvPr id="4" name="Straight Arrow Connector 3"/>
            <p:cNvCxnSpPr>
              <a:stCxn id="33" idx="1"/>
            </p:cNvCxnSpPr>
            <p:nvPr/>
          </p:nvCxnSpPr>
          <p:spPr>
            <a:xfrm flipH="1" flipV="1">
              <a:off x="3131840" y="2132856"/>
              <a:ext cx="1869179" cy="127467"/>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3" idx="1"/>
            </p:cNvCxnSpPr>
            <p:nvPr/>
          </p:nvCxnSpPr>
          <p:spPr>
            <a:xfrm flipH="1">
              <a:off x="2463397" y="2260323"/>
              <a:ext cx="2537622" cy="1384701"/>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3" idx="1"/>
            </p:cNvCxnSpPr>
            <p:nvPr/>
          </p:nvCxnSpPr>
          <p:spPr>
            <a:xfrm flipH="1">
              <a:off x="1115616" y="2260323"/>
              <a:ext cx="3885403" cy="1384701"/>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3" idx="1"/>
            </p:cNvCxnSpPr>
            <p:nvPr/>
          </p:nvCxnSpPr>
          <p:spPr>
            <a:xfrm flipH="1">
              <a:off x="2843808" y="2260323"/>
              <a:ext cx="2157211" cy="52060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3" idx="1"/>
            </p:cNvCxnSpPr>
            <p:nvPr/>
          </p:nvCxnSpPr>
          <p:spPr>
            <a:xfrm flipH="1" flipV="1">
              <a:off x="3275856" y="1556792"/>
              <a:ext cx="1725163" cy="703531"/>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1115616" y="2260323"/>
            <a:ext cx="3960440" cy="2176789"/>
            <a:chOff x="1115616" y="2260323"/>
            <a:chExt cx="3960440" cy="2176789"/>
          </a:xfrm>
        </p:grpSpPr>
        <p:cxnSp>
          <p:nvCxnSpPr>
            <p:cNvPr id="43" name="Straight Arrow Connector 42"/>
            <p:cNvCxnSpPr>
              <a:stCxn id="34" idx="1"/>
            </p:cNvCxnSpPr>
            <p:nvPr/>
          </p:nvCxnSpPr>
          <p:spPr>
            <a:xfrm flipH="1">
              <a:off x="3058317" y="4144725"/>
              <a:ext cx="2017739" cy="29238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4" idx="1"/>
            </p:cNvCxnSpPr>
            <p:nvPr/>
          </p:nvCxnSpPr>
          <p:spPr>
            <a:xfrm flipH="1" flipV="1">
              <a:off x="1115616" y="3789040"/>
              <a:ext cx="3960440" cy="355685"/>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4" idx="1"/>
            </p:cNvCxnSpPr>
            <p:nvPr/>
          </p:nvCxnSpPr>
          <p:spPr>
            <a:xfrm flipH="1" flipV="1">
              <a:off x="3131840" y="2260323"/>
              <a:ext cx="1944216" cy="1884402"/>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4" idx="1"/>
            </p:cNvCxnSpPr>
            <p:nvPr/>
          </p:nvCxnSpPr>
          <p:spPr>
            <a:xfrm flipH="1" flipV="1">
              <a:off x="2463397" y="3645024"/>
              <a:ext cx="2612659" cy="499701"/>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4" idx="1"/>
            </p:cNvCxnSpPr>
            <p:nvPr/>
          </p:nvCxnSpPr>
          <p:spPr>
            <a:xfrm flipH="1" flipV="1">
              <a:off x="2843808" y="2952673"/>
              <a:ext cx="2232248" cy="1192052"/>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1229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7283" y="1999216"/>
            <a:ext cx="4148614" cy="3098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8" name="Straight Arrow Connector 57"/>
          <p:cNvCxnSpPr/>
          <p:nvPr/>
        </p:nvCxnSpPr>
        <p:spPr>
          <a:xfrm>
            <a:off x="3058317" y="2196589"/>
            <a:ext cx="1513683" cy="47923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7269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fade">
                                      <p:cBhvr>
                                        <p:cTn id="7" dur="500"/>
                                        <p:tgtEl>
                                          <p:spTgt spid="122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left)">
                                      <p:cBhvr>
                                        <p:cTn id="12" dur="500"/>
                                        <p:tgtEl>
                                          <p:spTgt spid="58"/>
                                        </p:tgtEl>
                                      </p:cBhvr>
                                    </p:animEffect>
                                  </p:childTnLst>
                                </p:cTn>
                              </p:par>
                              <p:par>
                                <p:cTn id="13" presetID="22" presetClass="entr" presetSubtype="8" fill="hold" nodeType="withEffect">
                                  <p:stCondLst>
                                    <p:cond delay="0"/>
                                  </p:stCondLst>
                                  <p:childTnLst>
                                    <p:set>
                                      <p:cBhvr>
                                        <p:cTn id="14" dur="1" fill="hold">
                                          <p:stCondLst>
                                            <p:cond delay="0"/>
                                          </p:stCondLst>
                                        </p:cTn>
                                        <p:tgtEl>
                                          <p:spTgt spid="12293"/>
                                        </p:tgtEl>
                                        <p:attrNameLst>
                                          <p:attrName>style.visibility</p:attrName>
                                        </p:attrNameLst>
                                      </p:cBhvr>
                                      <p:to>
                                        <p:strVal val="visible"/>
                                      </p:to>
                                    </p:set>
                                    <p:animEffect transition="in" filter="wipe(left)">
                                      <p:cBhvr>
                                        <p:cTn id="15" dur="500"/>
                                        <p:tgtEl>
                                          <p:spTgt spid="1229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2" fill="hold" nodeType="clickEffect">
                                  <p:stCondLst>
                                    <p:cond delay="0"/>
                                  </p:stCondLst>
                                  <p:childTnLst>
                                    <p:animEffect transition="out" filter="wipe(right)">
                                      <p:cBhvr>
                                        <p:cTn id="19" dur="500"/>
                                        <p:tgtEl>
                                          <p:spTgt spid="58"/>
                                        </p:tgtEl>
                                      </p:cBhvr>
                                    </p:animEffect>
                                    <p:set>
                                      <p:cBhvr>
                                        <p:cTn id="20" dur="1" fill="hold">
                                          <p:stCondLst>
                                            <p:cond delay="499"/>
                                          </p:stCondLst>
                                        </p:cTn>
                                        <p:tgtEl>
                                          <p:spTgt spid="58"/>
                                        </p:tgtEl>
                                        <p:attrNameLst>
                                          <p:attrName>style.visibility</p:attrName>
                                        </p:attrNameLst>
                                      </p:cBhvr>
                                      <p:to>
                                        <p:strVal val="hidden"/>
                                      </p:to>
                                    </p:set>
                                  </p:childTnLst>
                                </p:cTn>
                              </p:par>
                              <p:par>
                                <p:cTn id="21" presetID="22" presetClass="exit" presetSubtype="2" fill="hold" nodeType="withEffect">
                                  <p:stCondLst>
                                    <p:cond delay="0"/>
                                  </p:stCondLst>
                                  <p:childTnLst>
                                    <p:animEffect transition="out" filter="wipe(right)">
                                      <p:cBhvr>
                                        <p:cTn id="22" dur="500"/>
                                        <p:tgtEl>
                                          <p:spTgt spid="12293"/>
                                        </p:tgtEl>
                                      </p:cBhvr>
                                    </p:animEffect>
                                    <p:set>
                                      <p:cBhvr>
                                        <p:cTn id="23" dur="1" fill="hold">
                                          <p:stCondLst>
                                            <p:cond delay="499"/>
                                          </p:stCondLst>
                                        </p:cTn>
                                        <p:tgtEl>
                                          <p:spTgt spid="12293"/>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1000"/>
                            </p:stCondLst>
                            <p:childTnLst>
                              <p:par>
                                <p:cTn id="29" presetID="22" presetClass="entr" presetSubtype="2"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right)">
                                      <p:cBhvr>
                                        <p:cTn id="31" dur="500"/>
                                        <p:tgtEl>
                                          <p:spTgt spid="5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par>
                                <p:cTn id="42" presetID="10" presetClass="entr" presetSubtype="0" fill="hold" nodeType="withEffect">
                                  <p:stCondLst>
                                    <p:cond delay="0"/>
                                  </p:stCondLst>
                                  <p:childTnLst>
                                    <p:set>
                                      <p:cBhvr>
                                        <p:cTn id="43" dur="1" fill="hold">
                                          <p:stCondLst>
                                            <p:cond delay="0"/>
                                          </p:stCondLst>
                                        </p:cTn>
                                        <p:tgtEl>
                                          <p:spTgt spid="12292"/>
                                        </p:tgtEl>
                                        <p:attrNameLst>
                                          <p:attrName>style.visibility</p:attrName>
                                        </p:attrNameLst>
                                      </p:cBhvr>
                                      <p:to>
                                        <p:strVal val="visible"/>
                                      </p:to>
                                    </p:set>
                                    <p:animEffect transition="in" filter="fade">
                                      <p:cBhvr>
                                        <p:cTn id="44" dur="500"/>
                                        <p:tgtEl>
                                          <p:spTgt spid="12292"/>
                                        </p:tgtEl>
                                      </p:cBhvr>
                                    </p:animEffect>
                                  </p:childTnLst>
                                </p:cTn>
                              </p:par>
                            </p:childTnLst>
                          </p:cTn>
                        </p:par>
                        <p:par>
                          <p:cTn id="45" fill="hold">
                            <p:stCondLst>
                              <p:cond delay="500"/>
                            </p:stCondLst>
                            <p:childTnLst>
                              <p:par>
                                <p:cTn id="46" presetID="22" presetClass="entr" presetSubtype="2" fill="hold" nodeType="after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wipe(right)">
                                      <p:cBhvr>
                                        <p:cTn id="4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73940" y="1196752"/>
            <a:ext cx="8618540" cy="5400600"/>
            <a:chOff x="273940" y="1196752"/>
            <a:chExt cx="8618540" cy="540060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940" y="1196752"/>
              <a:ext cx="6765711"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6762" y="1467665"/>
              <a:ext cx="1658129"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4217" y="2697524"/>
              <a:ext cx="1663218" cy="1824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9173" y="4599789"/>
              <a:ext cx="1853307" cy="773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82803" y="6228020"/>
              <a:ext cx="6661941" cy="369332"/>
            </a:xfrm>
            <a:prstGeom prst="rect">
              <a:avLst/>
            </a:prstGeom>
            <a:noFill/>
          </p:spPr>
          <p:txBody>
            <a:bodyPr wrap="square" rtlCol="0">
              <a:spAutoFit/>
            </a:bodyPr>
            <a:lstStyle/>
            <a:p>
              <a:r>
                <a:rPr lang="en-GB" sz="1800" dirty="0" err="1" smtClean="0">
                  <a:solidFill>
                    <a:schemeClr val="accent1"/>
                  </a:solidFill>
                </a:rPr>
                <a:t>Blisson</a:t>
              </a:r>
              <a:r>
                <a:rPr lang="en-GB" sz="1800" dirty="0" smtClean="0">
                  <a:solidFill>
                    <a:schemeClr val="accent1"/>
                  </a:solidFill>
                </a:rPr>
                <a:t> et al., 2011, </a:t>
              </a:r>
              <a:r>
                <a:rPr lang="en-GB" sz="1800" dirty="0">
                  <a:solidFill>
                    <a:schemeClr val="accent1"/>
                  </a:solidFill>
                </a:rPr>
                <a:t>Nature </a:t>
              </a:r>
              <a:r>
                <a:rPr lang="en-GB" sz="1800" dirty="0" smtClean="0">
                  <a:solidFill>
                    <a:schemeClr val="accent1"/>
                  </a:solidFill>
                </a:rPr>
                <a:t>Biotechnology, PMID: 21706016</a:t>
              </a:r>
              <a:r>
                <a:rPr lang="en-GB" sz="1800" dirty="0">
                  <a:solidFill>
                    <a:schemeClr val="accent1"/>
                  </a:solidFill>
                </a:rPr>
                <a:t>. </a:t>
              </a:r>
            </a:p>
          </p:txBody>
        </p:sp>
      </p:grpSp>
      <p:sp>
        <p:nvSpPr>
          <p:cNvPr id="7" name="TextBox 6"/>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PPI Network </a:t>
            </a:r>
            <a:r>
              <a:rPr lang="en-GB" dirty="0"/>
              <a:t>representation challenges</a:t>
            </a:r>
          </a:p>
        </p:txBody>
      </p:sp>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8879" y="927760"/>
            <a:ext cx="5731669" cy="5093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94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4"/>
                                        </p:tgtEl>
                                      </p:cBhvr>
                                    </p:animEffect>
                                    <p:set>
                                      <p:cBhvr>
                                        <p:cTn id="7" dur="1" fill="hold">
                                          <p:stCondLst>
                                            <p:cond delay="499"/>
                                          </p:stCondLst>
                                        </p:cTn>
                                        <p:tgtEl>
                                          <p:spTgt spid="205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0" name="Picture 51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656" y="1663664"/>
            <a:ext cx="1553840" cy="946219"/>
          </a:xfrm>
          <a:prstGeom prst="rect">
            <a:avLst/>
          </a:prstGeom>
        </p:spPr>
      </p:pic>
      <p:pic>
        <p:nvPicPr>
          <p:cNvPr id="5127" name="Picture 51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4820" y="4023826"/>
            <a:ext cx="1261676" cy="773326"/>
          </a:xfrm>
          <a:prstGeom prst="rect">
            <a:avLst/>
          </a:prstGeom>
        </p:spPr>
      </p:pic>
      <p:sp>
        <p:nvSpPr>
          <p:cNvPr id="2" name="TextBox 1"/>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Why protein-protein interactions?</a:t>
            </a:r>
          </a:p>
        </p:txBody>
      </p:sp>
      <p:sp>
        <p:nvSpPr>
          <p:cNvPr id="3" name="TextBox 2"/>
          <p:cNvSpPr txBox="1"/>
          <p:nvPr/>
        </p:nvSpPr>
        <p:spPr>
          <a:xfrm>
            <a:off x="539750" y="4365104"/>
            <a:ext cx="8064500" cy="2554545"/>
          </a:xfrm>
          <a:prstGeom prst="rect">
            <a:avLst/>
          </a:prstGeom>
          <a:noFill/>
        </p:spPr>
        <p:txBody>
          <a:bodyPr>
            <a:spAutoFit/>
          </a:bodyPr>
          <a:lstStyle/>
          <a:p>
            <a:pPr lvl="1" indent="-457200">
              <a:buFontTx/>
              <a:buAutoNum type="arabicPeriod"/>
              <a:defRPr/>
            </a:pPr>
            <a:r>
              <a:rPr lang="en-GB" sz="2000" dirty="0">
                <a:latin typeface="HelveticaNeueLT Pro 45 Lt" pitchFamily="34" charset="0"/>
                <a:ea typeface="Geneva" charset="-128"/>
                <a:cs typeface="Arial" pitchFamily="34" charset="0"/>
              </a:rPr>
              <a:t>To </a:t>
            </a:r>
            <a:r>
              <a:rPr lang="en-GB" sz="2000" dirty="0" smtClean="0">
                <a:latin typeface="HelveticaNeueLT Pro 45 Lt" pitchFamily="34" charset="0"/>
                <a:ea typeface="Geneva" charset="-128"/>
                <a:cs typeface="Arial" pitchFamily="34" charset="0"/>
              </a:rPr>
              <a:t>predict a protein biological function</a:t>
            </a:r>
          </a:p>
          <a:p>
            <a:pPr lvl="2" indent="-457200">
              <a:buFont typeface="Arial" pitchFamily="34" charset="0"/>
              <a:buChar char="•"/>
              <a:defRPr/>
            </a:pPr>
            <a:r>
              <a:rPr lang="en-GB" sz="2000" dirty="0" smtClean="0">
                <a:latin typeface="HelveticaNeueLT Pro 45 Lt" pitchFamily="34" charset="0"/>
                <a:ea typeface="Geneva" charset="-128"/>
                <a:cs typeface="Arial" pitchFamily="34" charset="0"/>
              </a:rPr>
              <a:t>“</a:t>
            </a:r>
            <a:r>
              <a:rPr lang="en-GB" sz="2000" dirty="0">
                <a:latin typeface="HelveticaNeueLT Pro 45 Lt" pitchFamily="34" charset="0"/>
                <a:ea typeface="Geneva" charset="-128"/>
                <a:cs typeface="Arial" pitchFamily="34" charset="0"/>
              </a:rPr>
              <a:t>g</a:t>
            </a:r>
            <a:r>
              <a:rPr lang="en-GB" sz="2000" dirty="0" smtClean="0">
                <a:latin typeface="HelveticaNeueLT Pro 45 Lt" pitchFamily="34" charset="0"/>
                <a:ea typeface="Geneva" charset="-128"/>
                <a:cs typeface="Arial" pitchFamily="34" charset="0"/>
              </a:rPr>
              <a:t>uilt </a:t>
            </a:r>
            <a:r>
              <a:rPr lang="en-GB" sz="2000" dirty="0">
                <a:latin typeface="HelveticaNeueLT Pro 45 Lt" pitchFamily="34" charset="0"/>
                <a:ea typeface="Geneva" charset="-128"/>
                <a:cs typeface="Arial" pitchFamily="34" charset="0"/>
              </a:rPr>
              <a:t>by association</a:t>
            </a:r>
            <a:r>
              <a:rPr lang="en-GB" sz="2000" dirty="0" smtClean="0">
                <a:latin typeface="HelveticaNeueLT Pro 45 Lt" pitchFamily="34" charset="0"/>
                <a:ea typeface="Geneva" charset="-128"/>
                <a:cs typeface="Arial" pitchFamily="34" charset="0"/>
              </a:rPr>
              <a:t>”</a:t>
            </a:r>
            <a:endParaRPr lang="en-GB" sz="2000" dirty="0">
              <a:latin typeface="HelveticaNeueLT Pro 45 Lt" pitchFamily="34" charset="0"/>
              <a:ea typeface="Geneva" charset="-128"/>
              <a:cs typeface="Arial" pitchFamily="34" charset="0"/>
            </a:endParaRPr>
          </a:p>
          <a:p>
            <a:pPr marL="914400" lvl="1" indent="-457200">
              <a:buFont typeface="Arial"/>
              <a:buChar char="•"/>
              <a:defRPr/>
            </a:pPr>
            <a:r>
              <a:rPr lang="en-GB" sz="2000" dirty="0">
                <a:latin typeface="HelveticaNeueLT Pro 45 Lt" pitchFamily="34" charset="0"/>
                <a:ea typeface="Geneva" charset="-128"/>
                <a:cs typeface="Arial" pitchFamily="34" charset="0"/>
              </a:rPr>
              <a:t>proteins with similar functions should cluster </a:t>
            </a:r>
            <a:r>
              <a:rPr lang="en-GB" sz="2000" dirty="0" smtClean="0">
                <a:latin typeface="HelveticaNeueLT Pro 45 Lt" pitchFamily="34" charset="0"/>
                <a:ea typeface="Geneva" charset="-128"/>
                <a:cs typeface="Arial" pitchFamily="34" charset="0"/>
              </a:rPr>
              <a:t>together</a:t>
            </a:r>
          </a:p>
          <a:p>
            <a:pPr>
              <a:defRPr/>
            </a:pPr>
            <a:endParaRPr lang="en-GB" sz="2000" dirty="0">
              <a:latin typeface="HelveticaNeueLT Pro 45 Lt" pitchFamily="34" charset="0"/>
              <a:ea typeface="Geneva" charset="-128"/>
              <a:cs typeface="Arial" pitchFamily="34" charset="0"/>
            </a:endParaRPr>
          </a:p>
          <a:p>
            <a:pPr marL="457200" indent="-457200">
              <a:buFontTx/>
              <a:buAutoNum type="arabicPeriod" startAt="2"/>
              <a:defRPr/>
            </a:pPr>
            <a:r>
              <a:rPr lang="en-GB" sz="2000" dirty="0">
                <a:latin typeface="HelveticaNeueLT Pro 45 Lt" pitchFamily="34" charset="0"/>
                <a:ea typeface="Geneva" charset="-128"/>
                <a:cs typeface="Arial" pitchFamily="34" charset="0"/>
              </a:rPr>
              <a:t>To </a:t>
            </a:r>
            <a:r>
              <a:rPr lang="en-GB" sz="2000" dirty="0" smtClean="0">
                <a:latin typeface="HelveticaNeueLT Pro 45 Lt" pitchFamily="34" charset="0"/>
                <a:ea typeface="Geneva" charset="-128"/>
                <a:cs typeface="Arial" pitchFamily="34" charset="0"/>
              </a:rPr>
              <a:t>improve characterization of protein complexes and pathways</a:t>
            </a:r>
            <a:endParaRPr lang="en-GB" sz="2000" dirty="0">
              <a:latin typeface="HelveticaNeueLT Pro 45 Lt" pitchFamily="34" charset="0"/>
              <a:ea typeface="Geneva" charset="-128"/>
              <a:cs typeface="Arial" pitchFamily="34" charset="0"/>
            </a:endParaRPr>
          </a:p>
          <a:p>
            <a:pPr marL="914400" lvl="1" indent="-457200">
              <a:buFont typeface="Arial"/>
              <a:buChar char="•"/>
              <a:defRPr/>
            </a:pPr>
            <a:r>
              <a:rPr lang="en-GB" sz="2000" dirty="0" smtClean="0">
                <a:latin typeface="HelveticaNeueLT Pro 45 Lt" pitchFamily="34" charset="0"/>
                <a:ea typeface="Geneva" charset="-128"/>
                <a:cs typeface="Arial" pitchFamily="34" charset="0"/>
              </a:rPr>
              <a:t>interaction networks work as a draft map that brings detail to biological processes and pathways</a:t>
            </a:r>
            <a:endParaRPr lang="en-GB" sz="2000" dirty="0">
              <a:latin typeface="HelveticaNeueLT Pro 45 Lt" pitchFamily="34" charset="0"/>
              <a:ea typeface="Geneva" charset="-128"/>
              <a:cs typeface="Arial" pitchFamily="34" charset="0"/>
            </a:endParaRPr>
          </a:p>
          <a:p>
            <a:pPr>
              <a:defRPr/>
            </a:pPr>
            <a:endParaRPr lang="en-GB" sz="2000" dirty="0">
              <a:latin typeface="HelveticaNeueLT Pro 45 Lt" pitchFamily="34" charset="0"/>
              <a:ea typeface="Geneva" charset="-128"/>
              <a:cs typeface="Arial" pitchFamily="34" charset="0"/>
            </a:endParaRPr>
          </a:p>
        </p:txBody>
      </p:sp>
      <p:sp>
        <p:nvSpPr>
          <p:cNvPr id="22" name="Freeform 7"/>
          <p:cNvSpPr>
            <a:spLocks noChangeAspect="1"/>
          </p:cNvSpPr>
          <p:nvPr/>
        </p:nvSpPr>
        <p:spPr bwMode="auto">
          <a:xfrm rot="17674032">
            <a:off x="2860756" y="2458685"/>
            <a:ext cx="1152819" cy="860122"/>
          </a:xfrm>
          <a:custGeom>
            <a:avLst/>
            <a:gdLst>
              <a:gd name="T0" fmla="*/ 817 w 915"/>
              <a:gd name="T1" fmla="*/ 151 h 598"/>
              <a:gd name="T2" fmla="*/ 499 w 915"/>
              <a:gd name="T3" fmla="*/ 15 h 598"/>
              <a:gd name="T4" fmla="*/ 136 w 915"/>
              <a:gd name="T5" fmla="*/ 61 h 598"/>
              <a:gd name="T6" fmla="*/ 0 w 915"/>
              <a:gd name="T7" fmla="*/ 333 h 598"/>
              <a:gd name="T8" fmla="*/ 136 w 915"/>
              <a:gd name="T9" fmla="*/ 560 h 598"/>
              <a:gd name="T10" fmla="*/ 318 w 915"/>
              <a:gd name="T11" fmla="*/ 560 h 598"/>
              <a:gd name="T12" fmla="*/ 363 w 915"/>
              <a:gd name="T13" fmla="*/ 423 h 598"/>
              <a:gd name="T14" fmla="*/ 454 w 915"/>
              <a:gd name="T15" fmla="*/ 287 h 598"/>
              <a:gd name="T16" fmla="*/ 590 w 915"/>
              <a:gd name="T17" fmla="*/ 378 h 598"/>
              <a:gd name="T18" fmla="*/ 771 w 915"/>
              <a:gd name="T19" fmla="*/ 423 h 598"/>
              <a:gd name="T20" fmla="*/ 907 w 915"/>
              <a:gd name="T21" fmla="*/ 287 h 598"/>
              <a:gd name="T22" fmla="*/ 817 w 915"/>
              <a:gd name="T23" fmla="*/ 151 h 5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5"/>
              <a:gd name="T37" fmla="*/ 0 h 598"/>
              <a:gd name="T38" fmla="*/ 915 w 915"/>
              <a:gd name="T39" fmla="*/ 598 h 5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5" h="598">
                <a:moveTo>
                  <a:pt x="817" y="151"/>
                </a:moveTo>
                <a:cubicBezTo>
                  <a:pt x="749" y="106"/>
                  <a:pt x="612" y="30"/>
                  <a:pt x="499" y="15"/>
                </a:cubicBezTo>
                <a:cubicBezTo>
                  <a:pt x="386" y="0"/>
                  <a:pt x="219" y="8"/>
                  <a:pt x="136" y="61"/>
                </a:cubicBezTo>
                <a:cubicBezTo>
                  <a:pt x="53" y="114"/>
                  <a:pt x="0" y="250"/>
                  <a:pt x="0" y="333"/>
                </a:cubicBezTo>
                <a:cubicBezTo>
                  <a:pt x="0" y="416"/>
                  <a:pt x="83" y="522"/>
                  <a:pt x="136" y="560"/>
                </a:cubicBezTo>
                <a:cubicBezTo>
                  <a:pt x="189" y="598"/>
                  <a:pt x="280" y="583"/>
                  <a:pt x="318" y="560"/>
                </a:cubicBezTo>
                <a:cubicBezTo>
                  <a:pt x="356" y="537"/>
                  <a:pt x="340" y="469"/>
                  <a:pt x="363" y="423"/>
                </a:cubicBezTo>
                <a:cubicBezTo>
                  <a:pt x="386" y="377"/>
                  <a:pt x="416" y="294"/>
                  <a:pt x="454" y="287"/>
                </a:cubicBezTo>
                <a:cubicBezTo>
                  <a:pt x="492" y="280"/>
                  <a:pt x="537" y="355"/>
                  <a:pt x="590" y="378"/>
                </a:cubicBezTo>
                <a:cubicBezTo>
                  <a:pt x="643" y="401"/>
                  <a:pt x="718" y="438"/>
                  <a:pt x="771" y="423"/>
                </a:cubicBezTo>
                <a:cubicBezTo>
                  <a:pt x="824" y="408"/>
                  <a:pt x="899" y="332"/>
                  <a:pt x="907" y="287"/>
                </a:cubicBezTo>
                <a:cubicBezTo>
                  <a:pt x="915" y="242"/>
                  <a:pt x="885" y="196"/>
                  <a:pt x="817" y="151"/>
                </a:cubicBezTo>
                <a:close/>
              </a:path>
            </a:pathLst>
          </a:custGeom>
          <a:solidFill>
            <a:srgbClr val="FFFF66"/>
          </a:solidFill>
          <a:ln w="9525">
            <a:solidFill>
              <a:srgbClr val="FFCC66"/>
            </a:solidFill>
            <a:round/>
            <a:headEnd/>
            <a:tailEnd/>
          </a:ln>
        </p:spPr>
        <p:txBody>
          <a:bodyPr/>
          <a:lstStyle/>
          <a:p>
            <a:endParaRPr lang="en-GB"/>
          </a:p>
        </p:txBody>
      </p:sp>
      <p:pic>
        <p:nvPicPr>
          <p:cNvPr id="26" name="Picture 2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946806"/>
            <a:ext cx="17145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 name="Straight Arrow Connector 26"/>
          <p:cNvCxnSpPr/>
          <p:nvPr/>
        </p:nvCxnSpPr>
        <p:spPr>
          <a:xfrm>
            <a:off x="2484463" y="2888746"/>
            <a:ext cx="287337" cy="0"/>
          </a:xfrm>
          <a:prstGeom prst="straightConnector1">
            <a:avLst/>
          </a:prstGeom>
          <a:ln w="57150" cap="sq">
            <a:solidFill>
              <a:schemeClr val="tx1"/>
            </a:solidFill>
            <a:round/>
            <a:tailEnd type="triangle" w="sm"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270649" y="2888746"/>
            <a:ext cx="287337" cy="0"/>
          </a:xfrm>
          <a:prstGeom prst="straightConnector1">
            <a:avLst/>
          </a:prstGeom>
          <a:ln w="57150" cap="sq">
            <a:solidFill>
              <a:schemeClr val="tx1"/>
            </a:solidFill>
            <a:round/>
            <a:tailEnd type="triangle" w="sm" len="sm"/>
          </a:ln>
        </p:spPr>
        <p:style>
          <a:lnRef idx="1">
            <a:schemeClr val="accent1"/>
          </a:lnRef>
          <a:fillRef idx="0">
            <a:schemeClr val="accent1"/>
          </a:fillRef>
          <a:effectRef idx="0">
            <a:schemeClr val="accent1"/>
          </a:effectRef>
          <a:fontRef idx="minor">
            <a:schemeClr val="tx1"/>
          </a:fontRef>
        </p:style>
      </p:cxnSp>
      <p:grpSp>
        <p:nvGrpSpPr>
          <p:cNvPr id="31" name="Group 30"/>
          <p:cNvGrpSpPr>
            <a:grpSpLocks noChangeAspect="1"/>
          </p:cNvGrpSpPr>
          <p:nvPr/>
        </p:nvGrpSpPr>
        <p:grpSpPr>
          <a:xfrm>
            <a:off x="6804248" y="3375754"/>
            <a:ext cx="968732" cy="1171625"/>
            <a:chOff x="6535497" y="2591158"/>
            <a:chExt cx="1385500" cy="1675681"/>
          </a:xfrm>
        </p:grpSpPr>
        <p:sp>
          <p:nvSpPr>
            <p:cNvPr id="23" name="Freeform 8"/>
            <p:cNvSpPr>
              <a:spLocks noChangeAspect="1"/>
            </p:cNvSpPr>
            <p:nvPr/>
          </p:nvSpPr>
          <p:spPr bwMode="auto">
            <a:xfrm rot="17674032">
              <a:off x="7105187" y="3127766"/>
              <a:ext cx="379233" cy="510606"/>
            </a:xfrm>
            <a:custGeom>
              <a:avLst/>
              <a:gdLst>
                <a:gd name="T0" fmla="*/ 5081 w 235"/>
                <a:gd name="T1" fmla="*/ 15 h 355"/>
                <a:gd name="T2" fmla="*/ 0 w 235"/>
                <a:gd name="T3" fmla="*/ 196 h 355"/>
                <a:gd name="T4" fmla="*/ 5081 w 235"/>
                <a:gd name="T5" fmla="*/ 332 h 355"/>
                <a:gd name="T6" fmla="*/ 20017 w 235"/>
                <a:gd name="T7" fmla="*/ 332 h 355"/>
                <a:gd name="T8" fmla="*/ 25078 w 235"/>
                <a:gd name="T9" fmla="*/ 241 h 355"/>
                <a:gd name="T10" fmla="*/ 15010 w 235"/>
                <a:gd name="T11" fmla="*/ 105 h 355"/>
                <a:gd name="T12" fmla="*/ 5081 w 235"/>
                <a:gd name="T13" fmla="*/ 15 h 355"/>
                <a:gd name="T14" fmla="*/ 0 60000 65536"/>
                <a:gd name="T15" fmla="*/ 0 60000 65536"/>
                <a:gd name="T16" fmla="*/ 0 60000 65536"/>
                <a:gd name="T17" fmla="*/ 0 60000 65536"/>
                <a:gd name="T18" fmla="*/ 0 60000 65536"/>
                <a:gd name="T19" fmla="*/ 0 60000 65536"/>
                <a:gd name="T20" fmla="*/ 0 60000 65536"/>
                <a:gd name="T21" fmla="*/ 0 w 235"/>
                <a:gd name="T22" fmla="*/ 0 h 355"/>
                <a:gd name="T23" fmla="*/ 235 w 235"/>
                <a:gd name="T24" fmla="*/ 355 h 3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5" h="355">
                  <a:moveTo>
                    <a:pt x="46" y="15"/>
                  </a:moveTo>
                  <a:cubicBezTo>
                    <a:pt x="23" y="30"/>
                    <a:pt x="0" y="143"/>
                    <a:pt x="0" y="196"/>
                  </a:cubicBezTo>
                  <a:cubicBezTo>
                    <a:pt x="0" y="249"/>
                    <a:pt x="16" y="309"/>
                    <a:pt x="46" y="332"/>
                  </a:cubicBezTo>
                  <a:cubicBezTo>
                    <a:pt x="76" y="355"/>
                    <a:pt x="152" y="347"/>
                    <a:pt x="182" y="332"/>
                  </a:cubicBezTo>
                  <a:cubicBezTo>
                    <a:pt x="212" y="317"/>
                    <a:pt x="235" y="279"/>
                    <a:pt x="227" y="241"/>
                  </a:cubicBezTo>
                  <a:cubicBezTo>
                    <a:pt x="219" y="203"/>
                    <a:pt x="166" y="143"/>
                    <a:pt x="136" y="105"/>
                  </a:cubicBezTo>
                  <a:cubicBezTo>
                    <a:pt x="106" y="67"/>
                    <a:pt x="69" y="0"/>
                    <a:pt x="46" y="15"/>
                  </a:cubicBezTo>
                  <a:close/>
                </a:path>
              </a:pathLst>
            </a:custGeom>
            <a:solidFill>
              <a:srgbClr val="FF6600"/>
            </a:solidFill>
            <a:ln w="9525">
              <a:solidFill>
                <a:srgbClr val="CC3300"/>
              </a:solidFill>
              <a:round/>
              <a:headEnd/>
              <a:tailEnd/>
            </a:ln>
          </p:spPr>
          <p:txBody>
            <a:bodyPr/>
            <a:lstStyle/>
            <a:p>
              <a:endParaRPr lang="en-GB"/>
            </a:p>
          </p:txBody>
        </p:sp>
        <p:sp>
          <p:nvSpPr>
            <p:cNvPr id="24" name="Freeform 9"/>
            <p:cNvSpPr>
              <a:spLocks noChangeAspect="1"/>
            </p:cNvSpPr>
            <p:nvPr/>
          </p:nvSpPr>
          <p:spPr bwMode="auto">
            <a:xfrm rot="17674032">
              <a:off x="6643027" y="2988870"/>
              <a:ext cx="1675681" cy="880258"/>
            </a:xfrm>
            <a:custGeom>
              <a:avLst/>
              <a:gdLst>
                <a:gd name="T0" fmla="*/ 416 w 1330"/>
                <a:gd name="T1" fmla="*/ 272 h 612"/>
                <a:gd name="T2" fmla="*/ 280 w 1330"/>
                <a:gd name="T3" fmla="*/ 317 h 612"/>
                <a:gd name="T4" fmla="*/ 235 w 1330"/>
                <a:gd name="T5" fmla="*/ 272 h 612"/>
                <a:gd name="T6" fmla="*/ 99 w 1330"/>
                <a:gd name="T7" fmla="*/ 317 h 612"/>
                <a:gd name="T8" fmla="*/ 53 w 1330"/>
                <a:gd name="T9" fmla="*/ 499 h 612"/>
                <a:gd name="T10" fmla="*/ 416 w 1330"/>
                <a:gd name="T11" fmla="*/ 589 h 612"/>
                <a:gd name="T12" fmla="*/ 915 w 1330"/>
                <a:gd name="T13" fmla="*/ 589 h 612"/>
                <a:gd name="T14" fmla="*/ 1233 w 1330"/>
                <a:gd name="T15" fmla="*/ 453 h 612"/>
                <a:gd name="T16" fmla="*/ 1323 w 1330"/>
                <a:gd name="T17" fmla="*/ 317 h 612"/>
                <a:gd name="T18" fmla="*/ 1278 w 1330"/>
                <a:gd name="T19" fmla="*/ 181 h 612"/>
                <a:gd name="T20" fmla="*/ 1187 w 1330"/>
                <a:gd name="T21" fmla="*/ 45 h 612"/>
                <a:gd name="T22" fmla="*/ 1097 w 1330"/>
                <a:gd name="T23" fmla="*/ 0 h 612"/>
                <a:gd name="T24" fmla="*/ 1051 w 1330"/>
                <a:gd name="T25" fmla="*/ 45 h 612"/>
                <a:gd name="T26" fmla="*/ 961 w 1330"/>
                <a:gd name="T27" fmla="*/ 136 h 612"/>
                <a:gd name="T28" fmla="*/ 825 w 1330"/>
                <a:gd name="T29" fmla="*/ 136 h 612"/>
                <a:gd name="T30" fmla="*/ 779 w 1330"/>
                <a:gd name="T31" fmla="*/ 181 h 612"/>
                <a:gd name="T32" fmla="*/ 825 w 1330"/>
                <a:gd name="T33" fmla="*/ 272 h 612"/>
                <a:gd name="T34" fmla="*/ 825 w 1330"/>
                <a:gd name="T35" fmla="*/ 362 h 612"/>
                <a:gd name="T36" fmla="*/ 734 w 1330"/>
                <a:gd name="T37" fmla="*/ 362 h 612"/>
                <a:gd name="T38" fmla="*/ 598 w 1330"/>
                <a:gd name="T39" fmla="*/ 408 h 612"/>
                <a:gd name="T40" fmla="*/ 507 w 1330"/>
                <a:gd name="T41" fmla="*/ 362 h 612"/>
                <a:gd name="T42" fmla="*/ 462 w 1330"/>
                <a:gd name="T43" fmla="*/ 272 h 612"/>
                <a:gd name="T44" fmla="*/ 416 w 1330"/>
                <a:gd name="T45" fmla="*/ 272 h 6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30"/>
                <a:gd name="T70" fmla="*/ 0 h 612"/>
                <a:gd name="T71" fmla="*/ 1330 w 1330"/>
                <a:gd name="T72" fmla="*/ 612 h 6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30" h="612">
                  <a:moveTo>
                    <a:pt x="416" y="272"/>
                  </a:moveTo>
                  <a:cubicBezTo>
                    <a:pt x="386" y="279"/>
                    <a:pt x="310" y="317"/>
                    <a:pt x="280" y="317"/>
                  </a:cubicBezTo>
                  <a:cubicBezTo>
                    <a:pt x="250" y="317"/>
                    <a:pt x="265" y="272"/>
                    <a:pt x="235" y="272"/>
                  </a:cubicBezTo>
                  <a:cubicBezTo>
                    <a:pt x="205" y="272"/>
                    <a:pt x="129" y="279"/>
                    <a:pt x="99" y="317"/>
                  </a:cubicBezTo>
                  <a:cubicBezTo>
                    <a:pt x="69" y="355"/>
                    <a:pt x="0" y="454"/>
                    <a:pt x="53" y="499"/>
                  </a:cubicBezTo>
                  <a:cubicBezTo>
                    <a:pt x="106" y="544"/>
                    <a:pt x="272" y="574"/>
                    <a:pt x="416" y="589"/>
                  </a:cubicBezTo>
                  <a:cubicBezTo>
                    <a:pt x="560" y="604"/>
                    <a:pt x="779" y="612"/>
                    <a:pt x="915" y="589"/>
                  </a:cubicBezTo>
                  <a:cubicBezTo>
                    <a:pt x="1051" y="566"/>
                    <a:pt x="1165" y="498"/>
                    <a:pt x="1233" y="453"/>
                  </a:cubicBezTo>
                  <a:cubicBezTo>
                    <a:pt x="1301" y="408"/>
                    <a:pt x="1316" y="362"/>
                    <a:pt x="1323" y="317"/>
                  </a:cubicBezTo>
                  <a:cubicBezTo>
                    <a:pt x="1330" y="272"/>
                    <a:pt x="1301" y="226"/>
                    <a:pt x="1278" y="181"/>
                  </a:cubicBezTo>
                  <a:cubicBezTo>
                    <a:pt x="1255" y="136"/>
                    <a:pt x="1217" y="75"/>
                    <a:pt x="1187" y="45"/>
                  </a:cubicBezTo>
                  <a:cubicBezTo>
                    <a:pt x="1157" y="15"/>
                    <a:pt x="1120" y="0"/>
                    <a:pt x="1097" y="0"/>
                  </a:cubicBezTo>
                  <a:cubicBezTo>
                    <a:pt x="1074" y="0"/>
                    <a:pt x="1074" y="22"/>
                    <a:pt x="1051" y="45"/>
                  </a:cubicBezTo>
                  <a:cubicBezTo>
                    <a:pt x="1028" y="68"/>
                    <a:pt x="999" y="121"/>
                    <a:pt x="961" y="136"/>
                  </a:cubicBezTo>
                  <a:cubicBezTo>
                    <a:pt x="923" y="151"/>
                    <a:pt x="855" y="129"/>
                    <a:pt x="825" y="136"/>
                  </a:cubicBezTo>
                  <a:cubicBezTo>
                    <a:pt x="795" y="143"/>
                    <a:pt x="779" y="158"/>
                    <a:pt x="779" y="181"/>
                  </a:cubicBezTo>
                  <a:cubicBezTo>
                    <a:pt x="779" y="204"/>
                    <a:pt x="817" y="242"/>
                    <a:pt x="825" y="272"/>
                  </a:cubicBezTo>
                  <a:cubicBezTo>
                    <a:pt x="833" y="302"/>
                    <a:pt x="840" y="347"/>
                    <a:pt x="825" y="362"/>
                  </a:cubicBezTo>
                  <a:cubicBezTo>
                    <a:pt x="810" y="377"/>
                    <a:pt x="772" y="354"/>
                    <a:pt x="734" y="362"/>
                  </a:cubicBezTo>
                  <a:cubicBezTo>
                    <a:pt x="696" y="370"/>
                    <a:pt x="636" y="408"/>
                    <a:pt x="598" y="408"/>
                  </a:cubicBezTo>
                  <a:cubicBezTo>
                    <a:pt x="560" y="408"/>
                    <a:pt x="530" y="385"/>
                    <a:pt x="507" y="362"/>
                  </a:cubicBezTo>
                  <a:cubicBezTo>
                    <a:pt x="484" y="339"/>
                    <a:pt x="477" y="287"/>
                    <a:pt x="462" y="272"/>
                  </a:cubicBezTo>
                  <a:cubicBezTo>
                    <a:pt x="447" y="257"/>
                    <a:pt x="446" y="265"/>
                    <a:pt x="416" y="272"/>
                  </a:cubicBezTo>
                  <a:close/>
                </a:path>
              </a:pathLst>
            </a:custGeom>
            <a:solidFill>
              <a:srgbClr val="FFCC66"/>
            </a:solidFill>
            <a:ln w="9525">
              <a:solidFill>
                <a:srgbClr val="FF9900"/>
              </a:solidFill>
              <a:round/>
              <a:headEnd/>
              <a:tailEnd/>
            </a:ln>
          </p:spPr>
          <p:txBody>
            <a:bodyPr/>
            <a:lstStyle/>
            <a:p>
              <a:endParaRPr lang="en-GB"/>
            </a:p>
          </p:txBody>
        </p:sp>
        <p:sp>
          <p:nvSpPr>
            <p:cNvPr id="29" name="Freeform 7"/>
            <p:cNvSpPr>
              <a:spLocks noChangeAspect="1"/>
            </p:cNvSpPr>
            <p:nvPr/>
          </p:nvSpPr>
          <p:spPr bwMode="auto">
            <a:xfrm rot="17674032">
              <a:off x="6389148" y="2943979"/>
              <a:ext cx="1152819" cy="860122"/>
            </a:xfrm>
            <a:custGeom>
              <a:avLst/>
              <a:gdLst>
                <a:gd name="T0" fmla="*/ 817 w 915"/>
                <a:gd name="T1" fmla="*/ 151 h 598"/>
                <a:gd name="T2" fmla="*/ 499 w 915"/>
                <a:gd name="T3" fmla="*/ 15 h 598"/>
                <a:gd name="T4" fmla="*/ 136 w 915"/>
                <a:gd name="T5" fmla="*/ 61 h 598"/>
                <a:gd name="T6" fmla="*/ 0 w 915"/>
                <a:gd name="T7" fmla="*/ 333 h 598"/>
                <a:gd name="T8" fmla="*/ 136 w 915"/>
                <a:gd name="T9" fmla="*/ 560 h 598"/>
                <a:gd name="T10" fmla="*/ 318 w 915"/>
                <a:gd name="T11" fmla="*/ 560 h 598"/>
                <a:gd name="T12" fmla="*/ 363 w 915"/>
                <a:gd name="T13" fmla="*/ 423 h 598"/>
                <a:gd name="T14" fmla="*/ 454 w 915"/>
                <a:gd name="T15" fmla="*/ 287 h 598"/>
                <a:gd name="T16" fmla="*/ 590 w 915"/>
                <a:gd name="T17" fmla="*/ 378 h 598"/>
                <a:gd name="T18" fmla="*/ 771 w 915"/>
                <a:gd name="T19" fmla="*/ 423 h 598"/>
                <a:gd name="T20" fmla="*/ 907 w 915"/>
                <a:gd name="T21" fmla="*/ 287 h 598"/>
                <a:gd name="T22" fmla="*/ 817 w 915"/>
                <a:gd name="T23" fmla="*/ 151 h 5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5"/>
                <a:gd name="T37" fmla="*/ 0 h 598"/>
                <a:gd name="T38" fmla="*/ 915 w 915"/>
                <a:gd name="T39" fmla="*/ 598 h 5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5" h="598">
                  <a:moveTo>
                    <a:pt x="817" y="151"/>
                  </a:moveTo>
                  <a:cubicBezTo>
                    <a:pt x="749" y="106"/>
                    <a:pt x="612" y="30"/>
                    <a:pt x="499" y="15"/>
                  </a:cubicBezTo>
                  <a:cubicBezTo>
                    <a:pt x="386" y="0"/>
                    <a:pt x="219" y="8"/>
                    <a:pt x="136" y="61"/>
                  </a:cubicBezTo>
                  <a:cubicBezTo>
                    <a:pt x="53" y="114"/>
                    <a:pt x="0" y="250"/>
                    <a:pt x="0" y="333"/>
                  </a:cubicBezTo>
                  <a:cubicBezTo>
                    <a:pt x="0" y="416"/>
                    <a:pt x="83" y="522"/>
                    <a:pt x="136" y="560"/>
                  </a:cubicBezTo>
                  <a:cubicBezTo>
                    <a:pt x="189" y="598"/>
                    <a:pt x="280" y="583"/>
                    <a:pt x="318" y="560"/>
                  </a:cubicBezTo>
                  <a:cubicBezTo>
                    <a:pt x="356" y="537"/>
                    <a:pt x="340" y="469"/>
                    <a:pt x="363" y="423"/>
                  </a:cubicBezTo>
                  <a:cubicBezTo>
                    <a:pt x="386" y="377"/>
                    <a:pt x="416" y="294"/>
                    <a:pt x="454" y="287"/>
                  </a:cubicBezTo>
                  <a:cubicBezTo>
                    <a:pt x="492" y="280"/>
                    <a:pt x="537" y="355"/>
                    <a:pt x="590" y="378"/>
                  </a:cubicBezTo>
                  <a:cubicBezTo>
                    <a:pt x="643" y="401"/>
                    <a:pt x="718" y="438"/>
                    <a:pt x="771" y="423"/>
                  </a:cubicBezTo>
                  <a:cubicBezTo>
                    <a:pt x="824" y="408"/>
                    <a:pt x="899" y="332"/>
                    <a:pt x="907" y="287"/>
                  </a:cubicBezTo>
                  <a:cubicBezTo>
                    <a:pt x="915" y="242"/>
                    <a:pt x="885" y="196"/>
                    <a:pt x="817" y="151"/>
                  </a:cubicBezTo>
                  <a:close/>
                </a:path>
              </a:pathLst>
            </a:custGeom>
            <a:solidFill>
              <a:srgbClr val="FFFF66"/>
            </a:solidFill>
            <a:ln w="9525">
              <a:solidFill>
                <a:srgbClr val="FFCC66"/>
              </a:solidFill>
              <a:round/>
              <a:headEnd/>
              <a:tailEnd/>
            </a:ln>
          </p:spPr>
          <p:txBody>
            <a:bodyPr/>
            <a:lstStyle/>
            <a:p>
              <a:endParaRPr lang="en-GB"/>
            </a:p>
          </p:txBody>
        </p:sp>
      </p:grpSp>
      <p:grpSp>
        <p:nvGrpSpPr>
          <p:cNvPr id="4" name="Group 3"/>
          <p:cNvGrpSpPr>
            <a:grpSpLocks noChangeAspect="1"/>
          </p:cNvGrpSpPr>
          <p:nvPr/>
        </p:nvGrpSpPr>
        <p:grpSpPr>
          <a:xfrm>
            <a:off x="6784353" y="1063331"/>
            <a:ext cx="1172023" cy="1088287"/>
            <a:chOff x="6878706" y="823735"/>
            <a:chExt cx="1384487" cy="1285571"/>
          </a:xfrm>
        </p:grpSpPr>
        <p:sp>
          <p:nvSpPr>
            <p:cNvPr id="25" name="Freeform 9"/>
            <p:cNvSpPr>
              <a:spLocks noChangeAspect="1"/>
            </p:cNvSpPr>
            <p:nvPr/>
          </p:nvSpPr>
          <p:spPr bwMode="auto">
            <a:xfrm rot="17674032">
              <a:off x="7147142" y="738579"/>
              <a:ext cx="1030896" cy="1201207"/>
            </a:xfrm>
            <a:custGeom>
              <a:avLst/>
              <a:gdLst>
                <a:gd name="T0" fmla="*/ 416 w 1330"/>
                <a:gd name="T1" fmla="*/ 272 h 612"/>
                <a:gd name="T2" fmla="*/ 280 w 1330"/>
                <a:gd name="T3" fmla="*/ 317 h 612"/>
                <a:gd name="T4" fmla="*/ 235 w 1330"/>
                <a:gd name="T5" fmla="*/ 272 h 612"/>
                <a:gd name="T6" fmla="*/ 99 w 1330"/>
                <a:gd name="T7" fmla="*/ 317 h 612"/>
                <a:gd name="T8" fmla="*/ 53 w 1330"/>
                <a:gd name="T9" fmla="*/ 499 h 612"/>
                <a:gd name="T10" fmla="*/ 416 w 1330"/>
                <a:gd name="T11" fmla="*/ 589 h 612"/>
                <a:gd name="T12" fmla="*/ 915 w 1330"/>
                <a:gd name="T13" fmla="*/ 589 h 612"/>
                <a:gd name="T14" fmla="*/ 1233 w 1330"/>
                <a:gd name="T15" fmla="*/ 453 h 612"/>
                <a:gd name="T16" fmla="*/ 1323 w 1330"/>
                <a:gd name="T17" fmla="*/ 317 h 612"/>
                <a:gd name="T18" fmla="*/ 1278 w 1330"/>
                <a:gd name="T19" fmla="*/ 181 h 612"/>
                <a:gd name="T20" fmla="*/ 1187 w 1330"/>
                <a:gd name="T21" fmla="*/ 45 h 612"/>
                <a:gd name="T22" fmla="*/ 1097 w 1330"/>
                <a:gd name="T23" fmla="*/ 0 h 612"/>
                <a:gd name="T24" fmla="*/ 1051 w 1330"/>
                <a:gd name="T25" fmla="*/ 45 h 612"/>
                <a:gd name="T26" fmla="*/ 961 w 1330"/>
                <a:gd name="T27" fmla="*/ 136 h 612"/>
                <a:gd name="T28" fmla="*/ 825 w 1330"/>
                <a:gd name="T29" fmla="*/ 136 h 612"/>
                <a:gd name="T30" fmla="*/ 779 w 1330"/>
                <a:gd name="T31" fmla="*/ 181 h 612"/>
                <a:gd name="T32" fmla="*/ 825 w 1330"/>
                <a:gd name="T33" fmla="*/ 272 h 612"/>
                <a:gd name="T34" fmla="*/ 825 w 1330"/>
                <a:gd name="T35" fmla="*/ 362 h 612"/>
                <a:gd name="T36" fmla="*/ 734 w 1330"/>
                <a:gd name="T37" fmla="*/ 362 h 612"/>
                <a:gd name="T38" fmla="*/ 598 w 1330"/>
                <a:gd name="T39" fmla="*/ 408 h 612"/>
                <a:gd name="T40" fmla="*/ 507 w 1330"/>
                <a:gd name="T41" fmla="*/ 362 h 612"/>
                <a:gd name="T42" fmla="*/ 462 w 1330"/>
                <a:gd name="T43" fmla="*/ 272 h 612"/>
                <a:gd name="T44" fmla="*/ 416 w 1330"/>
                <a:gd name="T45" fmla="*/ 272 h 6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30"/>
                <a:gd name="T70" fmla="*/ 0 h 612"/>
                <a:gd name="T71" fmla="*/ 1330 w 1330"/>
                <a:gd name="T72" fmla="*/ 612 h 612"/>
                <a:gd name="connsiteX0" fmla="*/ 2876 w 9703"/>
                <a:gd name="connsiteY0" fmla="*/ 4444 h 9859"/>
                <a:gd name="connsiteX1" fmla="*/ 1853 w 9703"/>
                <a:gd name="connsiteY1" fmla="*/ 5180 h 9859"/>
                <a:gd name="connsiteX2" fmla="*/ 1515 w 9703"/>
                <a:gd name="connsiteY2" fmla="*/ 4444 h 9859"/>
                <a:gd name="connsiteX3" fmla="*/ 492 w 9703"/>
                <a:gd name="connsiteY3" fmla="*/ 5180 h 9859"/>
                <a:gd name="connsiteX4" fmla="*/ 146 w 9703"/>
                <a:gd name="connsiteY4" fmla="*/ 8154 h 9859"/>
                <a:gd name="connsiteX5" fmla="*/ 2876 w 9703"/>
                <a:gd name="connsiteY5" fmla="*/ 9624 h 9859"/>
                <a:gd name="connsiteX6" fmla="*/ 6628 w 9703"/>
                <a:gd name="connsiteY6" fmla="*/ 9624 h 9859"/>
                <a:gd name="connsiteX7" fmla="*/ 9019 w 9703"/>
                <a:gd name="connsiteY7" fmla="*/ 7402 h 9859"/>
                <a:gd name="connsiteX8" fmla="*/ 9695 w 9703"/>
                <a:gd name="connsiteY8" fmla="*/ 5180 h 9859"/>
                <a:gd name="connsiteX9" fmla="*/ 9357 w 9703"/>
                <a:gd name="connsiteY9" fmla="*/ 2958 h 9859"/>
                <a:gd name="connsiteX10" fmla="*/ 8673 w 9703"/>
                <a:gd name="connsiteY10" fmla="*/ 735 h 9859"/>
                <a:gd name="connsiteX11" fmla="*/ 7996 w 9703"/>
                <a:gd name="connsiteY11" fmla="*/ 0 h 9859"/>
                <a:gd name="connsiteX12" fmla="*/ 7650 w 9703"/>
                <a:gd name="connsiteY12" fmla="*/ 735 h 9859"/>
                <a:gd name="connsiteX13" fmla="*/ 6974 w 9703"/>
                <a:gd name="connsiteY13" fmla="*/ 2222 h 9859"/>
                <a:gd name="connsiteX14" fmla="*/ 5951 w 9703"/>
                <a:gd name="connsiteY14" fmla="*/ 2222 h 9859"/>
                <a:gd name="connsiteX15" fmla="*/ 5605 w 9703"/>
                <a:gd name="connsiteY15" fmla="*/ 2958 h 9859"/>
                <a:gd name="connsiteX16" fmla="*/ 5951 w 9703"/>
                <a:gd name="connsiteY16" fmla="*/ 4444 h 9859"/>
                <a:gd name="connsiteX17" fmla="*/ 5951 w 9703"/>
                <a:gd name="connsiteY17" fmla="*/ 5915 h 9859"/>
                <a:gd name="connsiteX18" fmla="*/ 4248 w 9703"/>
                <a:gd name="connsiteY18" fmla="*/ 2079 h 9859"/>
                <a:gd name="connsiteX19" fmla="*/ 4244 w 9703"/>
                <a:gd name="connsiteY19" fmla="*/ 6667 h 9859"/>
                <a:gd name="connsiteX20" fmla="*/ 3560 w 9703"/>
                <a:gd name="connsiteY20" fmla="*/ 5915 h 9859"/>
                <a:gd name="connsiteX21" fmla="*/ 3222 w 9703"/>
                <a:gd name="connsiteY21" fmla="*/ 4444 h 9859"/>
                <a:gd name="connsiteX22" fmla="*/ 2876 w 9703"/>
                <a:gd name="connsiteY22" fmla="*/ 4444 h 9859"/>
                <a:gd name="connsiteX0" fmla="*/ 2964 w 10000"/>
                <a:gd name="connsiteY0" fmla="*/ 4508 h 10000"/>
                <a:gd name="connsiteX1" fmla="*/ 1910 w 10000"/>
                <a:gd name="connsiteY1" fmla="*/ 5254 h 10000"/>
                <a:gd name="connsiteX2" fmla="*/ 1561 w 10000"/>
                <a:gd name="connsiteY2" fmla="*/ 4508 h 10000"/>
                <a:gd name="connsiteX3" fmla="*/ 507 w 10000"/>
                <a:gd name="connsiteY3" fmla="*/ 5254 h 10000"/>
                <a:gd name="connsiteX4" fmla="*/ 150 w 10000"/>
                <a:gd name="connsiteY4" fmla="*/ 8271 h 10000"/>
                <a:gd name="connsiteX5" fmla="*/ 2964 w 10000"/>
                <a:gd name="connsiteY5" fmla="*/ 9762 h 10000"/>
                <a:gd name="connsiteX6" fmla="*/ 6831 w 10000"/>
                <a:gd name="connsiteY6" fmla="*/ 9762 h 10000"/>
                <a:gd name="connsiteX7" fmla="*/ 9295 w 10000"/>
                <a:gd name="connsiteY7" fmla="*/ 7508 h 10000"/>
                <a:gd name="connsiteX8" fmla="*/ 9992 w 10000"/>
                <a:gd name="connsiteY8" fmla="*/ 5254 h 10000"/>
                <a:gd name="connsiteX9" fmla="*/ 9643 w 10000"/>
                <a:gd name="connsiteY9" fmla="*/ 3000 h 10000"/>
                <a:gd name="connsiteX10" fmla="*/ 8938 w 10000"/>
                <a:gd name="connsiteY10" fmla="*/ 746 h 10000"/>
                <a:gd name="connsiteX11" fmla="*/ 8241 w 10000"/>
                <a:gd name="connsiteY11" fmla="*/ 0 h 10000"/>
                <a:gd name="connsiteX12" fmla="*/ 7884 w 10000"/>
                <a:gd name="connsiteY12" fmla="*/ 746 h 10000"/>
                <a:gd name="connsiteX13" fmla="*/ 7187 w 10000"/>
                <a:gd name="connsiteY13" fmla="*/ 2254 h 10000"/>
                <a:gd name="connsiteX14" fmla="*/ 6133 w 10000"/>
                <a:gd name="connsiteY14" fmla="*/ 2254 h 10000"/>
                <a:gd name="connsiteX15" fmla="*/ 5777 w 10000"/>
                <a:gd name="connsiteY15" fmla="*/ 3000 h 10000"/>
                <a:gd name="connsiteX16" fmla="*/ 5287 w 10000"/>
                <a:gd name="connsiteY16" fmla="*/ 2908 h 10000"/>
                <a:gd name="connsiteX17" fmla="*/ 6133 w 10000"/>
                <a:gd name="connsiteY17" fmla="*/ 6000 h 10000"/>
                <a:gd name="connsiteX18" fmla="*/ 4378 w 10000"/>
                <a:gd name="connsiteY18" fmla="*/ 2109 h 10000"/>
                <a:gd name="connsiteX19" fmla="*/ 4374 w 10000"/>
                <a:gd name="connsiteY19" fmla="*/ 6762 h 10000"/>
                <a:gd name="connsiteX20" fmla="*/ 3669 w 10000"/>
                <a:gd name="connsiteY20" fmla="*/ 6000 h 10000"/>
                <a:gd name="connsiteX21" fmla="*/ 3321 w 10000"/>
                <a:gd name="connsiteY21" fmla="*/ 4508 h 10000"/>
                <a:gd name="connsiteX22" fmla="*/ 2964 w 10000"/>
                <a:gd name="connsiteY22" fmla="*/ 4508 h 10000"/>
                <a:gd name="connsiteX0" fmla="*/ 2964 w 10000"/>
                <a:gd name="connsiteY0" fmla="*/ 4508 h 10000"/>
                <a:gd name="connsiteX1" fmla="*/ 1910 w 10000"/>
                <a:gd name="connsiteY1" fmla="*/ 5254 h 10000"/>
                <a:gd name="connsiteX2" fmla="*/ 1561 w 10000"/>
                <a:gd name="connsiteY2" fmla="*/ 4508 h 10000"/>
                <a:gd name="connsiteX3" fmla="*/ 507 w 10000"/>
                <a:gd name="connsiteY3" fmla="*/ 5254 h 10000"/>
                <a:gd name="connsiteX4" fmla="*/ 150 w 10000"/>
                <a:gd name="connsiteY4" fmla="*/ 8271 h 10000"/>
                <a:gd name="connsiteX5" fmla="*/ 2964 w 10000"/>
                <a:gd name="connsiteY5" fmla="*/ 9762 h 10000"/>
                <a:gd name="connsiteX6" fmla="*/ 6831 w 10000"/>
                <a:gd name="connsiteY6" fmla="*/ 9762 h 10000"/>
                <a:gd name="connsiteX7" fmla="*/ 9295 w 10000"/>
                <a:gd name="connsiteY7" fmla="*/ 7508 h 10000"/>
                <a:gd name="connsiteX8" fmla="*/ 9992 w 10000"/>
                <a:gd name="connsiteY8" fmla="*/ 5254 h 10000"/>
                <a:gd name="connsiteX9" fmla="*/ 9643 w 10000"/>
                <a:gd name="connsiteY9" fmla="*/ 3000 h 10000"/>
                <a:gd name="connsiteX10" fmla="*/ 8938 w 10000"/>
                <a:gd name="connsiteY10" fmla="*/ 746 h 10000"/>
                <a:gd name="connsiteX11" fmla="*/ 8241 w 10000"/>
                <a:gd name="connsiteY11" fmla="*/ 0 h 10000"/>
                <a:gd name="connsiteX12" fmla="*/ 7884 w 10000"/>
                <a:gd name="connsiteY12" fmla="*/ 746 h 10000"/>
                <a:gd name="connsiteX13" fmla="*/ 7187 w 10000"/>
                <a:gd name="connsiteY13" fmla="*/ 2254 h 10000"/>
                <a:gd name="connsiteX14" fmla="*/ 6133 w 10000"/>
                <a:gd name="connsiteY14" fmla="*/ 2254 h 10000"/>
                <a:gd name="connsiteX15" fmla="*/ 5777 w 10000"/>
                <a:gd name="connsiteY15" fmla="*/ 3000 h 10000"/>
                <a:gd name="connsiteX16" fmla="*/ 5287 w 10000"/>
                <a:gd name="connsiteY16" fmla="*/ 2908 h 10000"/>
                <a:gd name="connsiteX17" fmla="*/ 4355 w 10000"/>
                <a:gd name="connsiteY17" fmla="*/ 787 h 10000"/>
                <a:gd name="connsiteX18" fmla="*/ 4378 w 10000"/>
                <a:gd name="connsiteY18" fmla="*/ 2109 h 10000"/>
                <a:gd name="connsiteX19" fmla="*/ 4374 w 10000"/>
                <a:gd name="connsiteY19" fmla="*/ 6762 h 10000"/>
                <a:gd name="connsiteX20" fmla="*/ 3669 w 10000"/>
                <a:gd name="connsiteY20" fmla="*/ 6000 h 10000"/>
                <a:gd name="connsiteX21" fmla="*/ 3321 w 10000"/>
                <a:gd name="connsiteY21" fmla="*/ 4508 h 10000"/>
                <a:gd name="connsiteX22" fmla="*/ 2964 w 10000"/>
                <a:gd name="connsiteY22" fmla="*/ 4508 h 10000"/>
                <a:gd name="connsiteX0" fmla="*/ 2964 w 10000"/>
                <a:gd name="connsiteY0" fmla="*/ 4508 h 10000"/>
                <a:gd name="connsiteX1" fmla="*/ 1910 w 10000"/>
                <a:gd name="connsiteY1" fmla="*/ 5254 h 10000"/>
                <a:gd name="connsiteX2" fmla="*/ 1561 w 10000"/>
                <a:gd name="connsiteY2" fmla="*/ 4508 h 10000"/>
                <a:gd name="connsiteX3" fmla="*/ 507 w 10000"/>
                <a:gd name="connsiteY3" fmla="*/ 5254 h 10000"/>
                <a:gd name="connsiteX4" fmla="*/ 150 w 10000"/>
                <a:gd name="connsiteY4" fmla="*/ 8271 h 10000"/>
                <a:gd name="connsiteX5" fmla="*/ 2964 w 10000"/>
                <a:gd name="connsiteY5" fmla="*/ 9762 h 10000"/>
                <a:gd name="connsiteX6" fmla="*/ 6831 w 10000"/>
                <a:gd name="connsiteY6" fmla="*/ 9762 h 10000"/>
                <a:gd name="connsiteX7" fmla="*/ 9295 w 10000"/>
                <a:gd name="connsiteY7" fmla="*/ 7508 h 10000"/>
                <a:gd name="connsiteX8" fmla="*/ 9992 w 10000"/>
                <a:gd name="connsiteY8" fmla="*/ 5254 h 10000"/>
                <a:gd name="connsiteX9" fmla="*/ 9643 w 10000"/>
                <a:gd name="connsiteY9" fmla="*/ 3000 h 10000"/>
                <a:gd name="connsiteX10" fmla="*/ 8938 w 10000"/>
                <a:gd name="connsiteY10" fmla="*/ 746 h 10000"/>
                <a:gd name="connsiteX11" fmla="*/ 8241 w 10000"/>
                <a:gd name="connsiteY11" fmla="*/ 0 h 10000"/>
                <a:gd name="connsiteX12" fmla="*/ 7884 w 10000"/>
                <a:gd name="connsiteY12" fmla="*/ 746 h 10000"/>
                <a:gd name="connsiteX13" fmla="*/ 7187 w 10000"/>
                <a:gd name="connsiteY13" fmla="*/ 2254 h 10000"/>
                <a:gd name="connsiteX14" fmla="*/ 6133 w 10000"/>
                <a:gd name="connsiteY14" fmla="*/ 2254 h 10000"/>
                <a:gd name="connsiteX15" fmla="*/ 5777 w 10000"/>
                <a:gd name="connsiteY15" fmla="*/ 3000 h 10000"/>
                <a:gd name="connsiteX16" fmla="*/ 5287 w 10000"/>
                <a:gd name="connsiteY16" fmla="*/ 2908 h 10000"/>
                <a:gd name="connsiteX17" fmla="*/ 4355 w 10000"/>
                <a:gd name="connsiteY17" fmla="*/ 787 h 10000"/>
                <a:gd name="connsiteX18" fmla="*/ 3845 w 10000"/>
                <a:gd name="connsiteY18" fmla="*/ 858 h 10000"/>
                <a:gd name="connsiteX19" fmla="*/ 4374 w 10000"/>
                <a:gd name="connsiteY19" fmla="*/ 6762 h 10000"/>
                <a:gd name="connsiteX20" fmla="*/ 3669 w 10000"/>
                <a:gd name="connsiteY20" fmla="*/ 6000 h 10000"/>
                <a:gd name="connsiteX21" fmla="*/ 3321 w 10000"/>
                <a:gd name="connsiteY21" fmla="*/ 4508 h 10000"/>
                <a:gd name="connsiteX22" fmla="*/ 2964 w 10000"/>
                <a:gd name="connsiteY22" fmla="*/ 4508 h 10000"/>
                <a:gd name="connsiteX0" fmla="*/ 2964 w 10000"/>
                <a:gd name="connsiteY0" fmla="*/ 4508 h 10000"/>
                <a:gd name="connsiteX1" fmla="*/ 1910 w 10000"/>
                <a:gd name="connsiteY1" fmla="*/ 5254 h 10000"/>
                <a:gd name="connsiteX2" fmla="*/ 1561 w 10000"/>
                <a:gd name="connsiteY2" fmla="*/ 4508 h 10000"/>
                <a:gd name="connsiteX3" fmla="*/ 507 w 10000"/>
                <a:gd name="connsiteY3" fmla="*/ 5254 h 10000"/>
                <a:gd name="connsiteX4" fmla="*/ 150 w 10000"/>
                <a:gd name="connsiteY4" fmla="*/ 8271 h 10000"/>
                <a:gd name="connsiteX5" fmla="*/ 2964 w 10000"/>
                <a:gd name="connsiteY5" fmla="*/ 9762 h 10000"/>
                <a:gd name="connsiteX6" fmla="*/ 6831 w 10000"/>
                <a:gd name="connsiteY6" fmla="*/ 9762 h 10000"/>
                <a:gd name="connsiteX7" fmla="*/ 9295 w 10000"/>
                <a:gd name="connsiteY7" fmla="*/ 7508 h 10000"/>
                <a:gd name="connsiteX8" fmla="*/ 9992 w 10000"/>
                <a:gd name="connsiteY8" fmla="*/ 5254 h 10000"/>
                <a:gd name="connsiteX9" fmla="*/ 9643 w 10000"/>
                <a:gd name="connsiteY9" fmla="*/ 3000 h 10000"/>
                <a:gd name="connsiteX10" fmla="*/ 8938 w 10000"/>
                <a:gd name="connsiteY10" fmla="*/ 746 h 10000"/>
                <a:gd name="connsiteX11" fmla="*/ 8241 w 10000"/>
                <a:gd name="connsiteY11" fmla="*/ 0 h 10000"/>
                <a:gd name="connsiteX12" fmla="*/ 7884 w 10000"/>
                <a:gd name="connsiteY12" fmla="*/ 746 h 10000"/>
                <a:gd name="connsiteX13" fmla="*/ 7187 w 10000"/>
                <a:gd name="connsiteY13" fmla="*/ 2254 h 10000"/>
                <a:gd name="connsiteX14" fmla="*/ 6133 w 10000"/>
                <a:gd name="connsiteY14" fmla="*/ 2254 h 10000"/>
                <a:gd name="connsiteX15" fmla="*/ 5777 w 10000"/>
                <a:gd name="connsiteY15" fmla="*/ 3000 h 10000"/>
                <a:gd name="connsiteX16" fmla="*/ 5287 w 10000"/>
                <a:gd name="connsiteY16" fmla="*/ 2908 h 10000"/>
                <a:gd name="connsiteX17" fmla="*/ 4355 w 10000"/>
                <a:gd name="connsiteY17" fmla="*/ 787 h 10000"/>
                <a:gd name="connsiteX18" fmla="*/ 3845 w 10000"/>
                <a:gd name="connsiteY18" fmla="*/ 858 h 10000"/>
                <a:gd name="connsiteX19" fmla="*/ 3365 w 10000"/>
                <a:gd name="connsiteY19" fmla="*/ 2835 h 10000"/>
                <a:gd name="connsiteX20" fmla="*/ 3669 w 10000"/>
                <a:gd name="connsiteY20" fmla="*/ 6000 h 10000"/>
                <a:gd name="connsiteX21" fmla="*/ 3321 w 10000"/>
                <a:gd name="connsiteY21" fmla="*/ 4508 h 10000"/>
                <a:gd name="connsiteX22" fmla="*/ 2964 w 10000"/>
                <a:gd name="connsiteY22" fmla="*/ 4508 h 10000"/>
                <a:gd name="connsiteX0" fmla="*/ 2964 w 10000"/>
                <a:gd name="connsiteY0" fmla="*/ 4508 h 10000"/>
                <a:gd name="connsiteX1" fmla="*/ 1910 w 10000"/>
                <a:gd name="connsiteY1" fmla="*/ 5254 h 10000"/>
                <a:gd name="connsiteX2" fmla="*/ 1561 w 10000"/>
                <a:gd name="connsiteY2" fmla="*/ 4508 h 10000"/>
                <a:gd name="connsiteX3" fmla="*/ 507 w 10000"/>
                <a:gd name="connsiteY3" fmla="*/ 5254 h 10000"/>
                <a:gd name="connsiteX4" fmla="*/ 150 w 10000"/>
                <a:gd name="connsiteY4" fmla="*/ 8271 h 10000"/>
                <a:gd name="connsiteX5" fmla="*/ 2964 w 10000"/>
                <a:gd name="connsiteY5" fmla="*/ 9762 h 10000"/>
                <a:gd name="connsiteX6" fmla="*/ 6831 w 10000"/>
                <a:gd name="connsiteY6" fmla="*/ 9762 h 10000"/>
                <a:gd name="connsiteX7" fmla="*/ 9295 w 10000"/>
                <a:gd name="connsiteY7" fmla="*/ 7508 h 10000"/>
                <a:gd name="connsiteX8" fmla="*/ 9992 w 10000"/>
                <a:gd name="connsiteY8" fmla="*/ 5254 h 10000"/>
                <a:gd name="connsiteX9" fmla="*/ 9643 w 10000"/>
                <a:gd name="connsiteY9" fmla="*/ 3000 h 10000"/>
                <a:gd name="connsiteX10" fmla="*/ 8938 w 10000"/>
                <a:gd name="connsiteY10" fmla="*/ 746 h 10000"/>
                <a:gd name="connsiteX11" fmla="*/ 8241 w 10000"/>
                <a:gd name="connsiteY11" fmla="*/ 0 h 10000"/>
                <a:gd name="connsiteX12" fmla="*/ 7884 w 10000"/>
                <a:gd name="connsiteY12" fmla="*/ 746 h 10000"/>
                <a:gd name="connsiteX13" fmla="*/ 7187 w 10000"/>
                <a:gd name="connsiteY13" fmla="*/ 2254 h 10000"/>
                <a:gd name="connsiteX14" fmla="*/ 6133 w 10000"/>
                <a:gd name="connsiteY14" fmla="*/ 2254 h 10000"/>
                <a:gd name="connsiteX15" fmla="*/ 5777 w 10000"/>
                <a:gd name="connsiteY15" fmla="*/ 3000 h 10000"/>
                <a:gd name="connsiteX16" fmla="*/ 5287 w 10000"/>
                <a:gd name="connsiteY16" fmla="*/ 2908 h 10000"/>
                <a:gd name="connsiteX17" fmla="*/ 4355 w 10000"/>
                <a:gd name="connsiteY17" fmla="*/ 787 h 10000"/>
                <a:gd name="connsiteX18" fmla="*/ 3845 w 10000"/>
                <a:gd name="connsiteY18" fmla="*/ 858 h 10000"/>
                <a:gd name="connsiteX19" fmla="*/ 3365 w 10000"/>
                <a:gd name="connsiteY19" fmla="*/ 2835 h 10000"/>
                <a:gd name="connsiteX20" fmla="*/ 3226 w 10000"/>
                <a:gd name="connsiteY20" fmla="*/ 3770 h 10000"/>
                <a:gd name="connsiteX21" fmla="*/ 3321 w 10000"/>
                <a:gd name="connsiteY21" fmla="*/ 4508 h 10000"/>
                <a:gd name="connsiteX22" fmla="*/ 2964 w 10000"/>
                <a:gd name="connsiteY22" fmla="*/ 4508 h 10000"/>
                <a:gd name="connsiteX0" fmla="*/ 2964 w 10000"/>
                <a:gd name="connsiteY0" fmla="*/ 4508 h 10000"/>
                <a:gd name="connsiteX1" fmla="*/ 1910 w 10000"/>
                <a:gd name="connsiteY1" fmla="*/ 5254 h 10000"/>
                <a:gd name="connsiteX2" fmla="*/ 1561 w 10000"/>
                <a:gd name="connsiteY2" fmla="*/ 4508 h 10000"/>
                <a:gd name="connsiteX3" fmla="*/ 507 w 10000"/>
                <a:gd name="connsiteY3" fmla="*/ 5254 h 10000"/>
                <a:gd name="connsiteX4" fmla="*/ 150 w 10000"/>
                <a:gd name="connsiteY4" fmla="*/ 8271 h 10000"/>
                <a:gd name="connsiteX5" fmla="*/ 2964 w 10000"/>
                <a:gd name="connsiteY5" fmla="*/ 9762 h 10000"/>
                <a:gd name="connsiteX6" fmla="*/ 6831 w 10000"/>
                <a:gd name="connsiteY6" fmla="*/ 9762 h 10000"/>
                <a:gd name="connsiteX7" fmla="*/ 9295 w 10000"/>
                <a:gd name="connsiteY7" fmla="*/ 7508 h 10000"/>
                <a:gd name="connsiteX8" fmla="*/ 9992 w 10000"/>
                <a:gd name="connsiteY8" fmla="*/ 5254 h 10000"/>
                <a:gd name="connsiteX9" fmla="*/ 9643 w 10000"/>
                <a:gd name="connsiteY9" fmla="*/ 3000 h 10000"/>
                <a:gd name="connsiteX10" fmla="*/ 8938 w 10000"/>
                <a:gd name="connsiteY10" fmla="*/ 746 h 10000"/>
                <a:gd name="connsiteX11" fmla="*/ 8241 w 10000"/>
                <a:gd name="connsiteY11" fmla="*/ 0 h 10000"/>
                <a:gd name="connsiteX12" fmla="*/ 7884 w 10000"/>
                <a:gd name="connsiteY12" fmla="*/ 746 h 10000"/>
                <a:gd name="connsiteX13" fmla="*/ 7187 w 10000"/>
                <a:gd name="connsiteY13" fmla="*/ 2254 h 10000"/>
                <a:gd name="connsiteX14" fmla="*/ 6133 w 10000"/>
                <a:gd name="connsiteY14" fmla="*/ 2254 h 10000"/>
                <a:gd name="connsiteX15" fmla="*/ 5777 w 10000"/>
                <a:gd name="connsiteY15" fmla="*/ 3000 h 10000"/>
                <a:gd name="connsiteX16" fmla="*/ 5287 w 10000"/>
                <a:gd name="connsiteY16" fmla="*/ 2908 h 10000"/>
                <a:gd name="connsiteX17" fmla="*/ 4355 w 10000"/>
                <a:gd name="connsiteY17" fmla="*/ 787 h 10000"/>
                <a:gd name="connsiteX18" fmla="*/ 3845 w 10000"/>
                <a:gd name="connsiteY18" fmla="*/ 858 h 10000"/>
                <a:gd name="connsiteX19" fmla="*/ 3365 w 10000"/>
                <a:gd name="connsiteY19" fmla="*/ 2835 h 10000"/>
                <a:gd name="connsiteX20" fmla="*/ 3226 w 10000"/>
                <a:gd name="connsiteY20" fmla="*/ 3770 h 10000"/>
                <a:gd name="connsiteX21" fmla="*/ 3153 w 10000"/>
                <a:gd name="connsiteY21" fmla="*/ 4130 h 10000"/>
                <a:gd name="connsiteX22" fmla="*/ 2964 w 10000"/>
                <a:gd name="connsiteY22" fmla="*/ 4508 h 10000"/>
                <a:gd name="connsiteX0" fmla="*/ 2964 w 10000"/>
                <a:gd name="connsiteY0" fmla="*/ 4508 h 10000"/>
                <a:gd name="connsiteX1" fmla="*/ 2784 w 10000"/>
                <a:gd name="connsiteY1" fmla="*/ 5929 h 10000"/>
                <a:gd name="connsiteX2" fmla="*/ 1561 w 10000"/>
                <a:gd name="connsiteY2" fmla="*/ 4508 h 10000"/>
                <a:gd name="connsiteX3" fmla="*/ 507 w 10000"/>
                <a:gd name="connsiteY3" fmla="*/ 5254 h 10000"/>
                <a:gd name="connsiteX4" fmla="*/ 150 w 10000"/>
                <a:gd name="connsiteY4" fmla="*/ 8271 h 10000"/>
                <a:gd name="connsiteX5" fmla="*/ 2964 w 10000"/>
                <a:gd name="connsiteY5" fmla="*/ 9762 h 10000"/>
                <a:gd name="connsiteX6" fmla="*/ 6831 w 10000"/>
                <a:gd name="connsiteY6" fmla="*/ 9762 h 10000"/>
                <a:gd name="connsiteX7" fmla="*/ 9295 w 10000"/>
                <a:gd name="connsiteY7" fmla="*/ 7508 h 10000"/>
                <a:gd name="connsiteX8" fmla="*/ 9992 w 10000"/>
                <a:gd name="connsiteY8" fmla="*/ 5254 h 10000"/>
                <a:gd name="connsiteX9" fmla="*/ 9643 w 10000"/>
                <a:gd name="connsiteY9" fmla="*/ 3000 h 10000"/>
                <a:gd name="connsiteX10" fmla="*/ 8938 w 10000"/>
                <a:gd name="connsiteY10" fmla="*/ 746 h 10000"/>
                <a:gd name="connsiteX11" fmla="*/ 8241 w 10000"/>
                <a:gd name="connsiteY11" fmla="*/ 0 h 10000"/>
                <a:gd name="connsiteX12" fmla="*/ 7884 w 10000"/>
                <a:gd name="connsiteY12" fmla="*/ 746 h 10000"/>
                <a:gd name="connsiteX13" fmla="*/ 7187 w 10000"/>
                <a:gd name="connsiteY13" fmla="*/ 2254 h 10000"/>
                <a:gd name="connsiteX14" fmla="*/ 6133 w 10000"/>
                <a:gd name="connsiteY14" fmla="*/ 2254 h 10000"/>
                <a:gd name="connsiteX15" fmla="*/ 5777 w 10000"/>
                <a:gd name="connsiteY15" fmla="*/ 3000 h 10000"/>
                <a:gd name="connsiteX16" fmla="*/ 5287 w 10000"/>
                <a:gd name="connsiteY16" fmla="*/ 2908 h 10000"/>
                <a:gd name="connsiteX17" fmla="*/ 4355 w 10000"/>
                <a:gd name="connsiteY17" fmla="*/ 787 h 10000"/>
                <a:gd name="connsiteX18" fmla="*/ 3845 w 10000"/>
                <a:gd name="connsiteY18" fmla="*/ 858 h 10000"/>
                <a:gd name="connsiteX19" fmla="*/ 3365 w 10000"/>
                <a:gd name="connsiteY19" fmla="*/ 2835 h 10000"/>
                <a:gd name="connsiteX20" fmla="*/ 3226 w 10000"/>
                <a:gd name="connsiteY20" fmla="*/ 3770 h 10000"/>
                <a:gd name="connsiteX21" fmla="*/ 3153 w 10000"/>
                <a:gd name="connsiteY21" fmla="*/ 4130 h 10000"/>
                <a:gd name="connsiteX22" fmla="*/ 2964 w 10000"/>
                <a:gd name="connsiteY22" fmla="*/ 4508 h 10000"/>
                <a:gd name="connsiteX0" fmla="*/ 3002 w 10038"/>
                <a:gd name="connsiteY0" fmla="*/ 4508 h 10000"/>
                <a:gd name="connsiteX1" fmla="*/ 2822 w 10038"/>
                <a:gd name="connsiteY1" fmla="*/ 5929 h 10000"/>
                <a:gd name="connsiteX2" fmla="*/ 2855 w 10038"/>
                <a:gd name="connsiteY2" fmla="*/ 8412 h 10000"/>
                <a:gd name="connsiteX3" fmla="*/ 545 w 10038"/>
                <a:gd name="connsiteY3" fmla="*/ 5254 h 10000"/>
                <a:gd name="connsiteX4" fmla="*/ 188 w 10038"/>
                <a:gd name="connsiteY4" fmla="*/ 8271 h 10000"/>
                <a:gd name="connsiteX5" fmla="*/ 3002 w 10038"/>
                <a:gd name="connsiteY5" fmla="*/ 9762 h 10000"/>
                <a:gd name="connsiteX6" fmla="*/ 6869 w 10038"/>
                <a:gd name="connsiteY6" fmla="*/ 9762 h 10000"/>
                <a:gd name="connsiteX7" fmla="*/ 9333 w 10038"/>
                <a:gd name="connsiteY7" fmla="*/ 7508 h 10000"/>
                <a:gd name="connsiteX8" fmla="*/ 10030 w 10038"/>
                <a:gd name="connsiteY8" fmla="*/ 5254 h 10000"/>
                <a:gd name="connsiteX9" fmla="*/ 9681 w 10038"/>
                <a:gd name="connsiteY9" fmla="*/ 3000 h 10000"/>
                <a:gd name="connsiteX10" fmla="*/ 8976 w 10038"/>
                <a:gd name="connsiteY10" fmla="*/ 746 h 10000"/>
                <a:gd name="connsiteX11" fmla="*/ 8279 w 10038"/>
                <a:gd name="connsiteY11" fmla="*/ 0 h 10000"/>
                <a:gd name="connsiteX12" fmla="*/ 7922 w 10038"/>
                <a:gd name="connsiteY12" fmla="*/ 746 h 10000"/>
                <a:gd name="connsiteX13" fmla="*/ 7225 w 10038"/>
                <a:gd name="connsiteY13" fmla="*/ 2254 h 10000"/>
                <a:gd name="connsiteX14" fmla="*/ 6171 w 10038"/>
                <a:gd name="connsiteY14" fmla="*/ 2254 h 10000"/>
                <a:gd name="connsiteX15" fmla="*/ 5815 w 10038"/>
                <a:gd name="connsiteY15" fmla="*/ 3000 h 10000"/>
                <a:gd name="connsiteX16" fmla="*/ 5325 w 10038"/>
                <a:gd name="connsiteY16" fmla="*/ 2908 h 10000"/>
                <a:gd name="connsiteX17" fmla="*/ 4393 w 10038"/>
                <a:gd name="connsiteY17" fmla="*/ 787 h 10000"/>
                <a:gd name="connsiteX18" fmla="*/ 3883 w 10038"/>
                <a:gd name="connsiteY18" fmla="*/ 858 h 10000"/>
                <a:gd name="connsiteX19" fmla="*/ 3403 w 10038"/>
                <a:gd name="connsiteY19" fmla="*/ 2835 h 10000"/>
                <a:gd name="connsiteX20" fmla="*/ 3264 w 10038"/>
                <a:gd name="connsiteY20" fmla="*/ 3770 h 10000"/>
                <a:gd name="connsiteX21" fmla="*/ 3191 w 10038"/>
                <a:gd name="connsiteY21" fmla="*/ 4130 h 10000"/>
                <a:gd name="connsiteX22" fmla="*/ 3002 w 10038"/>
                <a:gd name="connsiteY22" fmla="*/ 4508 h 10000"/>
                <a:gd name="connsiteX0" fmla="*/ 2815 w 9851"/>
                <a:gd name="connsiteY0" fmla="*/ 4508 h 10000"/>
                <a:gd name="connsiteX1" fmla="*/ 2635 w 9851"/>
                <a:gd name="connsiteY1" fmla="*/ 5929 h 10000"/>
                <a:gd name="connsiteX2" fmla="*/ 2668 w 9851"/>
                <a:gd name="connsiteY2" fmla="*/ 8412 h 10000"/>
                <a:gd name="connsiteX3" fmla="*/ 1 w 9851"/>
                <a:gd name="connsiteY3" fmla="*/ 8271 h 10000"/>
                <a:gd name="connsiteX4" fmla="*/ 2815 w 9851"/>
                <a:gd name="connsiteY4" fmla="*/ 9762 h 10000"/>
                <a:gd name="connsiteX5" fmla="*/ 6682 w 9851"/>
                <a:gd name="connsiteY5" fmla="*/ 9762 h 10000"/>
                <a:gd name="connsiteX6" fmla="*/ 9146 w 9851"/>
                <a:gd name="connsiteY6" fmla="*/ 7508 h 10000"/>
                <a:gd name="connsiteX7" fmla="*/ 9843 w 9851"/>
                <a:gd name="connsiteY7" fmla="*/ 5254 h 10000"/>
                <a:gd name="connsiteX8" fmla="*/ 9494 w 9851"/>
                <a:gd name="connsiteY8" fmla="*/ 3000 h 10000"/>
                <a:gd name="connsiteX9" fmla="*/ 8789 w 9851"/>
                <a:gd name="connsiteY9" fmla="*/ 746 h 10000"/>
                <a:gd name="connsiteX10" fmla="*/ 8092 w 9851"/>
                <a:gd name="connsiteY10" fmla="*/ 0 h 10000"/>
                <a:gd name="connsiteX11" fmla="*/ 7735 w 9851"/>
                <a:gd name="connsiteY11" fmla="*/ 746 h 10000"/>
                <a:gd name="connsiteX12" fmla="*/ 7038 w 9851"/>
                <a:gd name="connsiteY12" fmla="*/ 2254 h 10000"/>
                <a:gd name="connsiteX13" fmla="*/ 5984 w 9851"/>
                <a:gd name="connsiteY13" fmla="*/ 2254 h 10000"/>
                <a:gd name="connsiteX14" fmla="*/ 5628 w 9851"/>
                <a:gd name="connsiteY14" fmla="*/ 3000 h 10000"/>
                <a:gd name="connsiteX15" fmla="*/ 5138 w 9851"/>
                <a:gd name="connsiteY15" fmla="*/ 2908 h 10000"/>
                <a:gd name="connsiteX16" fmla="*/ 4206 w 9851"/>
                <a:gd name="connsiteY16" fmla="*/ 787 h 10000"/>
                <a:gd name="connsiteX17" fmla="*/ 3696 w 9851"/>
                <a:gd name="connsiteY17" fmla="*/ 858 h 10000"/>
                <a:gd name="connsiteX18" fmla="*/ 3216 w 9851"/>
                <a:gd name="connsiteY18" fmla="*/ 2835 h 10000"/>
                <a:gd name="connsiteX19" fmla="*/ 3077 w 9851"/>
                <a:gd name="connsiteY19" fmla="*/ 3770 h 10000"/>
                <a:gd name="connsiteX20" fmla="*/ 3004 w 9851"/>
                <a:gd name="connsiteY20" fmla="*/ 4130 h 10000"/>
                <a:gd name="connsiteX21" fmla="*/ 2815 w 9851"/>
                <a:gd name="connsiteY21" fmla="*/ 4508 h 10000"/>
                <a:gd name="connsiteX0" fmla="*/ 2858 w 10000"/>
                <a:gd name="connsiteY0" fmla="*/ 4508 h 10000"/>
                <a:gd name="connsiteX1" fmla="*/ 2675 w 10000"/>
                <a:gd name="connsiteY1" fmla="*/ 5929 h 10000"/>
                <a:gd name="connsiteX2" fmla="*/ 2708 w 10000"/>
                <a:gd name="connsiteY2" fmla="*/ 8412 h 10000"/>
                <a:gd name="connsiteX3" fmla="*/ 1 w 10000"/>
                <a:gd name="connsiteY3" fmla="*/ 8271 h 10000"/>
                <a:gd name="connsiteX4" fmla="*/ 2858 w 10000"/>
                <a:gd name="connsiteY4" fmla="*/ 9762 h 10000"/>
                <a:gd name="connsiteX5" fmla="*/ 6783 w 10000"/>
                <a:gd name="connsiteY5" fmla="*/ 9762 h 10000"/>
                <a:gd name="connsiteX6" fmla="*/ 9284 w 10000"/>
                <a:gd name="connsiteY6" fmla="*/ 7508 h 10000"/>
                <a:gd name="connsiteX7" fmla="*/ 9992 w 10000"/>
                <a:gd name="connsiteY7" fmla="*/ 5254 h 10000"/>
                <a:gd name="connsiteX8" fmla="*/ 9638 w 10000"/>
                <a:gd name="connsiteY8" fmla="*/ 3000 h 10000"/>
                <a:gd name="connsiteX9" fmla="*/ 8922 w 10000"/>
                <a:gd name="connsiteY9" fmla="*/ 746 h 10000"/>
                <a:gd name="connsiteX10" fmla="*/ 8214 w 10000"/>
                <a:gd name="connsiteY10" fmla="*/ 0 h 10000"/>
                <a:gd name="connsiteX11" fmla="*/ 7852 w 10000"/>
                <a:gd name="connsiteY11" fmla="*/ 746 h 10000"/>
                <a:gd name="connsiteX12" fmla="*/ 7144 w 10000"/>
                <a:gd name="connsiteY12" fmla="*/ 2254 h 10000"/>
                <a:gd name="connsiteX13" fmla="*/ 6075 w 10000"/>
                <a:gd name="connsiteY13" fmla="*/ 2254 h 10000"/>
                <a:gd name="connsiteX14" fmla="*/ 5713 w 10000"/>
                <a:gd name="connsiteY14" fmla="*/ 3000 h 10000"/>
                <a:gd name="connsiteX15" fmla="*/ 5216 w 10000"/>
                <a:gd name="connsiteY15" fmla="*/ 2908 h 10000"/>
                <a:gd name="connsiteX16" fmla="*/ 4270 w 10000"/>
                <a:gd name="connsiteY16" fmla="*/ 787 h 10000"/>
                <a:gd name="connsiteX17" fmla="*/ 3752 w 10000"/>
                <a:gd name="connsiteY17" fmla="*/ 858 h 10000"/>
                <a:gd name="connsiteX18" fmla="*/ 3265 w 10000"/>
                <a:gd name="connsiteY18" fmla="*/ 2835 h 10000"/>
                <a:gd name="connsiteX19" fmla="*/ 3049 w 10000"/>
                <a:gd name="connsiteY19" fmla="*/ 4130 h 10000"/>
                <a:gd name="connsiteX20" fmla="*/ 2858 w 10000"/>
                <a:gd name="connsiteY20" fmla="*/ 4508 h 10000"/>
                <a:gd name="connsiteX0" fmla="*/ 2858 w 10000"/>
                <a:gd name="connsiteY0" fmla="*/ 4508 h 10000"/>
                <a:gd name="connsiteX1" fmla="*/ 2675 w 10000"/>
                <a:gd name="connsiteY1" fmla="*/ 5929 h 10000"/>
                <a:gd name="connsiteX2" fmla="*/ 2708 w 10000"/>
                <a:gd name="connsiteY2" fmla="*/ 8412 h 10000"/>
                <a:gd name="connsiteX3" fmla="*/ 1 w 10000"/>
                <a:gd name="connsiteY3" fmla="*/ 8271 h 10000"/>
                <a:gd name="connsiteX4" fmla="*/ 2858 w 10000"/>
                <a:gd name="connsiteY4" fmla="*/ 9762 h 10000"/>
                <a:gd name="connsiteX5" fmla="*/ 6783 w 10000"/>
                <a:gd name="connsiteY5" fmla="*/ 9762 h 10000"/>
                <a:gd name="connsiteX6" fmla="*/ 9284 w 10000"/>
                <a:gd name="connsiteY6" fmla="*/ 7508 h 10000"/>
                <a:gd name="connsiteX7" fmla="*/ 9992 w 10000"/>
                <a:gd name="connsiteY7" fmla="*/ 5254 h 10000"/>
                <a:gd name="connsiteX8" fmla="*/ 9638 w 10000"/>
                <a:gd name="connsiteY8" fmla="*/ 3000 h 10000"/>
                <a:gd name="connsiteX9" fmla="*/ 8922 w 10000"/>
                <a:gd name="connsiteY9" fmla="*/ 746 h 10000"/>
                <a:gd name="connsiteX10" fmla="*/ 8214 w 10000"/>
                <a:gd name="connsiteY10" fmla="*/ 0 h 10000"/>
                <a:gd name="connsiteX11" fmla="*/ 7852 w 10000"/>
                <a:gd name="connsiteY11" fmla="*/ 746 h 10000"/>
                <a:gd name="connsiteX12" fmla="*/ 7144 w 10000"/>
                <a:gd name="connsiteY12" fmla="*/ 2254 h 10000"/>
                <a:gd name="connsiteX13" fmla="*/ 6075 w 10000"/>
                <a:gd name="connsiteY13" fmla="*/ 2254 h 10000"/>
                <a:gd name="connsiteX14" fmla="*/ 5713 w 10000"/>
                <a:gd name="connsiteY14" fmla="*/ 3000 h 10000"/>
                <a:gd name="connsiteX15" fmla="*/ 5216 w 10000"/>
                <a:gd name="connsiteY15" fmla="*/ 2908 h 10000"/>
                <a:gd name="connsiteX16" fmla="*/ 4270 w 10000"/>
                <a:gd name="connsiteY16" fmla="*/ 787 h 10000"/>
                <a:gd name="connsiteX17" fmla="*/ 3752 w 10000"/>
                <a:gd name="connsiteY17" fmla="*/ 858 h 10000"/>
                <a:gd name="connsiteX18" fmla="*/ 3265 w 10000"/>
                <a:gd name="connsiteY18" fmla="*/ 2835 h 10000"/>
                <a:gd name="connsiteX19" fmla="*/ 2858 w 10000"/>
                <a:gd name="connsiteY19" fmla="*/ 4508 h 10000"/>
                <a:gd name="connsiteX0" fmla="*/ 339 w 7481"/>
                <a:gd name="connsiteY0" fmla="*/ 4508 h 9992"/>
                <a:gd name="connsiteX1" fmla="*/ 156 w 7481"/>
                <a:gd name="connsiteY1" fmla="*/ 5929 h 9992"/>
                <a:gd name="connsiteX2" fmla="*/ 189 w 7481"/>
                <a:gd name="connsiteY2" fmla="*/ 8412 h 9992"/>
                <a:gd name="connsiteX3" fmla="*/ 339 w 7481"/>
                <a:gd name="connsiteY3" fmla="*/ 9762 h 9992"/>
                <a:gd name="connsiteX4" fmla="*/ 4264 w 7481"/>
                <a:gd name="connsiteY4" fmla="*/ 9762 h 9992"/>
                <a:gd name="connsiteX5" fmla="*/ 6765 w 7481"/>
                <a:gd name="connsiteY5" fmla="*/ 7508 h 9992"/>
                <a:gd name="connsiteX6" fmla="*/ 7473 w 7481"/>
                <a:gd name="connsiteY6" fmla="*/ 5254 h 9992"/>
                <a:gd name="connsiteX7" fmla="*/ 7119 w 7481"/>
                <a:gd name="connsiteY7" fmla="*/ 3000 h 9992"/>
                <a:gd name="connsiteX8" fmla="*/ 6403 w 7481"/>
                <a:gd name="connsiteY8" fmla="*/ 746 h 9992"/>
                <a:gd name="connsiteX9" fmla="*/ 5695 w 7481"/>
                <a:gd name="connsiteY9" fmla="*/ 0 h 9992"/>
                <a:gd name="connsiteX10" fmla="*/ 5333 w 7481"/>
                <a:gd name="connsiteY10" fmla="*/ 746 h 9992"/>
                <a:gd name="connsiteX11" fmla="*/ 4625 w 7481"/>
                <a:gd name="connsiteY11" fmla="*/ 2254 h 9992"/>
                <a:gd name="connsiteX12" fmla="*/ 3556 w 7481"/>
                <a:gd name="connsiteY12" fmla="*/ 2254 h 9992"/>
                <a:gd name="connsiteX13" fmla="*/ 3194 w 7481"/>
                <a:gd name="connsiteY13" fmla="*/ 3000 h 9992"/>
                <a:gd name="connsiteX14" fmla="*/ 2697 w 7481"/>
                <a:gd name="connsiteY14" fmla="*/ 2908 h 9992"/>
                <a:gd name="connsiteX15" fmla="*/ 1751 w 7481"/>
                <a:gd name="connsiteY15" fmla="*/ 787 h 9992"/>
                <a:gd name="connsiteX16" fmla="*/ 1233 w 7481"/>
                <a:gd name="connsiteY16" fmla="*/ 858 h 9992"/>
                <a:gd name="connsiteX17" fmla="*/ 746 w 7481"/>
                <a:gd name="connsiteY17" fmla="*/ 2835 h 9992"/>
                <a:gd name="connsiteX18" fmla="*/ 339 w 7481"/>
                <a:gd name="connsiteY18" fmla="*/ 4508 h 9992"/>
                <a:gd name="connsiteX0" fmla="*/ 573 w 10120"/>
                <a:gd name="connsiteY0" fmla="*/ 4512 h 10040"/>
                <a:gd name="connsiteX1" fmla="*/ 329 w 10120"/>
                <a:gd name="connsiteY1" fmla="*/ 5934 h 10040"/>
                <a:gd name="connsiteX2" fmla="*/ 111 w 10120"/>
                <a:gd name="connsiteY2" fmla="*/ 7730 h 10040"/>
                <a:gd name="connsiteX3" fmla="*/ 573 w 10120"/>
                <a:gd name="connsiteY3" fmla="*/ 9770 h 10040"/>
                <a:gd name="connsiteX4" fmla="*/ 5820 w 10120"/>
                <a:gd name="connsiteY4" fmla="*/ 9770 h 10040"/>
                <a:gd name="connsiteX5" fmla="*/ 9163 w 10120"/>
                <a:gd name="connsiteY5" fmla="*/ 7514 h 10040"/>
                <a:gd name="connsiteX6" fmla="*/ 10109 w 10120"/>
                <a:gd name="connsiteY6" fmla="*/ 5258 h 10040"/>
                <a:gd name="connsiteX7" fmla="*/ 9636 w 10120"/>
                <a:gd name="connsiteY7" fmla="*/ 3002 h 10040"/>
                <a:gd name="connsiteX8" fmla="*/ 8679 w 10120"/>
                <a:gd name="connsiteY8" fmla="*/ 747 h 10040"/>
                <a:gd name="connsiteX9" fmla="*/ 7733 w 10120"/>
                <a:gd name="connsiteY9" fmla="*/ 0 h 10040"/>
                <a:gd name="connsiteX10" fmla="*/ 7249 w 10120"/>
                <a:gd name="connsiteY10" fmla="*/ 747 h 10040"/>
                <a:gd name="connsiteX11" fmla="*/ 6302 w 10120"/>
                <a:gd name="connsiteY11" fmla="*/ 2256 h 10040"/>
                <a:gd name="connsiteX12" fmla="*/ 4873 w 10120"/>
                <a:gd name="connsiteY12" fmla="*/ 2256 h 10040"/>
                <a:gd name="connsiteX13" fmla="*/ 4389 w 10120"/>
                <a:gd name="connsiteY13" fmla="*/ 3002 h 10040"/>
                <a:gd name="connsiteX14" fmla="*/ 3725 w 10120"/>
                <a:gd name="connsiteY14" fmla="*/ 2910 h 10040"/>
                <a:gd name="connsiteX15" fmla="*/ 2461 w 10120"/>
                <a:gd name="connsiteY15" fmla="*/ 788 h 10040"/>
                <a:gd name="connsiteX16" fmla="*/ 1768 w 10120"/>
                <a:gd name="connsiteY16" fmla="*/ 859 h 10040"/>
                <a:gd name="connsiteX17" fmla="*/ 1117 w 10120"/>
                <a:gd name="connsiteY17" fmla="*/ 2837 h 10040"/>
                <a:gd name="connsiteX18" fmla="*/ 573 w 10120"/>
                <a:gd name="connsiteY18" fmla="*/ 4512 h 10040"/>
                <a:gd name="connsiteX0" fmla="*/ 503 w 10050"/>
                <a:gd name="connsiteY0" fmla="*/ 4512 h 9833"/>
                <a:gd name="connsiteX1" fmla="*/ 259 w 10050"/>
                <a:gd name="connsiteY1" fmla="*/ 5934 h 9833"/>
                <a:gd name="connsiteX2" fmla="*/ 41 w 10050"/>
                <a:gd name="connsiteY2" fmla="*/ 7730 h 9833"/>
                <a:gd name="connsiteX3" fmla="*/ 1135 w 10050"/>
                <a:gd name="connsiteY3" fmla="*/ 9086 h 9833"/>
                <a:gd name="connsiteX4" fmla="*/ 5750 w 10050"/>
                <a:gd name="connsiteY4" fmla="*/ 9770 h 9833"/>
                <a:gd name="connsiteX5" fmla="*/ 9093 w 10050"/>
                <a:gd name="connsiteY5" fmla="*/ 7514 h 9833"/>
                <a:gd name="connsiteX6" fmla="*/ 10039 w 10050"/>
                <a:gd name="connsiteY6" fmla="*/ 5258 h 9833"/>
                <a:gd name="connsiteX7" fmla="*/ 9566 w 10050"/>
                <a:gd name="connsiteY7" fmla="*/ 3002 h 9833"/>
                <a:gd name="connsiteX8" fmla="*/ 8609 w 10050"/>
                <a:gd name="connsiteY8" fmla="*/ 747 h 9833"/>
                <a:gd name="connsiteX9" fmla="*/ 7663 w 10050"/>
                <a:gd name="connsiteY9" fmla="*/ 0 h 9833"/>
                <a:gd name="connsiteX10" fmla="*/ 7179 w 10050"/>
                <a:gd name="connsiteY10" fmla="*/ 747 h 9833"/>
                <a:gd name="connsiteX11" fmla="*/ 6232 w 10050"/>
                <a:gd name="connsiteY11" fmla="*/ 2256 h 9833"/>
                <a:gd name="connsiteX12" fmla="*/ 4803 w 10050"/>
                <a:gd name="connsiteY12" fmla="*/ 2256 h 9833"/>
                <a:gd name="connsiteX13" fmla="*/ 4319 w 10050"/>
                <a:gd name="connsiteY13" fmla="*/ 3002 h 9833"/>
                <a:gd name="connsiteX14" fmla="*/ 3655 w 10050"/>
                <a:gd name="connsiteY14" fmla="*/ 2910 h 9833"/>
                <a:gd name="connsiteX15" fmla="*/ 2391 w 10050"/>
                <a:gd name="connsiteY15" fmla="*/ 788 h 9833"/>
                <a:gd name="connsiteX16" fmla="*/ 1698 w 10050"/>
                <a:gd name="connsiteY16" fmla="*/ 859 h 9833"/>
                <a:gd name="connsiteX17" fmla="*/ 1047 w 10050"/>
                <a:gd name="connsiteY17" fmla="*/ 2837 h 9833"/>
                <a:gd name="connsiteX18" fmla="*/ 503 w 10050"/>
                <a:gd name="connsiteY18" fmla="*/ 4512 h 9833"/>
                <a:gd name="connsiteX0" fmla="*/ 500 w 10000"/>
                <a:gd name="connsiteY0" fmla="*/ 4589 h 9253"/>
                <a:gd name="connsiteX1" fmla="*/ 258 w 10000"/>
                <a:gd name="connsiteY1" fmla="*/ 6035 h 9253"/>
                <a:gd name="connsiteX2" fmla="*/ 41 w 10000"/>
                <a:gd name="connsiteY2" fmla="*/ 7861 h 9253"/>
                <a:gd name="connsiteX3" fmla="*/ 1129 w 10000"/>
                <a:gd name="connsiteY3" fmla="*/ 9240 h 9253"/>
                <a:gd name="connsiteX4" fmla="*/ 4945 w 10000"/>
                <a:gd name="connsiteY4" fmla="*/ 7010 h 9253"/>
                <a:gd name="connsiteX5" fmla="*/ 9048 w 10000"/>
                <a:gd name="connsiteY5" fmla="*/ 7642 h 9253"/>
                <a:gd name="connsiteX6" fmla="*/ 9989 w 10000"/>
                <a:gd name="connsiteY6" fmla="*/ 5347 h 9253"/>
                <a:gd name="connsiteX7" fmla="*/ 9518 w 10000"/>
                <a:gd name="connsiteY7" fmla="*/ 3053 h 9253"/>
                <a:gd name="connsiteX8" fmla="*/ 8566 w 10000"/>
                <a:gd name="connsiteY8" fmla="*/ 760 h 9253"/>
                <a:gd name="connsiteX9" fmla="*/ 7625 w 10000"/>
                <a:gd name="connsiteY9" fmla="*/ 0 h 9253"/>
                <a:gd name="connsiteX10" fmla="*/ 7143 w 10000"/>
                <a:gd name="connsiteY10" fmla="*/ 760 h 9253"/>
                <a:gd name="connsiteX11" fmla="*/ 6201 w 10000"/>
                <a:gd name="connsiteY11" fmla="*/ 2294 h 9253"/>
                <a:gd name="connsiteX12" fmla="*/ 4779 w 10000"/>
                <a:gd name="connsiteY12" fmla="*/ 2294 h 9253"/>
                <a:gd name="connsiteX13" fmla="*/ 4298 w 10000"/>
                <a:gd name="connsiteY13" fmla="*/ 3053 h 9253"/>
                <a:gd name="connsiteX14" fmla="*/ 3637 w 10000"/>
                <a:gd name="connsiteY14" fmla="*/ 2959 h 9253"/>
                <a:gd name="connsiteX15" fmla="*/ 2379 w 10000"/>
                <a:gd name="connsiteY15" fmla="*/ 801 h 9253"/>
                <a:gd name="connsiteX16" fmla="*/ 1690 w 10000"/>
                <a:gd name="connsiteY16" fmla="*/ 874 h 9253"/>
                <a:gd name="connsiteX17" fmla="*/ 1042 w 10000"/>
                <a:gd name="connsiteY17" fmla="*/ 2885 h 9253"/>
                <a:gd name="connsiteX18" fmla="*/ 500 w 10000"/>
                <a:gd name="connsiteY18" fmla="*/ 4589 h 9253"/>
                <a:gd name="connsiteX0" fmla="*/ 500 w 10068"/>
                <a:gd name="connsiteY0" fmla="*/ 4959 h 10000"/>
                <a:gd name="connsiteX1" fmla="*/ 258 w 10068"/>
                <a:gd name="connsiteY1" fmla="*/ 6522 h 10000"/>
                <a:gd name="connsiteX2" fmla="*/ 41 w 10068"/>
                <a:gd name="connsiteY2" fmla="*/ 8496 h 10000"/>
                <a:gd name="connsiteX3" fmla="*/ 1129 w 10068"/>
                <a:gd name="connsiteY3" fmla="*/ 9986 h 10000"/>
                <a:gd name="connsiteX4" fmla="*/ 4945 w 10068"/>
                <a:gd name="connsiteY4" fmla="*/ 7576 h 10000"/>
                <a:gd name="connsiteX5" fmla="*/ 7874 w 10068"/>
                <a:gd name="connsiteY5" fmla="*/ 6052 h 10000"/>
                <a:gd name="connsiteX6" fmla="*/ 9989 w 10068"/>
                <a:gd name="connsiteY6" fmla="*/ 5779 h 10000"/>
                <a:gd name="connsiteX7" fmla="*/ 9518 w 10068"/>
                <a:gd name="connsiteY7" fmla="*/ 3299 h 10000"/>
                <a:gd name="connsiteX8" fmla="*/ 8566 w 10068"/>
                <a:gd name="connsiteY8" fmla="*/ 821 h 10000"/>
                <a:gd name="connsiteX9" fmla="*/ 7625 w 10068"/>
                <a:gd name="connsiteY9" fmla="*/ 0 h 10000"/>
                <a:gd name="connsiteX10" fmla="*/ 7143 w 10068"/>
                <a:gd name="connsiteY10" fmla="*/ 821 h 10000"/>
                <a:gd name="connsiteX11" fmla="*/ 6201 w 10068"/>
                <a:gd name="connsiteY11" fmla="*/ 2479 h 10000"/>
                <a:gd name="connsiteX12" fmla="*/ 4779 w 10068"/>
                <a:gd name="connsiteY12" fmla="*/ 2479 h 10000"/>
                <a:gd name="connsiteX13" fmla="*/ 4298 w 10068"/>
                <a:gd name="connsiteY13" fmla="*/ 3299 h 10000"/>
                <a:gd name="connsiteX14" fmla="*/ 3637 w 10068"/>
                <a:gd name="connsiteY14" fmla="*/ 3198 h 10000"/>
                <a:gd name="connsiteX15" fmla="*/ 2379 w 10068"/>
                <a:gd name="connsiteY15" fmla="*/ 866 h 10000"/>
                <a:gd name="connsiteX16" fmla="*/ 1690 w 10068"/>
                <a:gd name="connsiteY16" fmla="*/ 945 h 10000"/>
                <a:gd name="connsiteX17" fmla="*/ 1042 w 10068"/>
                <a:gd name="connsiteY17" fmla="*/ 3118 h 10000"/>
                <a:gd name="connsiteX18" fmla="*/ 500 w 10068"/>
                <a:gd name="connsiteY18" fmla="*/ 4959 h 10000"/>
                <a:gd name="connsiteX0" fmla="*/ 500 w 9518"/>
                <a:gd name="connsiteY0" fmla="*/ 4959 h 10000"/>
                <a:gd name="connsiteX1" fmla="*/ 258 w 9518"/>
                <a:gd name="connsiteY1" fmla="*/ 6522 h 10000"/>
                <a:gd name="connsiteX2" fmla="*/ 41 w 9518"/>
                <a:gd name="connsiteY2" fmla="*/ 8496 h 10000"/>
                <a:gd name="connsiteX3" fmla="*/ 1129 w 9518"/>
                <a:gd name="connsiteY3" fmla="*/ 9986 h 10000"/>
                <a:gd name="connsiteX4" fmla="*/ 4945 w 9518"/>
                <a:gd name="connsiteY4" fmla="*/ 7576 h 10000"/>
                <a:gd name="connsiteX5" fmla="*/ 7874 w 9518"/>
                <a:gd name="connsiteY5" fmla="*/ 6052 h 10000"/>
                <a:gd name="connsiteX6" fmla="*/ 8526 w 9518"/>
                <a:gd name="connsiteY6" fmla="*/ 4661 h 10000"/>
                <a:gd name="connsiteX7" fmla="*/ 9518 w 9518"/>
                <a:gd name="connsiteY7" fmla="*/ 3299 h 10000"/>
                <a:gd name="connsiteX8" fmla="*/ 8566 w 9518"/>
                <a:gd name="connsiteY8" fmla="*/ 821 h 10000"/>
                <a:gd name="connsiteX9" fmla="*/ 7625 w 9518"/>
                <a:gd name="connsiteY9" fmla="*/ 0 h 10000"/>
                <a:gd name="connsiteX10" fmla="*/ 7143 w 9518"/>
                <a:gd name="connsiteY10" fmla="*/ 821 h 10000"/>
                <a:gd name="connsiteX11" fmla="*/ 6201 w 9518"/>
                <a:gd name="connsiteY11" fmla="*/ 2479 h 10000"/>
                <a:gd name="connsiteX12" fmla="*/ 4779 w 9518"/>
                <a:gd name="connsiteY12" fmla="*/ 2479 h 10000"/>
                <a:gd name="connsiteX13" fmla="*/ 4298 w 9518"/>
                <a:gd name="connsiteY13" fmla="*/ 3299 h 10000"/>
                <a:gd name="connsiteX14" fmla="*/ 3637 w 9518"/>
                <a:gd name="connsiteY14" fmla="*/ 3198 h 10000"/>
                <a:gd name="connsiteX15" fmla="*/ 2379 w 9518"/>
                <a:gd name="connsiteY15" fmla="*/ 866 h 10000"/>
                <a:gd name="connsiteX16" fmla="*/ 1690 w 9518"/>
                <a:gd name="connsiteY16" fmla="*/ 945 h 10000"/>
                <a:gd name="connsiteX17" fmla="*/ 1042 w 9518"/>
                <a:gd name="connsiteY17" fmla="*/ 3118 h 10000"/>
                <a:gd name="connsiteX18" fmla="*/ 500 w 9518"/>
                <a:gd name="connsiteY18" fmla="*/ 4959 h 10000"/>
                <a:gd name="connsiteX0" fmla="*/ 525 w 9044"/>
                <a:gd name="connsiteY0" fmla="*/ 4959 h 10000"/>
                <a:gd name="connsiteX1" fmla="*/ 271 w 9044"/>
                <a:gd name="connsiteY1" fmla="*/ 6522 h 10000"/>
                <a:gd name="connsiteX2" fmla="*/ 43 w 9044"/>
                <a:gd name="connsiteY2" fmla="*/ 8496 h 10000"/>
                <a:gd name="connsiteX3" fmla="*/ 1186 w 9044"/>
                <a:gd name="connsiteY3" fmla="*/ 9986 h 10000"/>
                <a:gd name="connsiteX4" fmla="*/ 5195 w 9044"/>
                <a:gd name="connsiteY4" fmla="*/ 7576 h 10000"/>
                <a:gd name="connsiteX5" fmla="*/ 8273 w 9044"/>
                <a:gd name="connsiteY5" fmla="*/ 6052 h 10000"/>
                <a:gd name="connsiteX6" fmla="*/ 8958 w 9044"/>
                <a:gd name="connsiteY6" fmla="*/ 4661 h 10000"/>
                <a:gd name="connsiteX7" fmla="*/ 8883 w 9044"/>
                <a:gd name="connsiteY7" fmla="*/ 2945 h 10000"/>
                <a:gd name="connsiteX8" fmla="*/ 9000 w 9044"/>
                <a:gd name="connsiteY8" fmla="*/ 821 h 10000"/>
                <a:gd name="connsiteX9" fmla="*/ 8011 w 9044"/>
                <a:gd name="connsiteY9" fmla="*/ 0 h 10000"/>
                <a:gd name="connsiteX10" fmla="*/ 7505 w 9044"/>
                <a:gd name="connsiteY10" fmla="*/ 821 h 10000"/>
                <a:gd name="connsiteX11" fmla="*/ 6515 w 9044"/>
                <a:gd name="connsiteY11" fmla="*/ 2479 h 10000"/>
                <a:gd name="connsiteX12" fmla="*/ 5021 w 9044"/>
                <a:gd name="connsiteY12" fmla="*/ 2479 h 10000"/>
                <a:gd name="connsiteX13" fmla="*/ 4516 w 9044"/>
                <a:gd name="connsiteY13" fmla="*/ 3299 h 10000"/>
                <a:gd name="connsiteX14" fmla="*/ 3821 w 9044"/>
                <a:gd name="connsiteY14" fmla="*/ 3198 h 10000"/>
                <a:gd name="connsiteX15" fmla="*/ 2499 w 9044"/>
                <a:gd name="connsiteY15" fmla="*/ 866 h 10000"/>
                <a:gd name="connsiteX16" fmla="*/ 1776 w 9044"/>
                <a:gd name="connsiteY16" fmla="*/ 945 h 10000"/>
                <a:gd name="connsiteX17" fmla="*/ 1095 w 9044"/>
                <a:gd name="connsiteY17" fmla="*/ 3118 h 10000"/>
                <a:gd name="connsiteX18" fmla="*/ 525 w 9044"/>
                <a:gd name="connsiteY18" fmla="*/ 4959 h 10000"/>
                <a:gd name="connsiteX0" fmla="*/ 580 w 10049"/>
                <a:gd name="connsiteY0" fmla="*/ 7667 h 12708"/>
                <a:gd name="connsiteX1" fmla="*/ 300 w 10049"/>
                <a:gd name="connsiteY1" fmla="*/ 9230 h 12708"/>
                <a:gd name="connsiteX2" fmla="*/ 48 w 10049"/>
                <a:gd name="connsiteY2" fmla="*/ 11204 h 12708"/>
                <a:gd name="connsiteX3" fmla="*/ 1311 w 10049"/>
                <a:gd name="connsiteY3" fmla="*/ 12694 h 12708"/>
                <a:gd name="connsiteX4" fmla="*/ 5744 w 10049"/>
                <a:gd name="connsiteY4" fmla="*/ 10284 h 12708"/>
                <a:gd name="connsiteX5" fmla="*/ 9148 w 10049"/>
                <a:gd name="connsiteY5" fmla="*/ 8760 h 12708"/>
                <a:gd name="connsiteX6" fmla="*/ 9905 w 10049"/>
                <a:gd name="connsiteY6" fmla="*/ 7369 h 12708"/>
                <a:gd name="connsiteX7" fmla="*/ 9822 w 10049"/>
                <a:gd name="connsiteY7" fmla="*/ 5653 h 12708"/>
                <a:gd name="connsiteX8" fmla="*/ 9951 w 10049"/>
                <a:gd name="connsiteY8" fmla="*/ 3529 h 12708"/>
                <a:gd name="connsiteX9" fmla="*/ 8154 w 10049"/>
                <a:gd name="connsiteY9" fmla="*/ 0 h 12708"/>
                <a:gd name="connsiteX10" fmla="*/ 8298 w 10049"/>
                <a:gd name="connsiteY10" fmla="*/ 3529 h 12708"/>
                <a:gd name="connsiteX11" fmla="*/ 7204 w 10049"/>
                <a:gd name="connsiteY11" fmla="*/ 5187 h 12708"/>
                <a:gd name="connsiteX12" fmla="*/ 5552 w 10049"/>
                <a:gd name="connsiteY12" fmla="*/ 5187 h 12708"/>
                <a:gd name="connsiteX13" fmla="*/ 4993 w 10049"/>
                <a:gd name="connsiteY13" fmla="*/ 6007 h 12708"/>
                <a:gd name="connsiteX14" fmla="*/ 4225 w 10049"/>
                <a:gd name="connsiteY14" fmla="*/ 5906 h 12708"/>
                <a:gd name="connsiteX15" fmla="*/ 2763 w 10049"/>
                <a:gd name="connsiteY15" fmla="*/ 3574 h 12708"/>
                <a:gd name="connsiteX16" fmla="*/ 1964 w 10049"/>
                <a:gd name="connsiteY16" fmla="*/ 3653 h 12708"/>
                <a:gd name="connsiteX17" fmla="*/ 1211 w 10049"/>
                <a:gd name="connsiteY17" fmla="*/ 5826 h 12708"/>
                <a:gd name="connsiteX18" fmla="*/ 580 w 10049"/>
                <a:gd name="connsiteY18" fmla="*/ 7667 h 12708"/>
                <a:gd name="connsiteX0" fmla="*/ 580 w 9945"/>
                <a:gd name="connsiteY0" fmla="*/ 8151 h 13192"/>
                <a:gd name="connsiteX1" fmla="*/ 300 w 9945"/>
                <a:gd name="connsiteY1" fmla="*/ 9714 h 13192"/>
                <a:gd name="connsiteX2" fmla="*/ 48 w 9945"/>
                <a:gd name="connsiteY2" fmla="*/ 11688 h 13192"/>
                <a:gd name="connsiteX3" fmla="*/ 1311 w 9945"/>
                <a:gd name="connsiteY3" fmla="*/ 13178 h 13192"/>
                <a:gd name="connsiteX4" fmla="*/ 5744 w 9945"/>
                <a:gd name="connsiteY4" fmla="*/ 10768 h 13192"/>
                <a:gd name="connsiteX5" fmla="*/ 9148 w 9945"/>
                <a:gd name="connsiteY5" fmla="*/ 9244 h 13192"/>
                <a:gd name="connsiteX6" fmla="*/ 9905 w 9945"/>
                <a:gd name="connsiteY6" fmla="*/ 7853 h 13192"/>
                <a:gd name="connsiteX7" fmla="*/ 9822 w 9945"/>
                <a:gd name="connsiteY7" fmla="*/ 6137 h 13192"/>
                <a:gd name="connsiteX8" fmla="*/ 9653 w 9945"/>
                <a:gd name="connsiteY8" fmla="*/ 644 h 13192"/>
                <a:gd name="connsiteX9" fmla="*/ 8154 w 9945"/>
                <a:gd name="connsiteY9" fmla="*/ 484 h 13192"/>
                <a:gd name="connsiteX10" fmla="*/ 8298 w 9945"/>
                <a:gd name="connsiteY10" fmla="*/ 4013 h 13192"/>
                <a:gd name="connsiteX11" fmla="*/ 7204 w 9945"/>
                <a:gd name="connsiteY11" fmla="*/ 5671 h 13192"/>
                <a:gd name="connsiteX12" fmla="*/ 5552 w 9945"/>
                <a:gd name="connsiteY12" fmla="*/ 5671 h 13192"/>
                <a:gd name="connsiteX13" fmla="*/ 4993 w 9945"/>
                <a:gd name="connsiteY13" fmla="*/ 6491 h 13192"/>
                <a:gd name="connsiteX14" fmla="*/ 4225 w 9945"/>
                <a:gd name="connsiteY14" fmla="*/ 6390 h 13192"/>
                <a:gd name="connsiteX15" fmla="*/ 2763 w 9945"/>
                <a:gd name="connsiteY15" fmla="*/ 4058 h 13192"/>
                <a:gd name="connsiteX16" fmla="*/ 1964 w 9945"/>
                <a:gd name="connsiteY16" fmla="*/ 4137 h 13192"/>
                <a:gd name="connsiteX17" fmla="*/ 1211 w 9945"/>
                <a:gd name="connsiteY17" fmla="*/ 6310 h 13192"/>
                <a:gd name="connsiteX18" fmla="*/ 580 w 9945"/>
                <a:gd name="connsiteY18" fmla="*/ 8151 h 13192"/>
                <a:gd name="connsiteX0" fmla="*/ 583 w 10000"/>
                <a:gd name="connsiteY0" fmla="*/ 7045 h 10866"/>
                <a:gd name="connsiteX1" fmla="*/ 302 w 10000"/>
                <a:gd name="connsiteY1" fmla="*/ 8230 h 10866"/>
                <a:gd name="connsiteX2" fmla="*/ 48 w 10000"/>
                <a:gd name="connsiteY2" fmla="*/ 9726 h 10866"/>
                <a:gd name="connsiteX3" fmla="*/ 1318 w 10000"/>
                <a:gd name="connsiteY3" fmla="*/ 10855 h 10866"/>
                <a:gd name="connsiteX4" fmla="*/ 5776 w 10000"/>
                <a:gd name="connsiteY4" fmla="*/ 9029 h 10866"/>
                <a:gd name="connsiteX5" fmla="*/ 9199 w 10000"/>
                <a:gd name="connsiteY5" fmla="*/ 7873 h 10866"/>
                <a:gd name="connsiteX6" fmla="*/ 9960 w 10000"/>
                <a:gd name="connsiteY6" fmla="*/ 6819 h 10866"/>
                <a:gd name="connsiteX7" fmla="*/ 9876 w 10000"/>
                <a:gd name="connsiteY7" fmla="*/ 5518 h 10866"/>
                <a:gd name="connsiteX8" fmla="*/ 9706 w 10000"/>
                <a:gd name="connsiteY8" fmla="*/ 1354 h 10866"/>
                <a:gd name="connsiteX9" fmla="*/ 7686 w 10000"/>
                <a:gd name="connsiteY9" fmla="*/ 121 h 10866"/>
                <a:gd name="connsiteX10" fmla="*/ 8344 w 10000"/>
                <a:gd name="connsiteY10" fmla="*/ 3908 h 10866"/>
                <a:gd name="connsiteX11" fmla="*/ 7244 w 10000"/>
                <a:gd name="connsiteY11" fmla="*/ 5165 h 10866"/>
                <a:gd name="connsiteX12" fmla="*/ 5583 w 10000"/>
                <a:gd name="connsiteY12" fmla="*/ 5165 h 10866"/>
                <a:gd name="connsiteX13" fmla="*/ 5021 w 10000"/>
                <a:gd name="connsiteY13" fmla="*/ 5786 h 10866"/>
                <a:gd name="connsiteX14" fmla="*/ 4248 w 10000"/>
                <a:gd name="connsiteY14" fmla="*/ 5710 h 10866"/>
                <a:gd name="connsiteX15" fmla="*/ 2778 w 10000"/>
                <a:gd name="connsiteY15" fmla="*/ 3942 h 10866"/>
                <a:gd name="connsiteX16" fmla="*/ 1975 w 10000"/>
                <a:gd name="connsiteY16" fmla="*/ 4002 h 10866"/>
                <a:gd name="connsiteX17" fmla="*/ 1218 w 10000"/>
                <a:gd name="connsiteY17" fmla="*/ 5649 h 10866"/>
                <a:gd name="connsiteX18" fmla="*/ 583 w 10000"/>
                <a:gd name="connsiteY18" fmla="*/ 7045 h 10866"/>
                <a:gd name="connsiteX0" fmla="*/ 583 w 10000"/>
                <a:gd name="connsiteY0" fmla="*/ 7045 h 10866"/>
                <a:gd name="connsiteX1" fmla="*/ 302 w 10000"/>
                <a:gd name="connsiteY1" fmla="*/ 8230 h 10866"/>
                <a:gd name="connsiteX2" fmla="*/ 48 w 10000"/>
                <a:gd name="connsiteY2" fmla="*/ 9726 h 10866"/>
                <a:gd name="connsiteX3" fmla="*/ 1318 w 10000"/>
                <a:gd name="connsiteY3" fmla="*/ 10855 h 10866"/>
                <a:gd name="connsiteX4" fmla="*/ 5776 w 10000"/>
                <a:gd name="connsiteY4" fmla="*/ 9029 h 10866"/>
                <a:gd name="connsiteX5" fmla="*/ 9199 w 10000"/>
                <a:gd name="connsiteY5" fmla="*/ 7873 h 10866"/>
                <a:gd name="connsiteX6" fmla="*/ 9960 w 10000"/>
                <a:gd name="connsiteY6" fmla="*/ 6819 h 10866"/>
                <a:gd name="connsiteX7" fmla="*/ 9876 w 10000"/>
                <a:gd name="connsiteY7" fmla="*/ 5518 h 10866"/>
                <a:gd name="connsiteX8" fmla="*/ 9706 w 10000"/>
                <a:gd name="connsiteY8" fmla="*/ 1354 h 10866"/>
                <a:gd name="connsiteX9" fmla="*/ 7686 w 10000"/>
                <a:gd name="connsiteY9" fmla="*/ 121 h 10866"/>
                <a:gd name="connsiteX10" fmla="*/ 8263 w 10000"/>
                <a:gd name="connsiteY10" fmla="*/ 3905 h 10866"/>
                <a:gd name="connsiteX11" fmla="*/ 7244 w 10000"/>
                <a:gd name="connsiteY11" fmla="*/ 5165 h 10866"/>
                <a:gd name="connsiteX12" fmla="*/ 5583 w 10000"/>
                <a:gd name="connsiteY12" fmla="*/ 5165 h 10866"/>
                <a:gd name="connsiteX13" fmla="*/ 5021 w 10000"/>
                <a:gd name="connsiteY13" fmla="*/ 5786 h 10866"/>
                <a:gd name="connsiteX14" fmla="*/ 4248 w 10000"/>
                <a:gd name="connsiteY14" fmla="*/ 5710 h 10866"/>
                <a:gd name="connsiteX15" fmla="*/ 2778 w 10000"/>
                <a:gd name="connsiteY15" fmla="*/ 3942 h 10866"/>
                <a:gd name="connsiteX16" fmla="*/ 1975 w 10000"/>
                <a:gd name="connsiteY16" fmla="*/ 4002 h 10866"/>
                <a:gd name="connsiteX17" fmla="*/ 1218 w 10000"/>
                <a:gd name="connsiteY17" fmla="*/ 5649 h 10866"/>
                <a:gd name="connsiteX18" fmla="*/ 583 w 10000"/>
                <a:gd name="connsiteY18" fmla="*/ 7045 h 10866"/>
                <a:gd name="connsiteX0" fmla="*/ 583 w 10000"/>
                <a:gd name="connsiteY0" fmla="*/ 6931 h 10752"/>
                <a:gd name="connsiteX1" fmla="*/ 302 w 10000"/>
                <a:gd name="connsiteY1" fmla="*/ 8116 h 10752"/>
                <a:gd name="connsiteX2" fmla="*/ 48 w 10000"/>
                <a:gd name="connsiteY2" fmla="*/ 9612 h 10752"/>
                <a:gd name="connsiteX3" fmla="*/ 1318 w 10000"/>
                <a:gd name="connsiteY3" fmla="*/ 10741 h 10752"/>
                <a:gd name="connsiteX4" fmla="*/ 5776 w 10000"/>
                <a:gd name="connsiteY4" fmla="*/ 8915 h 10752"/>
                <a:gd name="connsiteX5" fmla="*/ 9199 w 10000"/>
                <a:gd name="connsiteY5" fmla="*/ 7759 h 10752"/>
                <a:gd name="connsiteX6" fmla="*/ 9960 w 10000"/>
                <a:gd name="connsiteY6" fmla="*/ 6705 h 10752"/>
                <a:gd name="connsiteX7" fmla="*/ 9876 w 10000"/>
                <a:gd name="connsiteY7" fmla="*/ 5404 h 10752"/>
                <a:gd name="connsiteX8" fmla="*/ 9706 w 10000"/>
                <a:gd name="connsiteY8" fmla="*/ 1240 h 10752"/>
                <a:gd name="connsiteX9" fmla="*/ 7686 w 10000"/>
                <a:gd name="connsiteY9" fmla="*/ 7 h 10752"/>
                <a:gd name="connsiteX10" fmla="*/ 7910 w 10000"/>
                <a:gd name="connsiteY10" fmla="*/ 1618 h 10752"/>
                <a:gd name="connsiteX11" fmla="*/ 8263 w 10000"/>
                <a:gd name="connsiteY11" fmla="*/ 3791 h 10752"/>
                <a:gd name="connsiteX12" fmla="*/ 7244 w 10000"/>
                <a:gd name="connsiteY12" fmla="*/ 5051 h 10752"/>
                <a:gd name="connsiteX13" fmla="*/ 5583 w 10000"/>
                <a:gd name="connsiteY13" fmla="*/ 5051 h 10752"/>
                <a:gd name="connsiteX14" fmla="*/ 5021 w 10000"/>
                <a:gd name="connsiteY14" fmla="*/ 5672 h 10752"/>
                <a:gd name="connsiteX15" fmla="*/ 4248 w 10000"/>
                <a:gd name="connsiteY15" fmla="*/ 5596 h 10752"/>
                <a:gd name="connsiteX16" fmla="*/ 2778 w 10000"/>
                <a:gd name="connsiteY16" fmla="*/ 3828 h 10752"/>
                <a:gd name="connsiteX17" fmla="*/ 1975 w 10000"/>
                <a:gd name="connsiteY17" fmla="*/ 3888 h 10752"/>
                <a:gd name="connsiteX18" fmla="*/ 1218 w 10000"/>
                <a:gd name="connsiteY18" fmla="*/ 5535 h 10752"/>
                <a:gd name="connsiteX19" fmla="*/ 583 w 10000"/>
                <a:gd name="connsiteY19" fmla="*/ 6931 h 10752"/>
                <a:gd name="connsiteX0" fmla="*/ 583 w 10045"/>
                <a:gd name="connsiteY0" fmla="*/ 7666 h 11487"/>
                <a:gd name="connsiteX1" fmla="*/ 302 w 10045"/>
                <a:gd name="connsiteY1" fmla="*/ 8851 h 11487"/>
                <a:gd name="connsiteX2" fmla="*/ 48 w 10045"/>
                <a:gd name="connsiteY2" fmla="*/ 10347 h 11487"/>
                <a:gd name="connsiteX3" fmla="*/ 1318 w 10045"/>
                <a:gd name="connsiteY3" fmla="*/ 11476 h 11487"/>
                <a:gd name="connsiteX4" fmla="*/ 5776 w 10045"/>
                <a:gd name="connsiteY4" fmla="*/ 9650 h 11487"/>
                <a:gd name="connsiteX5" fmla="*/ 9199 w 10045"/>
                <a:gd name="connsiteY5" fmla="*/ 8494 h 11487"/>
                <a:gd name="connsiteX6" fmla="*/ 9960 w 10045"/>
                <a:gd name="connsiteY6" fmla="*/ 7440 h 11487"/>
                <a:gd name="connsiteX7" fmla="*/ 9876 w 10045"/>
                <a:gd name="connsiteY7" fmla="*/ 6139 h 11487"/>
                <a:gd name="connsiteX8" fmla="*/ 9706 w 10045"/>
                <a:gd name="connsiteY8" fmla="*/ 1975 h 11487"/>
                <a:gd name="connsiteX9" fmla="*/ 5827 w 10045"/>
                <a:gd name="connsiteY9" fmla="*/ 2 h 11487"/>
                <a:gd name="connsiteX10" fmla="*/ 7910 w 10045"/>
                <a:gd name="connsiteY10" fmla="*/ 2353 h 11487"/>
                <a:gd name="connsiteX11" fmla="*/ 8263 w 10045"/>
                <a:gd name="connsiteY11" fmla="*/ 4526 h 11487"/>
                <a:gd name="connsiteX12" fmla="*/ 7244 w 10045"/>
                <a:gd name="connsiteY12" fmla="*/ 5786 h 11487"/>
                <a:gd name="connsiteX13" fmla="*/ 5583 w 10045"/>
                <a:gd name="connsiteY13" fmla="*/ 5786 h 11487"/>
                <a:gd name="connsiteX14" fmla="*/ 5021 w 10045"/>
                <a:gd name="connsiteY14" fmla="*/ 6407 h 11487"/>
                <a:gd name="connsiteX15" fmla="*/ 4248 w 10045"/>
                <a:gd name="connsiteY15" fmla="*/ 6331 h 11487"/>
                <a:gd name="connsiteX16" fmla="*/ 2778 w 10045"/>
                <a:gd name="connsiteY16" fmla="*/ 4563 h 11487"/>
                <a:gd name="connsiteX17" fmla="*/ 1975 w 10045"/>
                <a:gd name="connsiteY17" fmla="*/ 4623 h 11487"/>
                <a:gd name="connsiteX18" fmla="*/ 1218 w 10045"/>
                <a:gd name="connsiteY18" fmla="*/ 6270 h 11487"/>
                <a:gd name="connsiteX19" fmla="*/ 583 w 10045"/>
                <a:gd name="connsiteY19" fmla="*/ 7666 h 11487"/>
                <a:gd name="connsiteX0" fmla="*/ 583 w 10045"/>
                <a:gd name="connsiteY0" fmla="*/ 7714 h 11535"/>
                <a:gd name="connsiteX1" fmla="*/ 302 w 10045"/>
                <a:gd name="connsiteY1" fmla="*/ 8899 h 11535"/>
                <a:gd name="connsiteX2" fmla="*/ 48 w 10045"/>
                <a:gd name="connsiteY2" fmla="*/ 10395 h 11535"/>
                <a:gd name="connsiteX3" fmla="*/ 1318 w 10045"/>
                <a:gd name="connsiteY3" fmla="*/ 11524 h 11535"/>
                <a:gd name="connsiteX4" fmla="*/ 5776 w 10045"/>
                <a:gd name="connsiteY4" fmla="*/ 9698 h 11535"/>
                <a:gd name="connsiteX5" fmla="*/ 9199 w 10045"/>
                <a:gd name="connsiteY5" fmla="*/ 8542 h 11535"/>
                <a:gd name="connsiteX6" fmla="*/ 9960 w 10045"/>
                <a:gd name="connsiteY6" fmla="*/ 7488 h 11535"/>
                <a:gd name="connsiteX7" fmla="*/ 9876 w 10045"/>
                <a:gd name="connsiteY7" fmla="*/ 6187 h 11535"/>
                <a:gd name="connsiteX8" fmla="*/ 9706 w 10045"/>
                <a:gd name="connsiteY8" fmla="*/ 2023 h 11535"/>
                <a:gd name="connsiteX9" fmla="*/ 8207 w 10045"/>
                <a:gd name="connsiteY9" fmla="*/ 882 h 11535"/>
                <a:gd name="connsiteX10" fmla="*/ 5827 w 10045"/>
                <a:gd name="connsiteY10" fmla="*/ 50 h 11535"/>
                <a:gd name="connsiteX11" fmla="*/ 7910 w 10045"/>
                <a:gd name="connsiteY11" fmla="*/ 2401 h 11535"/>
                <a:gd name="connsiteX12" fmla="*/ 8263 w 10045"/>
                <a:gd name="connsiteY12" fmla="*/ 4574 h 11535"/>
                <a:gd name="connsiteX13" fmla="*/ 7244 w 10045"/>
                <a:gd name="connsiteY13" fmla="*/ 5834 h 11535"/>
                <a:gd name="connsiteX14" fmla="*/ 5583 w 10045"/>
                <a:gd name="connsiteY14" fmla="*/ 5834 h 11535"/>
                <a:gd name="connsiteX15" fmla="*/ 5021 w 10045"/>
                <a:gd name="connsiteY15" fmla="*/ 6455 h 11535"/>
                <a:gd name="connsiteX16" fmla="*/ 4248 w 10045"/>
                <a:gd name="connsiteY16" fmla="*/ 6379 h 11535"/>
                <a:gd name="connsiteX17" fmla="*/ 2778 w 10045"/>
                <a:gd name="connsiteY17" fmla="*/ 4611 h 11535"/>
                <a:gd name="connsiteX18" fmla="*/ 1975 w 10045"/>
                <a:gd name="connsiteY18" fmla="*/ 4671 h 11535"/>
                <a:gd name="connsiteX19" fmla="*/ 1218 w 10045"/>
                <a:gd name="connsiteY19" fmla="*/ 6318 h 11535"/>
                <a:gd name="connsiteX20" fmla="*/ 583 w 10045"/>
                <a:gd name="connsiteY20" fmla="*/ 7714 h 11535"/>
                <a:gd name="connsiteX0" fmla="*/ 583 w 10000"/>
                <a:gd name="connsiteY0" fmla="*/ 7869 h 11690"/>
                <a:gd name="connsiteX1" fmla="*/ 302 w 10000"/>
                <a:gd name="connsiteY1" fmla="*/ 9054 h 11690"/>
                <a:gd name="connsiteX2" fmla="*/ 48 w 10000"/>
                <a:gd name="connsiteY2" fmla="*/ 10550 h 11690"/>
                <a:gd name="connsiteX3" fmla="*/ 1318 w 10000"/>
                <a:gd name="connsiteY3" fmla="*/ 11679 h 11690"/>
                <a:gd name="connsiteX4" fmla="*/ 5776 w 10000"/>
                <a:gd name="connsiteY4" fmla="*/ 9853 h 11690"/>
                <a:gd name="connsiteX5" fmla="*/ 9199 w 10000"/>
                <a:gd name="connsiteY5" fmla="*/ 8697 h 11690"/>
                <a:gd name="connsiteX6" fmla="*/ 9960 w 10000"/>
                <a:gd name="connsiteY6" fmla="*/ 7643 h 11690"/>
                <a:gd name="connsiteX7" fmla="*/ 9876 w 10000"/>
                <a:gd name="connsiteY7" fmla="*/ 6342 h 11690"/>
                <a:gd name="connsiteX8" fmla="*/ 9706 w 10000"/>
                <a:gd name="connsiteY8" fmla="*/ 2178 h 11690"/>
                <a:gd name="connsiteX9" fmla="*/ 7646 w 10000"/>
                <a:gd name="connsiteY9" fmla="*/ 342 h 11690"/>
                <a:gd name="connsiteX10" fmla="*/ 5827 w 10000"/>
                <a:gd name="connsiteY10" fmla="*/ 205 h 11690"/>
                <a:gd name="connsiteX11" fmla="*/ 7910 w 10000"/>
                <a:gd name="connsiteY11" fmla="*/ 2556 h 11690"/>
                <a:gd name="connsiteX12" fmla="*/ 8263 w 10000"/>
                <a:gd name="connsiteY12" fmla="*/ 4729 h 11690"/>
                <a:gd name="connsiteX13" fmla="*/ 7244 w 10000"/>
                <a:gd name="connsiteY13" fmla="*/ 5989 h 11690"/>
                <a:gd name="connsiteX14" fmla="*/ 5583 w 10000"/>
                <a:gd name="connsiteY14" fmla="*/ 5989 h 11690"/>
                <a:gd name="connsiteX15" fmla="*/ 5021 w 10000"/>
                <a:gd name="connsiteY15" fmla="*/ 6610 h 11690"/>
                <a:gd name="connsiteX16" fmla="*/ 4248 w 10000"/>
                <a:gd name="connsiteY16" fmla="*/ 6534 h 11690"/>
                <a:gd name="connsiteX17" fmla="*/ 2778 w 10000"/>
                <a:gd name="connsiteY17" fmla="*/ 4766 h 11690"/>
                <a:gd name="connsiteX18" fmla="*/ 1975 w 10000"/>
                <a:gd name="connsiteY18" fmla="*/ 4826 h 11690"/>
                <a:gd name="connsiteX19" fmla="*/ 1218 w 10000"/>
                <a:gd name="connsiteY19" fmla="*/ 6473 h 11690"/>
                <a:gd name="connsiteX20" fmla="*/ 583 w 10000"/>
                <a:gd name="connsiteY20" fmla="*/ 7869 h 11690"/>
                <a:gd name="connsiteX0" fmla="*/ 583 w 10000"/>
                <a:gd name="connsiteY0" fmla="*/ 7882 h 11703"/>
                <a:gd name="connsiteX1" fmla="*/ 302 w 10000"/>
                <a:gd name="connsiteY1" fmla="*/ 9067 h 11703"/>
                <a:gd name="connsiteX2" fmla="*/ 48 w 10000"/>
                <a:gd name="connsiteY2" fmla="*/ 10563 h 11703"/>
                <a:gd name="connsiteX3" fmla="*/ 1318 w 10000"/>
                <a:gd name="connsiteY3" fmla="*/ 11692 h 11703"/>
                <a:gd name="connsiteX4" fmla="*/ 5776 w 10000"/>
                <a:gd name="connsiteY4" fmla="*/ 9866 h 11703"/>
                <a:gd name="connsiteX5" fmla="*/ 9199 w 10000"/>
                <a:gd name="connsiteY5" fmla="*/ 8710 h 11703"/>
                <a:gd name="connsiteX6" fmla="*/ 9960 w 10000"/>
                <a:gd name="connsiteY6" fmla="*/ 7656 h 11703"/>
                <a:gd name="connsiteX7" fmla="*/ 9876 w 10000"/>
                <a:gd name="connsiteY7" fmla="*/ 6355 h 11703"/>
                <a:gd name="connsiteX8" fmla="*/ 9706 w 10000"/>
                <a:gd name="connsiteY8" fmla="*/ 2191 h 11703"/>
                <a:gd name="connsiteX9" fmla="*/ 7646 w 10000"/>
                <a:gd name="connsiteY9" fmla="*/ 355 h 11703"/>
                <a:gd name="connsiteX10" fmla="*/ 5827 w 10000"/>
                <a:gd name="connsiteY10" fmla="*/ 218 h 11703"/>
                <a:gd name="connsiteX11" fmla="*/ 8067 w 10000"/>
                <a:gd name="connsiteY11" fmla="*/ 2735 h 11703"/>
                <a:gd name="connsiteX12" fmla="*/ 8263 w 10000"/>
                <a:gd name="connsiteY12" fmla="*/ 4742 h 11703"/>
                <a:gd name="connsiteX13" fmla="*/ 7244 w 10000"/>
                <a:gd name="connsiteY13" fmla="*/ 6002 h 11703"/>
                <a:gd name="connsiteX14" fmla="*/ 5583 w 10000"/>
                <a:gd name="connsiteY14" fmla="*/ 6002 h 11703"/>
                <a:gd name="connsiteX15" fmla="*/ 5021 w 10000"/>
                <a:gd name="connsiteY15" fmla="*/ 6623 h 11703"/>
                <a:gd name="connsiteX16" fmla="*/ 4248 w 10000"/>
                <a:gd name="connsiteY16" fmla="*/ 6547 h 11703"/>
                <a:gd name="connsiteX17" fmla="*/ 2778 w 10000"/>
                <a:gd name="connsiteY17" fmla="*/ 4779 h 11703"/>
                <a:gd name="connsiteX18" fmla="*/ 1975 w 10000"/>
                <a:gd name="connsiteY18" fmla="*/ 4839 h 11703"/>
                <a:gd name="connsiteX19" fmla="*/ 1218 w 10000"/>
                <a:gd name="connsiteY19" fmla="*/ 6486 h 11703"/>
                <a:gd name="connsiteX20" fmla="*/ 583 w 10000"/>
                <a:gd name="connsiteY20" fmla="*/ 7882 h 11703"/>
                <a:gd name="connsiteX0" fmla="*/ 583 w 10000"/>
                <a:gd name="connsiteY0" fmla="*/ 7720 h 11541"/>
                <a:gd name="connsiteX1" fmla="*/ 302 w 10000"/>
                <a:gd name="connsiteY1" fmla="*/ 8905 h 11541"/>
                <a:gd name="connsiteX2" fmla="*/ 48 w 10000"/>
                <a:gd name="connsiteY2" fmla="*/ 10401 h 11541"/>
                <a:gd name="connsiteX3" fmla="*/ 1318 w 10000"/>
                <a:gd name="connsiteY3" fmla="*/ 11530 h 11541"/>
                <a:gd name="connsiteX4" fmla="*/ 5776 w 10000"/>
                <a:gd name="connsiteY4" fmla="*/ 9704 h 11541"/>
                <a:gd name="connsiteX5" fmla="*/ 9199 w 10000"/>
                <a:gd name="connsiteY5" fmla="*/ 8548 h 11541"/>
                <a:gd name="connsiteX6" fmla="*/ 9960 w 10000"/>
                <a:gd name="connsiteY6" fmla="*/ 7494 h 11541"/>
                <a:gd name="connsiteX7" fmla="*/ 9876 w 10000"/>
                <a:gd name="connsiteY7" fmla="*/ 6193 h 11541"/>
                <a:gd name="connsiteX8" fmla="*/ 9706 w 10000"/>
                <a:gd name="connsiteY8" fmla="*/ 2029 h 11541"/>
                <a:gd name="connsiteX9" fmla="*/ 7646 w 10000"/>
                <a:gd name="connsiteY9" fmla="*/ 193 h 11541"/>
                <a:gd name="connsiteX10" fmla="*/ 5735 w 10000"/>
                <a:gd name="connsiteY10" fmla="*/ 375 h 11541"/>
                <a:gd name="connsiteX11" fmla="*/ 8067 w 10000"/>
                <a:gd name="connsiteY11" fmla="*/ 2573 h 11541"/>
                <a:gd name="connsiteX12" fmla="*/ 8263 w 10000"/>
                <a:gd name="connsiteY12" fmla="*/ 4580 h 11541"/>
                <a:gd name="connsiteX13" fmla="*/ 7244 w 10000"/>
                <a:gd name="connsiteY13" fmla="*/ 5840 h 11541"/>
                <a:gd name="connsiteX14" fmla="*/ 5583 w 10000"/>
                <a:gd name="connsiteY14" fmla="*/ 5840 h 11541"/>
                <a:gd name="connsiteX15" fmla="*/ 5021 w 10000"/>
                <a:gd name="connsiteY15" fmla="*/ 6461 h 11541"/>
                <a:gd name="connsiteX16" fmla="*/ 4248 w 10000"/>
                <a:gd name="connsiteY16" fmla="*/ 6385 h 11541"/>
                <a:gd name="connsiteX17" fmla="*/ 2778 w 10000"/>
                <a:gd name="connsiteY17" fmla="*/ 4617 h 11541"/>
                <a:gd name="connsiteX18" fmla="*/ 1975 w 10000"/>
                <a:gd name="connsiteY18" fmla="*/ 4677 h 11541"/>
                <a:gd name="connsiteX19" fmla="*/ 1218 w 10000"/>
                <a:gd name="connsiteY19" fmla="*/ 6324 h 11541"/>
                <a:gd name="connsiteX20" fmla="*/ 583 w 10000"/>
                <a:gd name="connsiteY20" fmla="*/ 7720 h 11541"/>
                <a:gd name="connsiteX0" fmla="*/ 583 w 10000"/>
                <a:gd name="connsiteY0" fmla="*/ 7720 h 11541"/>
                <a:gd name="connsiteX1" fmla="*/ 302 w 10000"/>
                <a:gd name="connsiteY1" fmla="*/ 8905 h 11541"/>
                <a:gd name="connsiteX2" fmla="*/ 48 w 10000"/>
                <a:gd name="connsiteY2" fmla="*/ 10401 h 11541"/>
                <a:gd name="connsiteX3" fmla="*/ 1318 w 10000"/>
                <a:gd name="connsiteY3" fmla="*/ 11530 h 11541"/>
                <a:gd name="connsiteX4" fmla="*/ 5776 w 10000"/>
                <a:gd name="connsiteY4" fmla="*/ 9704 h 11541"/>
                <a:gd name="connsiteX5" fmla="*/ 9199 w 10000"/>
                <a:gd name="connsiteY5" fmla="*/ 8548 h 11541"/>
                <a:gd name="connsiteX6" fmla="*/ 9960 w 10000"/>
                <a:gd name="connsiteY6" fmla="*/ 7494 h 11541"/>
                <a:gd name="connsiteX7" fmla="*/ 9876 w 10000"/>
                <a:gd name="connsiteY7" fmla="*/ 6193 h 11541"/>
                <a:gd name="connsiteX8" fmla="*/ 9706 w 10000"/>
                <a:gd name="connsiteY8" fmla="*/ 2029 h 11541"/>
                <a:gd name="connsiteX9" fmla="*/ 7646 w 10000"/>
                <a:gd name="connsiteY9" fmla="*/ 193 h 11541"/>
                <a:gd name="connsiteX10" fmla="*/ 5735 w 10000"/>
                <a:gd name="connsiteY10" fmla="*/ 375 h 11541"/>
                <a:gd name="connsiteX11" fmla="*/ 8067 w 10000"/>
                <a:gd name="connsiteY11" fmla="*/ 2573 h 11541"/>
                <a:gd name="connsiteX12" fmla="*/ 7925 w 10000"/>
                <a:gd name="connsiteY12" fmla="*/ 4021 h 11541"/>
                <a:gd name="connsiteX13" fmla="*/ 7244 w 10000"/>
                <a:gd name="connsiteY13" fmla="*/ 5840 h 11541"/>
                <a:gd name="connsiteX14" fmla="*/ 5583 w 10000"/>
                <a:gd name="connsiteY14" fmla="*/ 5840 h 11541"/>
                <a:gd name="connsiteX15" fmla="*/ 5021 w 10000"/>
                <a:gd name="connsiteY15" fmla="*/ 6461 h 11541"/>
                <a:gd name="connsiteX16" fmla="*/ 4248 w 10000"/>
                <a:gd name="connsiteY16" fmla="*/ 6385 h 11541"/>
                <a:gd name="connsiteX17" fmla="*/ 2778 w 10000"/>
                <a:gd name="connsiteY17" fmla="*/ 4617 h 11541"/>
                <a:gd name="connsiteX18" fmla="*/ 1975 w 10000"/>
                <a:gd name="connsiteY18" fmla="*/ 4677 h 11541"/>
                <a:gd name="connsiteX19" fmla="*/ 1218 w 10000"/>
                <a:gd name="connsiteY19" fmla="*/ 6324 h 11541"/>
                <a:gd name="connsiteX20" fmla="*/ 583 w 10000"/>
                <a:gd name="connsiteY20" fmla="*/ 7720 h 11541"/>
                <a:gd name="connsiteX0" fmla="*/ 583 w 10000"/>
                <a:gd name="connsiteY0" fmla="*/ 7720 h 11541"/>
                <a:gd name="connsiteX1" fmla="*/ 302 w 10000"/>
                <a:gd name="connsiteY1" fmla="*/ 8905 h 11541"/>
                <a:gd name="connsiteX2" fmla="*/ 48 w 10000"/>
                <a:gd name="connsiteY2" fmla="*/ 10401 h 11541"/>
                <a:gd name="connsiteX3" fmla="*/ 1318 w 10000"/>
                <a:gd name="connsiteY3" fmla="*/ 11530 h 11541"/>
                <a:gd name="connsiteX4" fmla="*/ 5776 w 10000"/>
                <a:gd name="connsiteY4" fmla="*/ 9704 h 11541"/>
                <a:gd name="connsiteX5" fmla="*/ 9199 w 10000"/>
                <a:gd name="connsiteY5" fmla="*/ 8548 h 11541"/>
                <a:gd name="connsiteX6" fmla="*/ 9960 w 10000"/>
                <a:gd name="connsiteY6" fmla="*/ 7494 h 11541"/>
                <a:gd name="connsiteX7" fmla="*/ 9876 w 10000"/>
                <a:gd name="connsiteY7" fmla="*/ 6193 h 11541"/>
                <a:gd name="connsiteX8" fmla="*/ 9706 w 10000"/>
                <a:gd name="connsiteY8" fmla="*/ 2029 h 11541"/>
                <a:gd name="connsiteX9" fmla="*/ 7646 w 10000"/>
                <a:gd name="connsiteY9" fmla="*/ 193 h 11541"/>
                <a:gd name="connsiteX10" fmla="*/ 5735 w 10000"/>
                <a:gd name="connsiteY10" fmla="*/ 375 h 11541"/>
                <a:gd name="connsiteX11" fmla="*/ 8067 w 10000"/>
                <a:gd name="connsiteY11" fmla="*/ 2573 h 11541"/>
                <a:gd name="connsiteX12" fmla="*/ 7925 w 10000"/>
                <a:gd name="connsiteY12" fmla="*/ 4021 h 11541"/>
                <a:gd name="connsiteX13" fmla="*/ 7068 w 10000"/>
                <a:gd name="connsiteY13" fmla="*/ 5287 h 11541"/>
                <a:gd name="connsiteX14" fmla="*/ 5583 w 10000"/>
                <a:gd name="connsiteY14" fmla="*/ 5840 h 11541"/>
                <a:gd name="connsiteX15" fmla="*/ 5021 w 10000"/>
                <a:gd name="connsiteY15" fmla="*/ 6461 h 11541"/>
                <a:gd name="connsiteX16" fmla="*/ 4248 w 10000"/>
                <a:gd name="connsiteY16" fmla="*/ 6385 h 11541"/>
                <a:gd name="connsiteX17" fmla="*/ 2778 w 10000"/>
                <a:gd name="connsiteY17" fmla="*/ 4617 h 11541"/>
                <a:gd name="connsiteX18" fmla="*/ 1975 w 10000"/>
                <a:gd name="connsiteY18" fmla="*/ 4677 h 11541"/>
                <a:gd name="connsiteX19" fmla="*/ 1218 w 10000"/>
                <a:gd name="connsiteY19" fmla="*/ 6324 h 11541"/>
                <a:gd name="connsiteX20" fmla="*/ 583 w 10000"/>
                <a:gd name="connsiteY20" fmla="*/ 7720 h 11541"/>
                <a:gd name="connsiteX0" fmla="*/ 583 w 10000"/>
                <a:gd name="connsiteY0" fmla="*/ 7720 h 11541"/>
                <a:gd name="connsiteX1" fmla="*/ 302 w 10000"/>
                <a:gd name="connsiteY1" fmla="*/ 8905 h 11541"/>
                <a:gd name="connsiteX2" fmla="*/ 48 w 10000"/>
                <a:gd name="connsiteY2" fmla="*/ 10401 h 11541"/>
                <a:gd name="connsiteX3" fmla="*/ 1318 w 10000"/>
                <a:gd name="connsiteY3" fmla="*/ 11530 h 11541"/>
                <a:gd name="connsiteX4" fmla="*/ 5776 w 10000"/>
                <a:gd name="connsiteY4" fmla="*/ 9704 h 11541"/>
                <a:gd name="connsiteX5" fmla="*/ 9199 w 10000"/>
                <a:gd name="connsiteY5" fmla="*/ 8548 h 11541"/>
                <a:gd name="connsiteX6" fmla="*/ 9960 w 10000"/>
                <a:gd name="connsiteY6" fmla="*/ 7494 h 11541"/>
                <a:gd name="connsiteX7" fmla="*/ 9876 w 10000"/>
                <a:gd name="connsiteY7" fmla="*/ 6193 h 11541"/>
                <a:gd name="connsiteX8" fmla="*/ 9706 w 10000"/>
                <a:gd name="connsiteY8" fmla="*/ 2029 h 11541"/>
                <a:gd name="connsiteX9" fmla="*/ 7646 w 10000"/>
                <a:gd name="connsiteY9" fmla="*/ 193 h 11541"/>
                <a:gd name="connsiteX10" fmla="*/ 5735 w 10000"/>
                <a:gd name="connsiteY10" fmla="*/ 375 h 11541"/>
                <a:gd name="connsiteX11" fmla="*/ 8067 w 10000"/>
                <a:gd name="connsiteY11" fmla="*/ 2573 h 11541"/>
                <a:gd name="connsiteX12" fmla="*/ 7925 w 10000"/>
                <a:gd name="connsiteY12" fmla="*/ 4021 h 11541"/>
                <a:gd name="connsiteX13" fmla="*/ 7068 w 10000"/>
                <a:gd name="connsiteY13" fmla="*/ 5287 h 11541"/>
                <a:gd name="connsiteX14" fmla="*/ 5583 w 10000"/>
                <a:gd name="connsiteY14" fmla="*/ 5840 h 11541"/>
                <a:gd name="connsiteX15" fmla="*/ 4536 w 10000"/>
                <a:gd name="connsiteY15" fmla="*/ 5929 h 11541"/>
                <a:gd name="connsiteX16" fmla="*/ 4248 w 10000"/>
                <a:gd name="connsiteY16" fmla="*/ 6385 h 11541"/>
                <a:gd name="connsiteX17" fmla="*/ 2778 w 10000"/>
                <a:gd name="connsiteY17" fmla="*/ 4617 h 11541"/>
                <a:gd name="connsiteX18" fmla="*/ 1975 w 10000"/>
                <a:gd name="connsiteY18" fmla="*/ 4677 h 11541"/>
                <a:gd name="connsiteX19" fmla="*/ 1218 w 10000"/>
                <a:gd name="connsiteY19" fmla="*/ 6324 h 11541"/>
                <a:gd name="connsiteX20" fmla="*/ 583 w 10000"/>
                <a:gd name="connsiteY20" fmla="*/ 7720 h 11541"/>
                <a:gd name="connsiteX0" fmla="*/ 583 w 10000"/>
                <a:gd name="connsiteY0" fmla="*/ 7720 h 11541"/>
                <a:gd name="connsiteX1" fmla="*/ 302 w 10000"/>
                <a:gd name="connsiteY1" fmla="*/ 8905 h 11541"/>
                <a:gd name="connsiteX2" fmla="*/ 48 w 10000"/>
                <a:gd name="connsiteY2" fmla="*/ 10401 h 11541"/>
                <a:gd name="connsiteX3" fmla="*/ 1318 w 10000"/>
                <a:gd name="connsiteY3" fmla="*/ 11530 h 11541"/>
                <a:gd name="connsiteX4" fmla="*/ 5776 w 10000"/>
                <a:gd name="connsiteY4" fmla="*/ 9704 h 11541"/>
                <a:gd name="connsiteX5" fmla="*/ 9199 w 10000"/>
                <a:gd name="connsiteY5" fmla="*/ 8548 h 11541"/>
                <a:gd name="connsiteX6" fmla="*/ 9960 w 10000"/>
                <a:gd name="connsiteY6" fmla="*/ 7494 h 11541"/>
                <a:gd name="connsiteX7" fmla="*/ 9876 w 10000"/>
                <a:gd name="connsiteY7" fmla="*/ 6193 h 11541"/>
                <a:gd name="connsiteX8" fmla="*/ 9706 w 10000"/>
                <a:gd name="connsiteY8" fmla="*/ 2029 h 11541"/>
                <a:gd name="connsiteX9" fmla="*/ 7646 w 10000"/>
                <a:gd name="connsiteY9" fmla="*/ 193 h 11541"/>
                <a:gd name="connsiteX10" fmla="*/ 5735 w 10000"/>
                <a:gd name="connsiteY10" fmla="*/ 375 h 11541"/>
                <a:gd name="connsiteX11" fmla="*/ 8067 w 10000"/>
                <a:gd name="connsiteY11" fmla="*/ 2573 h 11541"/>
                <a:gd name="connsiteX12" fmla="*/ 7925 w 10000"/>
                <a:gd name="connsiteY12" fmla="*/ 4021 h 11541"/>
                <a:gd name="connsiteX13" fmla="*/ 7068 w 10000"/>
                <a:gd name="connsiteY13" fmla="*/ 5287 h 11541"/>
                <a:gd name="connsiteX14" fmla="*/ 5583 w 10000"/>
                <a:gd name="connsiteY14" fmla="*/ 5840 h 11541"/>
                <a:gd name="connsiteX15" fmla="*/ 4536 w 10000"/>
                <a:gd name="connsiteY15" fmla="*/ 5929 h 11541"/>
                <a:gd name="connsiteX16" fmla="*/ 3921 w 10000"/>
                <a:gd name="connsiteY16" fmla="*/ 5505 h 11541"/>
                <a:gd name="connsiteX17" fmla="*/ 2778 w 10000"/>
                <a:gd name="connsiteY17" fmla="*/ 4617 h 11541"/>
                <a:gd name="connsiteX18" fmla="*/ 1975 w 10000"/>
                <a:gd name="connsiteY18" fmla="*/ 4677 h 11541"/>
                <a:gd name="connsiteX19" fmla="*/ 1218 w 10000"/>
                <a:gd name="connsiteY19" fmla="*/ 6324 h 11541"/>
                <a:gd name="connsiteX20" fmla="*/ 583 w 10000"/>
                <a:gd name="connsiteY20" fmla="*/ 7720 h 1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00" h="11541">
                  <a:moveTo>
                    <a:pt x="583" y="7720"/>
                  </a:moveTo>
                  <a:cubicBezTo>
                    <a:pt x="432" y="8150"/>
                    <a:pt x="390" y="8458"/>
                    <a:pt x="302" y="8905"/>
                  </a:cubicBezTo>
                  <a:cubicBezTo>
                    <a:pt x="211" y="9351"/>
                    <a:pt x="-122" y="9964"/>
                    <a:pt x="48" y="10401"/>
                  </a:cubicBezTo>
                  <a:cubicBezTo>
                    <a:pt x="217" y="10838"/>
                    <a:pt x="365" y="11646"/>
                    <a:pt x="1318" y="11530"/>
                  </a:cubicBezTo>
                  <a:cubicBezTo>
                    <a:pt x="2274" y="11414"/>
                    <a:pt x="4463" y="10201"/>
                    <a:pt x="5776" y="9704"/>
                  </a:cubicBezTo>
                  <a:cubicBezTo>
                    <a:pt x="7089" y="9206"/>
                    <a:pt x="8501" y="8917"/>
                    <a:pt x="9199" y="8548"/>
                  </a:cubicBezTo>
                  <a:cubicBezTo>
                    <a:pt x="9895" y="8180"/>
                    <a:pt x="9846" y="7887"/>
                    <a:pt x="9960" y="7494"/>
                  </a:cubicBezTo>
                  <a:cubicBezTo>
                    <a:pt x="10073" y="7101"/>
                    <a:pt x="9919" y="7103"/>
                    <a:pt x="9876" y="6193"/>
                  </a:cubicBezTo>
                  <a:cubicBezTo>
                    <a:pt x="9834" y="5283"/>
                    <a:pt x="10078" y="3029"/>
                    <a:pt x="9706" y="2029"/>
                  </a:cubicBezTo>
                  <a:cubicBezTo>
                    <a:pt x="9334" y="1029"/>
                    <a:pt x="8292" y="522"/>
                    <a:pt x="7646" y="193"/>
                  </a:cubicBezTo>
                  <a:cubicBezTo>
                    <a:pt x="7000" y="-136"/>
                    <a:pt x="5665" y="-22"/>
                    <a:pt x="5735" y="375"/>
                  </a:cubicBezTo>
                  <a:cubicBezTo>
                    <a:pt x="5805" y="772"/>
                    <a:pt x="7971" y="1942"/>
                    <a:pt x="8067" y="2573"/>
                  </a:cubicBezTo>
                  <a:cubicBezTo>
                    <a:pt x="8163" y="3204"/>
                    <a:pt x="8092" y="3569"/>
                    <a:pt x="7925" y="4021"/>
                  </a:cubicBezTo>
                  <a:cubicBezTo>
                    <a:pt x="7758" y="4473"/>
                    <a:pt x="7458" y="4984"/>
                    <a:pt x="7068" y="5287"/>
                  </a:cubicBezTo>
                  <a:cubicBezTo>
                    <a:pt x="6678" y="5590"/>
                    <a:pt x="6005" y="5733"/>
                    <a:pt x="5583" y="5840"/>
                  </a:cubicBezTo>
                  <a:cubicBezTo>
                    <a:pt x="5161" y="5947"/>
                    <a:pt x="4813" y="5985"/>
                    <a:pt x="4536" y="5929"/>
                  </a:cubicBezTo>
                  <a:cubicBezTo>
                    <a:pt x="4259" y="5873"/>
                    <a:pt x="4214" y="5724"/>
                    <a:pt x="3921" y="5505"/>
                  </a:cubicBezTo>
                  <a:cubicBezTo>
                    <a:pt x="3628" y="5286"/>
                    <a:pt x="3102" y="4755"/>
                    <a:pt x="2778" y="4617"/>
                  </a:cubicBezTo>
                  <a:cubicBezTo>
                    <a:pt x="2454" y="4479"/>
                    <a:pt x="2232" y="4391"/>
                    <a:pt x="1975" y="4677"/>
                  </a:cubicBezTo>
                  <a:cubicBezTo>
                    <a:pt x="1713" y="4960"/>
                    <a:pt x="1379" y="5920"/>
                    <a:pt x="1218" y="6324"/>
                  </a:cubicBezTo>
                  <a:cubicBezTo>
                    <a:pt x="986" y="6832"/>
                    <a:pt x="737" y="7289"/>
                    <a:pt x="583" y="7720"/>
                  </a:cubicBezTo>
                  <a:close/>
                </a:path>
              </a:pathLst>
            </a:custGeom>
            <a:solidFill>
              <a:schemeClr val="accent3">
                <a:lumMod val="40000"/>
                <a:lumOff val="60000"/>
              </a:schemeClr>
            </a:solidFill>
            <a:ln w="9525">
              <a:solidFill>
                <a:srgbClr val="92D050"/>
              </a:solidFill>
              <a:round/>
              <a:headEnd/>
              <a:tailEnd/>
            </a:ln>
          </p:spPr>
          <p:txBody>
            <a:bodyPr/>
            <a:lstStyle/>
            <a:p>
              <a:endParaRPr lang="en-GB"/>
            </a:p>
          </p:txBody>
        </p:sp>
        <p:sp>
          <p:nvSpPr>
            <p:cNvPr id="30" name="Freeform 7"/>
            <p:cNvSpPr>
              <a:spLocks noChangeAspect="1"/>
            </p:cNvSpPr>
            <p:nvPr/>
          </p:nvSpPr>
          <p:spPr bwMode="auto">
            <a:xfrm rot="17674032">
              <a:off x="6732357" y="1102836"/>
              <a:ext cx="1152819" cy="860122"/>
            </a:xfrm>
            <a:custGeom>
              <a:avLst/>
              <a:gdLst>
                <a:gd name="T0" fmla="*/ 817 w 915"/>
                <a:gd name="T1" fmla="*/ 151 h 598"/>
                <a:gd name="T2" fmla="*/ 499 w 915"/>
                <a:gd name="T3" fmla="*/ 15 h 598"/>
                <a:gd name="T4" fmla="*/ 136 w 915"/>
                <a:gd name="T5" fmla="*/ 61 h 598"/>
                <a:gd name="T6" fmla="*/ 0 w 915"/>
                <a:gd name="T7" fmla="*/ 333 h 598"/>
                <a:gd name="T8" fmla="*/ 136 w 915"/>
                <a:gd name="T9" fmla="*/ 560 h 598"/>
                <a:gd name="T10" fmla="*/ 318 w 915"/>
                <a:gd name="T11" fmla="*/ 560 h 598"/>
                <a:gd name="T12" fmla="*/ 363 w 915"/>
                <a:gd name="T13" fmla="*/ 423 h 598"/>
                <a:gd name="T14" fmla="*/ 454 w 915"/>
                <a:gd name="T15" fmla="*/ 287 h 598"/>
                <a:gd name="T16" fmla="*/ 590 w 915"/>
                <a:gd name="T17" fmla="*/ 378 h 598"/>
                <a:gd name="T18" fmla="*/ 771 w 915"/>
                <a:gd name="T19" fmla="*/ 423 h 598"/>
                <a:gd name="T20" fmla="*/ 907 w 915"/>
                <a:gd name="T21" fmla="*/ 287 h 598"/>
                <a:gd name="T22" fmla="*/ 817 w 915"/>
                <a:gd name="T23" fmla="*/ 151 h 5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5"/>
                <a:gd name="T37" fmla="*/ 0 h 598"/>
                <a:gd name="T38" fmla="*/ 915 w 915"/>
                <a:gd name="T39" fmla="*/ 598 h 5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5" h="598">
                  <a:moveTo>
                    <a:pt x="817" y="151"/>
                  </a:moveTo>
                  <a:cubicBezTo>
                    <a:pt x="749" y="106"/>
                    <a:pt x="612" y="30"/>
                    <a:pt x="499" y="15"/>
                  </a:cubicBezTo>
                  <a:cubicBezTo>
                    <a:pt x="386" y="0"/>
                    <a:pt x="219" y="8"/>
                    <a:pt x="136" y="61"/>
                  </a:cubicBezTo>
                  <a:cubicBezTo>
                    <a:pt x="53" y="114"/>
                    <a:pt x="0" y="250"/>
                    <a:pt x="0" y="333"/>
                  </a:cubicBezTo>
                  <a:cubicBezTo>
                    <a:pt x="0" y="416"/>
                    <a:pt x="83" y="522"/>
                    <a:pt x="136" y="560"/>
                  </a:cubicBezTo>
                  <a:cubicBezTo>
                    <a:pt x="189" y="598"/>
                    <a:pt x="280" y="583"/>
                    <a:pt x="318" y="560"/>
                  </a:cubicBezTo>
                  <a:cubicBezTo>
                    <a:pt x="356" y="537"/>
                    <a:pt x="340" y="469"/>
                    <a:pt x="363" y="423"/>
                  </a:cubicBezTo>
                  <a:cubicBezTo>
                    <a:pt x="386" y="377"/>
                    <a:pt x="416" y="294"/>
                    <a:pt x="454" y="287"/>
                  </a:cubicBezTo>
                  <a:cubicBezTo>
                    <a:pt x="492" y="280"/>
                    <a:pt x="537" y="355"/>
                    <a:pt x="590" y="378"/>
                  </a:cubicBezTo>
                  <a:cubicBezTo>
                    <a:pt x="643" y="401"/>
                    <a:pt x="718" y="438"/>
                    <a:pt x="771" y="423"/>
                  </a:cubicBezTo>
                  <a:cubicBezTo>
                    <a:pt x="824" y="408"/>
                    <a:pt x="899" y="332"/>
                    <a:pt x="907" y="287"/>
                  </a:cubicBezTo>
                  <a:cubicBezTo>
                    <a:pt x="915" y="242"/>
                    <a:pt x="885" y="196"/>
                    <a:pt x="817" y="151"/>
                  </a:cubicBezTo>
                  <a:close/>
                </a:path>
              </a:pathLst>
            </a:custGeom>
            <a:solidFill>
              <a:srgbClr val="FFFF66"/>
            </a:solidFill>
            <a:ln w="9525">
              <a:solidFill>
                <a:srgbClr val="FFCC66"/>
              </a:solidFill>
              <a:round/>
              <a:headEnd/>
              <a:tailEnd/>
            </a:ln>
          </p:spPr>
          <p:txBody>
            <a:bodyPr/>
            <a:lstStyle/>
            <a:p>
              <a:endParaRPr lang="en-GB"/>
            </a:p>
          </p:txBody>
        </p:sp>
      </p:grpSp>
      <p:sp>
        <p:nvSpPr>
          <p:cNvPr id="5120" name="TextBox 5119"/>
          <p:cNvSpPr txBox="1"/>
          <p:nvPr/>
        </p:nvSpPr>
        <p:spPr>
          <a:xfrm>
            <a:off x="683568" y="1143506"/>
            <a:ext cx="1330814" cy="400110"/>
          </a:xfrm>
          <a:prstGeom prst="rect">
            <a:avLst/>
          </a:prstGeom>
          <a:noFill/>
        </p:spPr>
        <p:txBody>
          <a:bodyPr wrap="none" rtlCol="0">
            <a:spAutoFit/>
          </a:bodyPr>
          <a:lstStyle/>
          <a:p>
            <a:r>
              <a:rPr lang="en-GB" sz="2000" dirty="0" smtClean="0">
                <a:latin typeface="HelveticaNeueLT Pro 45 Lt" pitchFamily="34" charset="0"/>
              </a:rPr>
              <a:t>Gene level</a:t>
            </a:r>
            <a:endParaRPr lang="en-GB" sz="2000" dirty="0">
              <a:latin typeface="HelveticaNeueLT Pro 45 Lt" pitchFamily="34" charset="0"/>
            </a:endParaRPr>
          </a:p>
        </p:txBody>
      </p:sp>
      <p:sp>
        <p:nvSpPr>
          <p:cNvPr id="5121" name="TextBox 5120"/>
          <p:cNvSpPr txBox="1"/>
          <p:nvPr/>
        </p:nvSpPr>
        <p:spPr>
          <a:xfrm>
            <a:off x="539552" y="1603338"/>
            <a:ext cx="564578" cy="307777"/>
          </a:xfrm>
          <a:prstGeom prst="rect">
            <a:avLst/>
          </a:prstGeom>
          <a:noFill/>
        </p:spPr>
        <p:txBody>
          <a:bodyPr wrap="none" rtlCol="0">
            <a:spAutoFit/>
          </a:bodyPr>
          <a:lstStyle/>
          <a:p>
            <a:r>
              <a:rPr lang="en-GB" sz="1400" dirty="0" smtClean="0">
                <a:latin typeface="HelveticaNeueLT Pro 45 Lt" pitchFamily="34" charset="0"/>
              </a:rPr>
              <a:t>DNA</a:t>
            </a:r>
            <a:endParaRPr lang="en-GB" sz="1400" dirty="0">
              <a:latin typeface="HelveticaNeueLT Pro 45 Lt" pitchFamily="34" charset="0"/>
            </a:endParaRPr>
          </a:p>
        </p:txBody>
      </p:sp>
      <p:sp>
        <p:nvSpPr>
          <p:cNvPr id="35" name="TextBox 34"/>
          <p:cNvSpPr txBox="1"/>
          <p:nvPr/>
        </p:nvSpPr>
        <p:spPr>
          <a:xfrm>
            <a:off x="1757418" y="1603338"/>
            <a:ext cx="564578" cy="307777"/>
          </a:xfrm>
          <a:prstGeom prst="rect">
            <a:avLst/>
          </a:prstGeom>
          <a:noFill/>
        </p:spPr>
        <p:txBody>
          <a:bodyPr wrap="none" rtlCol="0">
            <a:spAutoFit/>
          </a:bodyPr>
          <a:lstStyle/>
          <a:p>
            <a:r>
              <a:rPr lang="en-GB" sz="1400" dirty="0">
                <a:latin typeface="HelveticaNeueLT Pro 45 Lt" pitchFamily="34" charset="0"/>
              </a:rPr>
              <a:t>R</a:t>
            </a:r>
            <a:r>
              <a:rPr lang="en-GB" sz="1400" dirty="0" smtClean="0">
                <a:latin typeface="HelveticaNeueLT Pro 45 Lt" pitchFamily="34" charset="0"/>
              </a:rPr>
              <a:t>NA</a:t>
            </a:r>
            <a:endParaRPr lang="en-GB" sz="1400" dirty="0">
              <a:latin typeface="HelveticaNeueLT Pro 45 Lt" pitchFamily="34" charset="0"/>
            </a:endParaRPr>
          </a:p>
        </p:txBody>
      </p:sp>
      <p:sp>
        <p:nvSpPr>
          <p:cNvPr id="36" name="TextBox 35"/>
          <p:cNvSpPr txBox="1"/>
          <p:nvPr/>
        </p:nvSpPr>
        <p:spPr>
          <a:xfrm>
            <a:off x="2627784" y="1148240"/>
            <a:ext cx="1510542" cy="400110"/>
          </a:xfrm>
          <a:prstGeom prst="rect">
            <a:avLst/>
          </a:prstGeom>
          <a:noFill/>
        </p:spPr>
        <p:txBody>
          <a:bodyPr wrap="none" rtlCol="0">
            <a:spAutoFit/>
          </a:bodyPr>
          <a:lstStyle/>
          <a:p>
            <a:r>
              <a:rPr lang="en-GB" sz="2000" dirty="0" smtClean="0">
                <a:latin typeface="HelveticaNeueLT Pro 45 Lt" pitchFamily="34" charset="0"/>
              </a:rPr>
              <a:t>Protein level</a:t>
            </a:r>
            <a:endParaRPr lang="en-GB" sz="2000" dirty="0">
              <a:latin typeface="HelveticaNeueLT Pro 45 Lt" pitchFamily="34" charset="0"/>
            </a:endParaRPr>
          </a:p>
        </p:txBody>
      </p:sp>
      <p:cxnSp>
        <p:nvCxnSpPr>
          <p:cNvPr id="37" name="Straight Arrow Connector 36"/>
          <p:cNvCxnSpPr/>
          <p:nvPr/>
        </p:nvCxnSpPr>
        <p:spPr>
          <a:xfrm>
            <a:off x="3923928" y="2888746"/>
            <a:ext cx="287337" cy="0"/>
          </a:xfrm>
          <a:prstGeom prst="straightConnector1">
            <a:avLst/>
          </a:prstGeom>
          <a:ln w="57150" cap="sq">
            <a:solidFill>
              <a:schemeClr val="tx1"/>
            </a:solidFill>
            <a:round/>
            <a:tailEnd type="triangle" w="sm" len="sm"/>
          </a:ln>
        </p:spPr>
        <p:style>
          <a:lnRef idx="1">
            <a:schemeClr val="accent1"/>
          </a:lnRef>
          <a:fillRef idx="0">
            <a:schemeClr val="accent1"/>
          </a:fillRef>
          <a:effectRef idx="0">
            <a:schemeClr val="accent1"/>
          </a:effectRef>
          <a:fontRef idx="minor">
            <a:schemeClr val="tx1"/>
          </a:fontRef>
        </p:style>
      </p:cxnSp>
      <p:sp>
        <p:nvSpPr>
          <p:cNvPr id="5123" name="Rounded Rectangle 5122"/>
          <p:cNvSpPr/>
          <p:nvPr/>
        </p:nvSpPr>
        <p:spPr>
          <a:xfrm>
            <a:off x="4573988" y="2268180"/>
            <a:ext cx="1726204" cy="1241133"/>
          </a:xfrm>
          <a:prstGeom prst="roundRect">
            <a:avLst>
              <a:gd name="adj" fmla="val 50000"/>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rmAutofit fontScale="92500" lnSpcReduction="10000"/>
          </a:bodyPr>
          <a:lstStyle/>
          <a:p>
            <a:pPr algn="ctr"/>
            <a:r>
              <a:rPr lang="en-GB" sz="2000" b="1" dirty="0" smtClean="0">
                <a:solidFill>
                  <a:schemeClr val="accent6">
                    <a:lumMod val="75000"/>
                  </a:schemeClr>
                </a:solidFill>
              </a:rPr>
              <a:t>1 protein </a:t>
            </a:r>
          </a:p>
          <a:p>
            <a:pPr algn="ctr"/>
            <a:r>
              <a:rPr lang="en-GB" sz="2000" b="1" dirty="0" smtClean="0">
                <a:solidFill>
                  <a:schemeClr val="accent6">
                    <a:lumMod val="75000"/>
                  </a:schemeClr>
                </a:solidFill>
              </a:rPr>
              <a:t>= </a:t>
            </a:r>
          </a:p>
          <a:p>
            <a:pPr algn="ctr"/>
            <a:r>
              <a:rPr lang="en-GB" sz="2000" b="1" dirty="0" smtClean="0">
                <a:solidFill>
                  <a:schemeClr val="accent6">
                    <a:lumMod val="75000"/>
                  </a:schemeClr>
                </a:solidFill>
              </a:rPr>
              <a:t>1 function</a:t>
            </a:r>
          </a:p>
          <a:p>
            <a:pPr algn="ctr"/>
            <a:endParaRPr lang="en-GB" sz="2000" b="1" dirty="0">
              <a:solidFill>
                <a:schemeClr val="accent6">
                  <a:lumMod val="75000"/>
                </a:schemeClr>
              </a:solidFill>
            </a:endParaRPr>
          </a:p>
        </p:txBody>
      </p:sp>
      <p:sp>
        <p:nvSpPr>
          <p:cNvPr id="40" name="Rounded Rectangle 39"/>
          <p:cNvSpPr/>
          <p:nvPr/>
        </p:nvSpPr>
        <p:spPr>
          <a:xfrm>
            <a:off x="4355976" y="1916524"/>
            <a:ext cx="1957191" cy="1963286"/>
          </a:xfrm>
          <a:prstGeom prst="roundRect">
            <a:avLst>
              <a:gd name="adj" fmla="val 41382"/>
            </a:avLst>
          </a:prstGeom>
          <a:solidFill>
            <a:schemeClr val="accent3">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rmAutofit fontScale="92500" lnSpcReduction="20000"/>
          </a:bodyPr>
          <a:lstStyle/>
          <a:p>
            <a:pPr algn="ctr"/>
            <a:r>
              <a:rPr lang="en-GB" sz="2000" b="1" dirty="0" smtClean="0">
                <a:solidFill>
                  <a:srgbClr val="00B050"/>
                </a:solidFill>
                <a:latin typeface="HelveticaNeueLT Pro 45 Lt" pitchFamily="34" charset="0"/>
              </a:rPr>
              <a:t>1 protein </a:t>
            </a:r>
          </a:p>
          <a:p>
            <a:pPr algn="ctr"/>
            <a:r>
              <a:rPr lang="en-GB" sz="2000" b="1" dirty="0" smtClean="0">
                <a:solidFill>
                  <a:srgbClr val="00B050"/>
                </a:solidFill>
                <a:latin typeface="HelveticaNeueLT Pro 45 Lt" pitchFamily="34" charset="0"/>
              </a:rPr>
              <a:t>= </a:t>
            </a:r>
          </a:p>
          <a:p>
            <a:pPr algn="ctr"/>
            <a:r>
              <a:rPr lang="en-GB" sz="2000" b="1" dirty="0">
                <a:solidFill>
                  <a:srgbClr val="00B050"/>
                </a:solidFill>
                <a:latin typeface="HelveticaNeueLT Pro 45 Lt" pitchFamily="34" charset="0"/>
              </a:rPr>
              <a:t>n</a:t>
            </a:r>
            <a:r>
              <a:rPr lang="en-GB" sz="2000" b="1" dirty="0" smtClean="0">
                <a:solidFill>
                  <a:srgbClr val="00B050"/>
                </a:solidFill>
                <a:latin typeface="HelveticaNeueLT Pro 45 Lt" pitchFamily="34" charset="0"/>
              </a:rPr>
              <a:t> functions</a:t>
            </a:r>
          </a:p>
          <a:p>
            <a:pPr algn="ctr"/>
            <a:r>
              <a:rPr lang="en-GB" sz="2000" b="1" dirty="0" smtClean="0">
                <a:solidFill>
                  <a:srgbClr val="00B050"/>
                </a:solidFill>
                <a:latin typeface="HelveticaNeueLT Pro 45 Lt" pitchFamily="34" charset="0"/>
              </a:rPr>
              <a:t>=</a:t>
            </a:r>
          </a:p>
          <a:p>
            <a:pPr algn="ctr"/>
            <a:r>
              <a:rPr lang="en-GB" sz="2000" b="1" dirty="0">
                <a:solidFill>
                  <a:srgbClr val="00B050"/>
                </a:solidFill>
                <a:latin typeface="HelveticaNeueLT Pro 45 Lt" pitchFamily="34" charset="0"/>
              </a:rPr>
              <a:t>n</a:t>
            </a:r>
            <a:r>
              <a:rPr lang="en-GB" sz="2000" b="1" dirty="0" smtClean="0">
                <a:solidFill>
                  <a:srgbClr val="00B050"/>
                </a:solidFill>
                <a:latin typeface="HelveticaNeueLT Pro 45 Lt" pitchFamily="34" charset="0"/>
              </a:rPr>
              <a:t> networks!</a:t>
            </a:r>
          </a:p>
          <a:p>
            <a:pPr algn="ctr"/>
            <a:endParaRPr lang="en-GB" sz="2000" b="1" dirty="0">
              <a:solidFill>
                <a:srgbClr val="00B050"/>
              </a:solidFill>
              <a:latin typeface="HelveticaNeueLT Pro 45 Lt" pitchFamily="34" charset="0"/>
            </a:endParaRPr>
          </a:p>
        </p:txBody>
      </p:sp>
      <p:cxnSp>
        <p:nvCxnSpPr>
          <p:cNvPr id="41" name="Straight Arrow Connector 40"/>
          <p:cNvCxnSpPr/>
          <p:nvPr/>
        </p:nvCxnSpPr>
        <p:spPr>
          <a:xfrm flipV="1">
            <a:off x="6326093" y="2098350"/>
            <a:ext cx="272726" cy="144016"/>
          </a:xfrm>
          <a:prstGeom prst="straightConnector1">
            <a:avLst/>
          </a:prstGeom>
          <a:ln w="57150" cap="sq">
            <a:solidFill>
              <a:schemeClr val="tx1"/>
            </a:solidFill>
            <a:round/>
            <a:tailEnd type="triangle" w="sm"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6326093" y="3519770"/>
            <a:ext cx="272726" cy="144016"/>
          </a:xfrm>
          <a:prstGeom prst="straightConnector1">
            <a:avLst/>
          </a:prstGeom>
          <a:ln w="57150" cap="sq">
            <a:solidFill>
              <a:schemeClr val="tx1"/>
            </a:solidFill>
            <a:round/>
            <a:tailEnd type="triangle" w="sm" len="sm"/>
          </a:ln>
        </p:spPr>
        <p:style>
          <a:lnRef idx="1">
            <a:schemeClr val="accent1"/>
          </a:lnRef>
          <a:fillRef idx="0">
            <a:schemeClr val="accent1"/>
          </a:fillRef>
          <a:effectRef idx="0">
            <a:schemeClr val="accent1"/>
          </a:effectRef>
          <a:fontRef idx="minor">
            <a:schemeClr val="tx1"/>
          </a:fontRef>
        </p:style>
      </p:cxnSp>
      <p:sp>
        <p:nvSpPr>
          <p:cNvPr id="5126" name="TextBox 5125"/>
          <p:cNvSpPr txBox="1"/>
          <p:nvPr/>
        </p:nvSpPr>
        <p:spPr>
          <a:xfrm>
            <a:off x="6516216" y="2655674"/>
            <a:ext cx="1500732" cy="461665"/>
          </a:xfrm>
          <a:prstGeom prst="rect">
            <a:avLst/>
          </a:prstGeom>
          <a:noFill/>
        </p:spPr>
        <p:txBody>
          <a:bodyPr wrap="none" rtlCol="0">
            <a:spAutoFit/>
          </a:bodyPr>
          <a:lstStyle/>
          <a:p>
            <a:r>
              <a:rPr lang="en-GB" b="1" dirty="0" smtClean="0">
                <a:solidFill>
                  <a:srgbClr val="FF0000"/>
                </a:solidFill>
                <a:latin typeface="HelveticaNeueLT Pro 45 Lt" pitchFamily="34" charset="0"/>
              </a:rPr>
              <a:t>WRONG!</a:t>
            </a:r>
            <a:endParaRPr lang="en-GB" b="1" dirty="0">
              <a:solidFill>
                <a:srgbClr val="FF0000"/>
              </a:solidFill>
              <a:latin typeface="HelveticaNeueLT Pro 45 Lt" pitchFamily="34" charset="0"/>
            </a:endParaRPr>
          </a:p>
        </p:txBody>
      </p:sp>
      <p:sp>
        <p:nvSpPr>
          <p:cNvPr id="5129" name="Oval 5128"/>
          <p:cNvSpPr/>
          <p:nvPr/>
        </p:nvSpPr>
        <p:spPr>
          <a:xfrm>
            <a:off x="8649272" y="2132437"/>
            <a:ext cx="306280" cy="2075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p:cNvSpPr/>
          <p:nvPr/>
        </p:nvSpPr>
        <p:spPr>
          <a:xfrm>
            <a:off x="7873954" y="4238844"/>
            <a:ext cx="306280" cy="2075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8889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123"/>
                                        </p:tgtEl>
                                        <p:attrNameLst>
                                          <p:attrName>style.visibility</p:attrName>
                                        </p:attrNameLst>
                                      </p:cBhvr>
                                      <p:to>
                                        <p:strVal val="hidden"/>
                                      </p:to>
                                    </p:set>
                                  </p:childTnLst>
                                </p:cTn>
                              </p:par>
                              <p:par>
                                <p:cTn id="11" presetID="1" presetClass="exit" presetSubtype="0" fill="hold" grpId="1" nodeType="withEffect">
                                  <p:stCondLst>
                                    <p:cond delay="0"/>
                                  </p:stCondLst>
                                  <p:childTnLst>
                                    <p:set>
                                      <p:cBhvr>
                                        <p:cTn id="12" dur="1" fill="hold">
                                          <p:stCondLst>
                                            <p:cond delay="0"/>
                                          </p:stCondLst>
                                        </p:cTn>
                                        <p:tgtEl>
                                          <p:spTgt spid="5126"/>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left)">
                                      <p:cBhvr>
                                        <p:cTn id="19" dur="500"/>
                                        <p:tgtEl>
                                          <p:spTgt spid="41"/>
                                        </p:tgtEl>
                                      </p:cBhvr>
                                    </p:animEffect>
                                  </p:childTnLst>
                                </p:cTn>
                              </p:par>
                              <p:par>
                                <p:cTn id="20" presetID="22" presetClass="entr" presetSubtype="8"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129"/>
                                        </p:tgtEl>
                                        <p:attrNameLst>
                                          <p:attrName>style.visibility</p:attrName>
                                        </p:attrNameLst>
                                      </p:cBhvr>
                                      <p:to>
                                        <p:strVal val="visible"/>
                                      </p:to>
                                    </p:set>
                                    <p:animEffect transition="in" filter="wipe(left)">
                                      <p:cBhvr>
                                        <p:cTn id="25" dur="500"/>
                                        <p:tgtEl>
                                          <p:spTgt spid="5129"/>
                                        </p:tgtEl>
                                      </p:cBhvr>
                                    </p:animEffect>
                                  </p:childTnLst>
                                </p:cTn>
                              </p:par>
                              <p:par>
                                <p:cTn id="26" presetID="22" presetClass="entr" presetSubtype="8" fill="hold"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left)">
                                      <p:cBhvr>
                                        <p:cTn id="28" dur="500"/>
                                        <p:tgtEl>
                                          <p:spTgt spid="43"/>
                                        </p:tgtEl>
                                      </p:cBhvr>
                                    </p:animEffect>
                                  </p:childTnLst>
                                </p:cTn>
                              </p:par>
                              <p:par>
                                <p:cTn id="29" presetID="22" presetClass="entr" presetSubtype="8"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500"/>
                                        <p:tgtEl>
                                          <p:spTgt spid="3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left)">
                                      <p:cBhvr>
                                        <p:cTn id="34" dur="500"/>
                                        <p:tgtEl>
                                          <p:spTgt spid="48"/>
                                        </p:tgtEl>
                                      </p:cBhvr>
                                    </p:animEffect>
                                  </p:childTnLst>
                                </p:cTn>
                              </p:par>
                              <p:par>
                                <p:cTn id="35" presetID="22" presetClass="entr" presetSubtype="8" fill="hold" nodeType="withEffect">
                                  <p:stCondLst>
                                    <p:cond delay="0"/>
                                  </p:stCondLst>
                                  <p:childTnLst>
                                    <p:set>
                                      <p:cBhvr>
                                        <p:cTn id="36" dur="1" fill="hold">
                                          <p:stCondLst>
                                            <p:cond delay="0"/>
                                          </p:stCondLst>
                                        </p:cTn>
                                        <p:tgtEl>
                                          <p:spTgt spid="5127"/>
                                        </p:tgtEl>
                                        <p:attrNameLst>
                                          <p:attrName>style.visibility</p:attrName>
                                        </p:attrNameLst>
                                      </p:cBhvr>
                                      <p:to>
                                        <p:strVal val="visible"/>
                                      </p:to>
                                    </p:set>
                                    <p:animEffect transition="in" filter="wipe(left)">
                                      <p:cBhvr>
                                        <p:cTn id="37" dur="500"/>
                                        <p:tgtEl>
                                          <p:spTgt spid="5127"/>
                                        </p:tgtEl>
                                      </p:cBhvr>
                                    </p:animEffect>
                                  </p:childTnLst>
                                </p:cTn>
                              </p:par>
                              <p:par>
                                <p:cTn id="38" presetID="22" presetClass="entr" presetSubtype="8" fill="hold" nodeType="withEffect">
                                  <p:stCondLst>
                                    <p:cond delay="0"/>
                                  </p:stCondLst>
                                  <p:childTnLst>
                                    <p:set>
                                      <p:cBhvr>
                                        <p:cTn id="39" dur="1" fill="hold">
                                          <p:stCondLst>
                                            <p:cond delay="0"/>
                                          </p:stCondLst>
                                        </p:cTn>
                                        <p:tgtEl>
                                          <p:spTgt spid="5130"/>
                                        </p:tgtEl>
                                        <p:attrNameLst>
                                          <p:attrName>style.visibility</p:attrName>
                                        </p:attrNameLst>
                                      </p:cBhvr>
                                      <p:to>
                                        <p:strVal val="visible"/>
                                      </p:to>
                                    </p:set>
                                    <p:animEffect transition="in" filter="wipe(left)">
                                      <p:cBhvr>
                                        <p:cTn id="40" dur="500"/>
                                        <p:tgtEl>
                                          <p:spTgt spid="51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animEffect transition="in" filter="fade">
                                      <p:cBhvr>
                                        <p:cTn id="45" dur="500"/>
                                        <p:tgtEl>
                                          <p:spTgt spid="3">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 end="1"/>
                                            </p:txEl>
                                          </p:spTgt>
                                        </p:tgtEl>
                                        <p:attrNameLst>
                                          <p:attrName>style.visibility</p:attrName>
                                        </p:attrNameLst>
                                      </p:cBhvr>
                                      <p:to>
                                        <p:strVal val="visible"/>
                                      </p:to>
                                    </p:set>
                                    <p:animEffect transition="in" filter="fade">
                                      <p:cBhvr>
                                        <p:cTn id="48" dur="500"/>
                                        <p:tgtEl>
                                          <p:spTgt spid="3">
                                            <p:txEl>
                                              <p:pRg st="1" end="1"/>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Effect transition="in" filter="fade">
                                      <p:cBhvr>
                                        <p:cTn id="51" dur="500"/>
                                        <p:tgtEl>
                                          <p:spTgt spid="3">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animEffect transition="in" filter="fade">
                                      <p:cBhvr>
                                        <p:cTn id="56" dur="500"/>
                                        <p:tgtEl>
                                          <p:spTgt spid="3">
                                            <p:txEl>
                                              <p:pRg st="4" end="4"/>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xEl>
                                              <p:pRg st="5" end="5"/>
                                            </p:txEl>
                                          </p:spTgt>
                                        </p:tgtEl>
                                        <p:attrNameLst>
                                          <p:attrName>style.visibility</p:attrName>
                                        </p:attrNameLst>
                                      </p:cBhvr>
                                      <p:to>
                                        <p:strVal val="visible"/>
                                      </p:to>
                                    </p:set>
                                    <p:animEffect transition="in" filter="fade">
                                      <p:cBhvr>
                                        <p:cTn id="5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123" grpId="0" animBg="1"/>
      <p:bldP spid="40" grpId="0" animBg="1"/>
      <p:bldP spid="5126" grpId="0"/>
      <p:bldP spid="5126" grpId="1"/>
      <p:bldP spid="5129" grpId="0" animBg="1"/>
      <p:bldP spid="48"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ctrTitle"/>
          </p:nvPr>
        </p:nvSpPr>
        <p:spPr>
          <a:xfrm>
            <a:off x="533401" y="1040419"/>
            <a:ext cx="7772400" cy="685718"/>
          </a:xfrm>
        </p:spPr>
        <p:txBody>
          <a:bodyPr rtlCol="0">
            <a:noAutofit/>
          </a:bodyPr>
          <a:lstStyle/>
          <a:p>
            <a:pPr algn="r" fontAlgn="auto">
              <a:spcAft>
                <a:spcPts val="0"/>
              </a:spcAft>
              <a:defRPr/>
            </a:pPr>
            <a:r>
              <a:rPr lang="en-GB" sz="3600" dirty="0" smtClean="0">
                <a:latin typeface="HelveticaNeueLT Pro 45 Lt" pitchFamily="34" charset="0"/>
                <a:cs typeface="Arial" pitchFamily="34" charset="0"/>
              </a:rPr>
              <a:t>Introduction to </a:t>
            </a:r>
            <a:r>
              <a:rPr lang="en-GB" sz="3600" dirty="0" err="1" smtClean="0">
                <a:latin typeface="HelveticaNeueLT Pro 45 Lt" pitchFamily="34" charset="0"/>
                <a:cs typeface="Arial" pitchFamily="34" charset="0"/>
              </a:rPr>
              <a:t>Cytoscape</a:t>
            </a:r>
            <a:endParaRPr lang="de-DE" sz="3600" dirty="0" smtClean="0">
              <a:latin typeface="HelveticaNeueLT Pro 45 Lt" pitchFamily="34" charset="0"/>
              <a:cs typeface="Arial" pitchFamily="34" charset="0"/>
            </a:endParaRPr>
          </a:p>
        </p:txBody>
      </p:sp>
      <p:pic>
        <p:nvPicPr>
          <p:cNvPr id="5" name="Picture 4" descr="http://www.cytoscape.org/images/cytoscape_logo_lef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924944"/>
            <a:ext cx="2683132" cy="26831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956303"/>
            <a:ext cx="2072562" cy="1781377"/>
          </a:xfrm>
          <a:prstGeom prst="rect">
            <a:avLst/>
          </a:prstGeom>
        </p:spPr>
      </p:pic>
    </p:spTree>
    <p:extLst>
      <p:ext uri="{BB962C8B-B14F-4D97-AF65-F5344CB8AC3E}">
        <p14:creationId xmlns:p14="http://schemas.microsoft.com/office/powerpoint/2010/main" val="217124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8" name="Picture 8" descr="http://www.cytoscape.org/images/top_slides/network1_700p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1249" y="3781602"/>
            <a:ext cx="3764399" cy="2430727"/>
          </a:xfrm>
          <a:prstGeom prst="rect">
            <a:avLst/>
          </a:prstGeom>
          <a:noFill/>
          <a:extLst>
            <a:ext uri="{909E8E84-426E-40dd-AFC4-6F175D3DCCD1}">
              <a14:hiddenFill xmlns:a14="http://schemas.microsoft.com/office/drawing/2010/main">
                <a:solidFill>
                  <a:srgbClr val="FFFFFF"/>
                </a:solidFill>
              </a14:hiddenFill>
            </a:ext>
          </a:extLst>
        </p:spPr>
      </p:pic>
      <p:pic>
        <p:nvPicPr>
          <p:cNvPr id="20490" name="Picture 10" descr="http://www.cytoscape.org/images/screenshots/visualMappin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103" y="2331958"/>
            <a:ext cx="3732488" cy="2664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23850" y="115888"/>
            <a:ext cx="7848600" cy="1077218"/>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Cytoscape: open-source network representation and analysis </a:t>
            </a:r>
            <a:r>
              <a:rPr lang="en-GB" dirty="0" smtClean="0"/>
              <a:t>tool</a:t>
            </a:r>
            <a:endParaRPr lang="en-GB" dirty="0"/>
          </a:p>
        </p:txBody>
      </p:sp>
      <p:sp>
        <p:nvSpPr>
          <p:cNvPr id="3" name="TextBox 2"/>
          <p:cNvSpPr txBox="1"/>
          <p:nvPr/>
        </p:nvSpPr>
        <p:spPr>
          <a:xfrm>
            <a:off x="5508104" y="1340768"/>
            <a:ext cx="3273140" cy="523220"/>
          </a:xfrm>
          <a:prstGeom prst="rect">
            <a:avLst/>
          </a:prstGeom>
          <a:noFill/>
        </p:spPr>
        <p:txBody>
          <a:bodyPr wrap="none" rtlCol="0">
            <a:spAutoFit/>
          </a:bodyPr>
          <a:lstStyle/>
          <a:p>
            <a:r>
              <a:rPr lang="en-GB" sz="2800" dirty="0" smtClean="0">
                <a:cs typeface="Arial" panose="020B0604020202020204" pitchFamily="34" charset="0"/>
                <a:hlinkClick r:id="rId4"/>
              </a:rPr>
              <a:t>www.cytoscape.org</a:t>
            </a:r>
            <a:endParaRPr lang="en-GB" sz="2800" dirty="0">
              <a:cs typeface="Arial" panose="020B0604020202020204" pitchFamily="34" charset="0"/>
            </a:endParaRPr>
          </a:p>
        </p:txBody>
      </p:sp>
      <p:pic>
        <p:nvPicPr>
          <p:cNvPr id="20482" name="Picture 2" descr="http://www.cytoscape.org/images/cytoscape_logo_lef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4581128"/>
            <a:ext cx="1872208" cy="1872208"/>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http://www.cytoscape.org/images/top_slides/pieChart_700p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1335815"/>
            <a:ext cx="2873489" cy="22454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028384" y="3131676"/>
            <a:ext cx="524503" cy="369332"/>
          </a:xfrm>
          <a:prstGeom prst="rect">
            <a:avLst/>
          </a:prstGeom>
          <a:noFill/>
        </p:spPr>
        <p:txBody>
          <a:bodyPr wrap="none" rtlCol="0">
            <a:spAutoFit/>
          </a:bodyPr>
          <a:lstStyle/>
          <a:p>
            <a:r>
              <a:rPr lang="en-GB" sz="1800" b="1" dirty="0" smtClean="0">
                <a:cs typeface="Arial" panose="020B0604020202020204" pitchFamily="34" charset="0"/>
              </a:rPr>
              <a:t>2.8</a:t>
            </a:r>
            <a:endParaRPr lang="en-GB" sz="1800" b="1" dirty="0">
              <a:cs typeface="Arial" panose="020B0604020202020204" pitchFamily="34" charset="0"/>
            </a:endParaRPr>
          </a:p>
        </p:txBody>
      </p:sp>
      <p:sp>
        <p:nvSpPr>
          <p:cNvPr id="17" name="TextBox 16"/>
          <p:cNvSpPr txBox="1"/>
          <p:nvPr/>
        </p:nvSpPr>
        <p:spPr>
          <a:xfrm>
            <a:off x="826373" y="6165304"/>
            <a:ext cx="505555" cy="369332"/>
          </a:xfrm>
          <a:prstGeom prst="rect">
            <a:avLst/>
          </a:prstGeom>
          <a:noFill/>
        </p:spPr>
        <p:txBody>
          <a:bodyPr wrap="none" rtlCol="0">
            <a:spAutoFit/>
          </a:bodyPr>
          <a:lstStyle/>
          <a:p>
            <a:r>
              <a:rPr lang="en-GB" sz="1800" b="1" dirty="0" smtClean="0">
                <a:solidFill>
                  <a:schemeClr val="accent6">
                    <a:lumMod val="75000"/>
                  </a:schemeClr>
                </a:solidFill>
                <a:cs typeface="Arial" panose="020B0604020202020204" pitchFamily="34" charset="0"/>
              </a:rPr>
              <a:t>3.2</a:t>
            </a:r>
            <a:endParaRPr lang="en-GB" sz="1800" b="1" dirty="0">
              <a:solidFill>
                <a:schemeClr val="accent6">
                  <a:lumMod val="75000"/>
                </a:schemeClr>
              </a:solidFill>
              <a:cs typeface="Arial" panose="020B0604020202020204" pitchFamily="34" charset="0"/>
            </a:endParaRPr>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48264" y="1960846"/>
            <a:ext cx="1547976" cy="1330493"/>
          </a:xfrm>
          <a:prstGeom prst="rect">
            <a:avLst/>
          </a:prstGeom>
        </p:spPr>
      </p:pic>
    </p:spTree>
    <p:extLst>
      <p:ext uri="{BB962C8B-B14F-4D97-AF65-F5344CB8AC3E}">
        <p14:creationId xmlns:p14="http://schemas.microsoft.com/office/powerpoint/2010/main" val="4202409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Representing PPIs: Why Cytoscape?</a:t>
            </a:r>
          </a:p>
        </p:txBody>
      </p:sp>
      <p:sp>
        <p:nvSpPr>
          <p:cNvPr id="3" name="TextBox 2"/>
          <p:cNvSpPr txBox="1"/>
          <p:nvPr/>
        </p:nvSpPr>
        <p:spPr>
          <a:xfrm>
            <a:off x="3152861" y="937308"/>
            <a:ext cx="2838277" cy="461665"/>
          </a:xfrm>
          <a:prstGeom prst="rect">
            <a:avLst/>
          </a:prstGeom>
          <a:noFill/>
        </p:spPr>
        <p:txBody>
          <a:bodyPr wrap="none" rtlCol="0">
            <a:spAutoFit/>
          </a:bodyPr>
          <a:lstStyle/>
          <a:p>
            <a:r>
              <a:rPr lang="en-GB" dirty="0" smtClean="0">
                <a:cs typeface="Arial" panose="020B0604020202020204" pitchFamily="34" charset="0"/>
                <a:hlinkClick r:id="rId2"/>
              </a:rPr>
              <a:t>www.cytoscape.org</a:t>
            </a:r>
            <a:endParaRPr lang="en-GB" dirty="0">
              <a:cs typeface="Arial" panose="020B0604020202020204" pitchFamily="34" charset="0"/>
            </a:endParaRPr>
          </a:p>
        </p:txBody>
      </p:sp>
      <p:sp>
        <p:nvSpPr>
          <p:cNvPr id="4" name="TextBox 3"/>
          <p:cNvSpPr txBox="1"/>
          <p:nvPr/>
        </p:nvSpPr>
        <p:spPr>
          <a:xfrm>
            <a:off x="107504" y="1728385"/>
            <a:ext cx="8904058" cy="4508927"/>
          </a:xfrm>
          <a:prstGeom prst="rect">
            <a:avLst/>
          </a:prstGeom>
          <a:noFill/>
        </p:spPr>
        <p:txBody>
          <a:bodyPr wrap="square" rtlCol="0">
            <a:spAutoFit/>
          </a:bodyPr>
          <a:lstStyle/>
          <a:p>
            <a:pPr marL="285750" indent="-285750">
              <a:spcAft>
                <a:spcPts val="600"/>
              </a:spcAft>
              <a:buFont typeface="Arial" pitchFamily="34" charset="0"/>
              <a:buChar char="•"/>
            </a:pPr>
            <a:r>
              <a:rPr lang="en-GB" sz="1800" dirty="0">
                <a:cs typeface="Arial" panose="020B0604020202020204" pitchFamily="34" charset="0"/>
              </a:rPr>
              <a:t>It </a:t>
            </a:r>
            <a:r>
              <a:rPr lang="en-GB" sz="1800" dirty="0" smtClean="0">
                <a:cs typeface="Arial" panose="020B0604020202020204" pitchFamily="34" charset="0"/>
              </a:rPr>
              <a:t>imports </a:t>
            </a:r>
            <a:r>
              <a:rPr lang="en-GB" sz="1800" dirty="0">
                <a:cs typeface="Arial" panose="020B0604020202020204" pitchFamily="34" charset="0"/>
              </a:rPr>
              <a:t>molecular and genetic interaction datasets in several formats. </a:t>
            </a:r>
          </a:p>
          <a:p>
            <a:pPr marL="742950" lvl="1" indent="-285750">
              <a:spcAft>
                <a:spcPts val="600"/>
              </a:spcAft>
              <a:buFont typeface="Wingdings" pitchFamily="2" charset="2"/>
              <a:buChar char="ü"/>
            </a:pPr>
            <a:r>
              <a:rPr lang="en-GB" sz="1800" dirty="0" smtClean="0">
                <a:cs typeface="Arial" panose="020B0604020202020204" pitchFamily="34" charset="0"/>
              </a:rPr>
              <a:t>We will </a:t>
            </a:r>
            <a:r>
              <a:rPr lang="en-GB" sz="1800" dirty="0">
                <a:cs typeface="Arial" panose="020B0604020202020204" pitchFamily="34" charset="0"/>
              </a:rPr>
              <a:t>import </a:t>
            </a:r>
            <a:r>
              <a:rPr lang="en-GB" sz="1800" dirty="0" smtClean="0">
                <a:cs typeface="Arial" panose="020B0604020202020204" pitchFamily="34" charset="0"/>
              </a:rPr>
              <a:t>data from </a:t>
            </a:r>
            <a:r>
              <a:rPr lang="en-GB" sz="1800" dirty="0" err="1" smtClean="0">
                <a:cs typeface="Arial" panose="020B0604020202020204" pitchFamily="34" charset="0"/>
              </a:rPr>
              <a:t>IMEx</a:t>
            </a:r>
            <a:r>
              <a:rPr lang="en-GB" sz="1800" dirty="0" smtClean="0">
                <a:cs typeface="Arial" panose="020B0604020202020204" pitchFamily="34" charset="0"/>
              </a:rPr>
              <a:t>-complying databases to generate a molecular </a:t>
            </a:r>
            <a:r>
              <a:rPr lang="en-GB" sz="1800" dirty="0">
                <a:cs typeface="Arial" panose="020B0604020202020204" pitchFamily="34" charset="0"/>
              </a:rPr>
              <a:t>interaction network </a:t>
            </a:r>
            <a:r>
              <a:rPr lang="en-GB" sz="1800" dirty="0" smtClean="0">
                <a:cs typeface="Arial" panose="020B0604020202020204" pitchFamily="34" charset="0"/>
              </a:rPr>
              <a:t>using </a:t>
            </a:r>
            <a:r>
              <a:rPr lang="en-GB" sz="1800" dirty="0">
                <a:cs typeface="Arial" panose="020B0604020202020204" pitchFamily="34" charset="0"/>
              </a:rPr>
              <a:t>the PSICQUIC Universal </a:t>
            </a:r>
            <a:r>
              <a:rPr lang="en-GB" sz="1800" dirty="0" smtClean="0">
                <a:cs typeface="Arial" panose="020B0604020202020204" pitchFamily="34" charset="0"/>
              </a:rPr>
              <a:t>Client app of Cytoscape. </a:t>
            </a:r>
            <a:endParaRPr lang="en-GB" sz="1800" dirty="0">
              <a:cs typeface="Arial" panose="020B0604020202020204" pitchFamily="34" charset="0"/>
            </a:endParaRPr>
          </a:p>
          <a:p>
            <a:pPr marL="285750" indent="-285750">
              <a:spcAft>
                <a:spcPts val="600"/>
              </a:spcAft>
              <a:buFont typeface="Arial" pitchFamily="34" charset="0"/>
              <a:buChar char="•"/>
            </a:pPr>
            <a:r>
              <a:rPr lang="en-GB" sz="1800" dirty="0">
                <a:cs typeface="Arial" panose="020B0604020202020204" pitchFamily="34" charset="0"/>
              </a:rPr>
              <a:t>It  can  make  </a:t>
            </a:r>
            <a:r>
              <a:rPr lang="en-GB" sz="1800" dirty="0" smtClean="0">
                <a:cs typeface="Arial" panose="020B0604020202020204" pitchFamily="34" charset="0"/>
              </a:rPr>
              <a:t>use  </a:t>
            </a:r>
            <a:r>
              <a:rPr lang="en-GB" sz="1800" dirty="0">
                <a:cs typeface="Arial" panose="020B0604020202020204" pitchFamily="34" charset="0"/>
              </a:rPr>
              <a:t>of  several  visual  features  that  can  effectively  highlight  key </a:t>
            </a:r>
            <a:r>
              <a:rPr lang="en-GB" sz="1800" dirty="0" smtClean="0">
                <a:cs typeface="Arial" panose="020B0604020202020204" pitchFamily="34" charset="0"/>
              </a:rPr>
              <a:t>aspects of </a:t>
            </a:r>
            <a:r>
              <a:rPr lang="en-GB" sz="1800" dirty="0">
                <a:cs typeface="Arial" panose="020B0604020202020204" pitchFamily="34" charset="0"/>
              </a:rPr>
              <a:t>the network. </a:t>
            </a:r>
          </a:p>
          <a:p>
            <a:pPr marL="742950" lvl="1" indent="-285750">
              <a:spcAft>
                <a:spcPts val="600"/>
              </a:spcAft>
              <a:buFont typeface="Wingdings" pitchFamily="2" charset="2"/>
              <a:buChar char="ü"/>
            </a:pPr>
            <a:r>
              <a:rPr lang="en-GB" sz="1800" dirty="0" smtClean="0">
                <a:cs typeface="Arial" panose="020B0604020202020204" pitchFamily="34" charset="0"/>
              </a:rPr>
              <a:t>We </a:t>
            </a:r>
            <a:r>
              <a:rPr lang="en-GB" sz="1800" dirty="0">
                <a:cs typeface="Arial" panose="020B0604020202020204" pitchFamily="34" charset="0"/>
              </a:rPr>
              <a:t>will use node and edge </a:t>
            </a:r>
            <a:r>
              <a:rPr lang="en-GB" sz="1800" dirty="0" smtClean="0">
                <a:cs typeface="Arial" panose="020B0604020202020204" pitchFamily="34" charset="0"/>
              </a:rPr>
              <a:t>columns </a:t>
            </a:r>
            <a:r>
              <a:rPr lang="en-GB" sz="1800" dirty="0">
                <a:cs typeface="Arial" panose="020B0604020202020204" pitchFamily="34" charset="0"/>
              </a:rPr>
              <a:t>to represent quantitative proteomics data </a:t>
            </a:r>
            <a:r>
              <a:rPr lang="en-GB" sz="1800" dirty="0" smtClean="0">
                <a:cs typeface="Arial" panose="020B0604020202020204" pitchFamily="34" charset="0"/>
              </a:rPr>
              <a:t>and </a:t>
            </a:r>
            <a:r>
              <a:rPr lang="en-GB" sz="1800" dirty="0">
                <a:cs typeface="Arial" panose="020B0604020202020204" pitchFamily="34" charset="0"/>
              </a:rPr>
              <a:t>interaction features.  </a:t>
            </a:r>
          </a:p>
          <a:p>
            <a:pPr marL="285750" indent="-285750">
              <a:spcAft>
                <a:spcPts val="600"/>
              </a:spcAft>
              <a:buFont typeface="Arial" pitchFamily="34" charset="0"/>
              <a:buChar char="•"/>
            </a:pPr>
            <a:r>
              <a:rPr lang="en-GB" sz="1800" dirty="0">
                <a:cs typeface="Arial" panose="020B0604020202020204" pitchFamily="34" charset="0"/>
              </a:rPr>
              <a:t>It can </a:t>
            </a:r>
            <a:r>
              <a:rPr lang="en-GB" sz="1800" dirty="0" smtClean="0">
                <a:cs typeface="Arial" panose="020B0604020202020204" pitchFamily="34" charset="0"/>
              </a:rPr>
              <a:t>integrate </a:t>
            </a:r>
            <a:r>
              <a:rPr lang="en-GB" sz="1800" dirty="0">
                <a:cs typeface="Arial" panose="020B0604020202020204" pitchFamily="34" charset="0"/>
              </a:rPr>
              <a:t>global datasets and functional annotations. </a:t>
            </a:r>
          </a:p>
          <a:p>
            <a:pPr marL="742950" lvl="1" indent="-285750">
              <a:spcAft>
                <a:spcPts val="600"/>
              </a:spcAft>
              <a:buFont typeface="Wingdings" pitchFamily="2" charset="2"/>
              <a:buChar char="ü"/>
            </a:pPr>
            <a:r>
              <a:rPr lang="en-GB" sz="1800" dirty="0" smtClean="0">
                <a:cs typeface="Arial" panose="020B0604020202020204" pitchFamily="34" charset="0"/>
              </a:rPr>
              <a:t>We  </a:t>
            </a:r>
            <a:r>
              <a:rPr lang="en-GB" sz="1800" dirty="0">
                <a:cs typeface="Arial" panose="020B0604020202020204" pitchFamily="34" charset="0"/>
              </a:rPr>
              <a:t>will  make  use  of  resources  such  as  the  Gene  Ontology  to  annotate  </a:t>
            </a:r>
            <a:r>
              <a:rPr lang="en-GB" sz="1800" dirty="0" smtClean="0">
                <a:cs typeface="Arial" panose="020B0604020202020204" pitchFamily="34" charset="0"/>
              </a:rPr>
              <a:t>the interacting </a:t>
            </a:r>
            <a:r>
              <a:rPr lang="en-GB" sz="1800" dirty="0">
                <a:cs typeface="Arial" panose="020B0604020202020204" pitchFamily="34" charset="0"/>
              </a:rPr>
              <a:t>partners in our network.  </a:t>
            </a:r>
          </a:p>
          <a:p>
            <a:pPr marL="285750" indent="-285750">
              <a:spcAft>
                <a:spcPts val="600"/>
              </a:spcAft>
              <a:buFont typeface="Arial" pitchFamily="34" charset="0"/>
              <a:buChar char="•"/>
            </a:pPr>
            <a:r>
              <a:rPr lang="en-GB" sz="1800" dirty="0">
                <a:cs typeface="Arial" panose="020B0604020202020204" pitchFamily="34" charset="0"/>
              </a:rPr>
              <a:t>It has a wide variety of advanced analysis and </a:t>
            </a:r>
            <a:r>
              <a:rPr lang="en-GB" sz="1800" dirty="0" smtClean="0">
                <a:cs typeface="Arial" panose="020B0604020202020204" pitchFamily="34" charset="0"/>
              </a:rPr>
              <a:t>modelling </a:t>
            </a:r>
            <a:r>
              <a:rPr lang="en-GB" sz="1800" dirty="0">
                <a:cs typeface="Arial" panose="020B0604020202020204" pitchFamily="34" charset="0"/>
              </a:rPr>
              <a:t>tools in the form of </a:t>
            </a:r>
            <a:r>
              <a:rPr lang="en-GB" sz="1800" dirty="0" smtClean="0">
                <a:cs typeface="Arial" panose="020B0604020202020204" pitchFamily="34" charset="0"/>
              </a:rPr>
              <a:t>apps </a:t>
            </a:r>
            <a:r>
              <a:rPr lang="en-GB" sz="1800" dirty="0">
                <a:cs typeface="Arial" panose="020B0604020202020204" pitchFamily="34" charset="0"/>
              </a:rPr>
              <a:t>that </a:t>
            </a:r>
            <a:r>
              <a:rPr lang="en-GB" sz="1800" dirty="0" smtClean="0">
                <a:cs typeface="Arial" panose="020B0604020202020204" pitchFamily="34" charset="0"/>
              </a:rPr>
              <a:t>can </a:t>
            </a:r>
            <a:r>
              <a:rPr lang="en-GB" sz="1800" dirty="0">
                <a:cs typeface="Arial" panose="020B0604020202020204" pitchFamily="34" charset="0"/>
              </a:rPr>
              <a:t>be easily installed and applied to different approaches.  </a:t>
            </a:r>
          </a:p>
          <a:p>
            <a:pPr marL="742950" lvl="1" indent="-285750">
              <a:spcAft>
                <a:spcPts val="600"/>
              </a:spcAft>
              <a:buFont typeface="Wingdings" pitchFamily="2" charset="2"/>
              <a:buChar char="ü"/>
            </a:pPr>
            <a:r>
              <a:rPr lang="en-GB" sz="1800" dirty="0" smtClean="0">
                <a:cs typeface="Arial" panose="020B0604020202020204" pitchFamily="34" charset="0"/>
              </a:rPr>
              <a:t>The </a:t>
            </a:r>
            <a:r>
              <a:rPr lang="en-GB" sz="1800" dirty="0" err="1">
                <a:cs typeface="Arial" panose="020B0604020202020204" pitchFamily="34" charset="0"/>
              </a:rPr>
              <a:t>BiNGO</a:t>
            </a:r>
            <a:r>
              <a:rPr lang="en-GB" sz="1800" dirty="0">
                <a:cs typeface="Arial" panose="020B0604020202020204" pitchFamily="34" charset="0"/>
              </a:rPr>
              <a:t> </a:t>
            </a:r>
            <a:r>
              <a:rPr lang="en-GB" sz="1800" dirty="0" smtClean="0">
                <a:cs typeface="Arial" panose="020B0604020202020204" pitchFamily="34" charset="0"/>
              </a:rPr>
              <a:t>and clisterMaker2 apps will </a:t>
            </a:r>
            <a:r>
              <a:rPr lang="en-GB" sz="1800" dirty="0">
                <a:cs typeface="Arial" panose="020B0604020202020204" pitchFamily="34" charset="0"/>
              </a:rPr>
              <a:t>be used to perform GO enrichment analysis and try to </a:t>
            </a:r>
            <a:r>
              <a:rPr lang="en-GB" sz="1800" dirty="0" smtClean="0">
                <a:cs typeface="Arial" panose="020B0604020202020204" pitchFamily="34" charset="0"/>
              </a:rPr>
              <a:t>identify </a:t>
            </a:r>
            <a:r>
              <a:rPr lang="en-GB" sz="1800" dirty="0">
                <a:cs typeface="Arial" panose="020B0604020202020204" pitchFamily="34" charset="0"/>
              </a:rPr>
              <a:t>the functional modules underlying our network.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756757"/>
            <a:ext cx="822766" cy="82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www.cytoscape.org/images/cytoscape_logo_lef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216" y="700088"/>
            <a:ext cx="936104" cy="93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46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303" y="1052736"/>
            <a:ext cx="5752842" cy="4262551"/>
          </a:xfrm>
          <a:prstGeom prst="rect">
            <a:avLst/>
          </a:prstGeom>
        </p:spPr>
      </p:pic>
      <p:sp>
        <p:nvSpPr>
          <p:cNvPr id="8" name="TextBox 7"/>
          <p:cNvSpPr txBox="1"/>
          <p:nvPr/>
        </p:nvSpPr>
        <p:spPr>
          <a:xfrm>
            <a:off x="6084168" y="764704"/>
            <a:ext cx="3059832" cy="5186036"/>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en-GB" sz="1800" dirty="0" smtClean="0"/>
              <a:t>Large variety of apps/plugins (&gt;230)</a:t>
            </a:r>
          </a:p>
          <a:p>
            <a:pPr marL="285750" indent="-285750">
              <a:spcBef>
                <a:spcPts val="1200"/>
              </a:spcBef>
              <a:buFont typeface="Arial" panose="020B0604020202020204" pitchFamily="34" charset="0"/>
              <a:buChar char="•"/>
            </a:pPr>
            <a:r>
              <a:rPr lang="en-GB" sz="1800" dirty="0" smtClean="0"/>
              <a:t>Great flexibility, adaptable to multiple types of analysis, in various domains of knowledge: </a:t>
            </a:r>
            <a:r>
              <a:rPr lang="en-GB" sz="1800" dirty="0"/>
              <a:t>bioinformatics, social network analysis, </a:t>
            </a:r>
            <a:r>
              <a:rPr lang="en-GB" sz="1800" dirty="0" smtClean="0"/>
              <a:t>semantic web…</a:t>
            </a:r>
          </a:p>
          <a:p>
            <a:pPr marL="285750" indent="-285750">
              <a:spcBef>
                <a:spcPts val="1200"/>
              </a:spcBef>
              <a:buFont typeface="Arial" panose="020B0604020202020204" pitchFamily="34" charset="0"/>
              <a:buChar char="•"/>
            </a:pPr>
            <a:r>
              <a:rPr lang="en-GB" sz="1800" dirty="0" smtClean="0"/>
              <a:t>Possibility to create your own.</a:t>
            </a:r>
          </a:p>
          <a:p>
            <a:pPr marL="266700" indent="-252413">
              <a:spcBef>
                <a:spcPts val="0"/>
              </a:spcBef>
              <a:spcAft>
                <a:spcPts val="600"/>
              </a:spcAft>
              <a:buFont typeface="Arial" panose="020B0604020202020204" pitchFamily="34" charset="0"/>
              <a:buChar char="•"/>
            </a:pPr>
            <a:r>
              <a:rPr lang="en-GB" sz="1800" dirty="0"/>
              <a:t>Some deprecated or obsolete</a:t>
            </a:r>
          </a:p>
          <a:p>
            <a:pPr marL="265113" indent="-252413">
              <a:spcBef>
                <a:spcPts val="0"/>
              </a:spcBef>
              <a:spcAft>
                <a:spcPts val="600"/>
              </a:spcAft>
              <a:buFont typeface="Arial" panose="020B0604020202020204" pitchFamily="34" charset="0"/>
              <a:buChar char="•"/>
            </a:pPr>
            <a:r>
              <a:rPr lang="en-GB" sz="1800" dirty="0"/>
              <a:t>Different functionality depending on the </a:t>
            </a:r>
            <a:r>
              <a:rPr lang="en-GB" sz="1800" dirty="0" err="1"/>
              <a:t>Cytoscape</a:t>
            </a:r>
            <a:r>
              <a:rPr lang="en-GB" sz="1800" dirty="0"/>
              <a:t> </a:t>
            </a:r>
            <a:r>
              <a:rPr lang="en-GB" sz="1800" dirty="0" smtClean="0"/>
              <a:t>version</a:t>
            </a:r>
            <a:endParaRPr lang="en-GB" sz="1800" dirty="0"/>
          </a:p>
        </p:txBody>
      </p:sp>
      <p:sp>
        <p:nvSpPr>
          <p:cNvPr id="14" name="TextBox 13"/>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err="1" smtClean="0"/>
              <a:t>Cytoscape</a:t>
            </a:r>
            <a:r>
              <a:rPr lang="en-GB" dirty="0"/>
              <a:t> </a:t>
            </a:r>
            <a:r>
              <a:rPr lang="en-GB" dirty="0" smtClean="0"/>
              <a:t>apps/plugins</a:t>
            </a:r>
            <a:endParaRPr lang="en-GB" dirty="0"/>
          </a:p>
        </p:txBody>
      </p:sp>
      <p:sp>
        <p:nvSpPr>
          <p:cNvPr id="5" name="TextBox 4"/>
          <p:cNvSpPr txBox="1"/>
          <p:nvPr/>
        </p:nvSpPr>
        <p:spPr>
          <a:xfrm>
            <a:off x="107504" y="6467632"/>
            <a:ext cx="5656228" cy="369332"/>
          </a:xfrm>
          <a:prstGeom prst="rect">
            <a:avLst/>
          </a:prstGeom>
          <a:noFill/>
        </p:spPr>
        <p:txBody>
          <a:bodyPr wrap="none" rtlCol="0">
            <a:spAutoFit/>
          </a:bodyPr>
          <a:lstStyle/>
          <a:p>
            <a:r>
              <a:rPr lang="en-GB" sz="1800" dirty="0" smtClean="0">
                <a:solidFill>
                  <a:schemeClr val="accent1"/>
                </a:solidFill>
                <a:cs typeface="Arial" panose="020B0604020202020204" pitchFamily="34" charset="0"/>
              </a:rPr>
              <a:t>Saito et al., 2012, </a:t>
            </a:r>
            <a:r>
              <a:rPr lang="en-GB" sz="1800" dirty="0">
                <a:solidFill>
                  <a:schemeClr val="accent1"/>
                </a:solidFill>
                <a:cs typeface="Arial" panose="020B0604020202020204" pitchFamily="34" charset="0"/>
              </a:rPr>
              <a:t>Nature </a:t>
            </a:r>
            <a:r>
              <a:rPr lang="en-GB" sz="1800" dirty="0" smtClean="0">
                <a:solidFill>
                  <a:schemeClr val="accent1"/>
                </a:solidFill>
                <a:cs typeface="Arial" panose="020B0604020202020204" pitchFamily="34" charset="0"/>
              </a:rPr>
              <a:t>Methods, </a:t>
            </a:r>
            <a:r>
              <a:rPr lang="en-GB" sz="1800" dirty="0">
                <a:solidFill>
                  <a:schemeClr val="accent1"/>
                </a:solidFill>
                <a:cs typeface="Arial" panose="020B0604020202020204" pitchFamily="34" charset="0"/>
              </a:rPr>
              <a:t>PMID: </a:t>
            </a:r>
            <a:r>
              <a:rPr lang="en-GB" sz="1800" dirty="0" smtClean="0">
                <a:solidFill>
                  <a:schemeClr val="accent1"/>
                </a:solidFill>
                <a:cs typeface="Arial" panose="020B0604020202020204" pitchFamily="34" charset="0"/>
              </a:rPr>
              <a:t>23132118</a:t>
            </a:r>
            <a:r>
              <a:rPr lang="en-GB" sz="1800" dirty="0">
                <a:solidFill>
                  <a:schemeClr val="accent1"/>
                </a:solidFill>
                <a:cs typeface="Arial" panose="020B0604020202020204" pitchFamily="34" charset="0"/>
              </a:rPr>
              <a:t>. </a:t>
            </a:r>
          </a:p>
        </p:txBody>
      </p:sp>
      <p:sp>
        <p:nvSpPr>
          <p:cNvPr id="6" name="Rectangle 5"/>
          <p:cNvSpPr/>
          <p:nvPr/>
        </p:nvSpPr>
        <p:spPr>
          <a:xfrm>
            <a:off x="0" y="5992215"/>
            <a:ext cx="5256584" cy="461665"/>
          </a:xfrm>
          <a:prstGeom prst="rect">
            <a:avLst/>
          </a:prstGeom>
        </p:spPr>
        <p:txBody>
          <a:bodyPr wrap="square">
            <a:spAutoFit/>
          </a:bodyPr>
          <a:lstStyle/>
          <a:p>
            <a:r>
              <a:rPr lang="en-GB" i="1" dirty="0" smtClean="0"/>
              <a:t>“A </a:t>
            </a:r>
            <a:r>
              <a:rPr lang="en-GB" i="1" dirty="0"/>
              <a:t>travel guide to </a:t>
            </a:r>
            <a:r>
              <a:rPr lang="en-GB" i="1" dirty="0" err="1"/>
              <a:t>Cytoscape</a:t>
            </a:r>
            <a:r>
              <a:rPr lang="en-GB" i="1" dirty="0"/>
              <a:t> </a:t>
            </a:r>
            <a:r>
              <a:rPr lang="en-GB" i="1" dirty="0" smtClean="0"/>
              <a:t>plugins.”</a:t>
            </a:r>
            <a:endParaRPr lang="en-GB" i="1" dirty="0"/>
          </a:p>
        </p:txBody>
      </p:sp>
    </p:spTree>
    <p:extLst>
      <p:ext uri="{BB962C8B-B14F-4D97-AF65-F5344CB8AC3E}">
        <p14:creationId xmlns:p14="http://schemas.microsoft.com/office/powerpoint/2010/main" val="294595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ctrTitle"/>
          </p:nvPr>
        </p:nvSpPr>
        <p:spPr>
          <a:xfrm>
            <a:off x="533401" y="1040419"/>
            <a:ext cx="7772400" cy="685718"/>
          </a:xfrm>
        </p:spPr>
        <p:txBody>
          <a:bodyPr rtlCol="0">
            <a:noAutofit/>
          </a:bodyPr>
          <a:lstStyle/>
          <a:p>
            <a:pPr algn="r" fontAlgn="auto">
              <a:spcAft>
                <a:spcPts val="0"/>
              </a:spcAft>
              <a:defRPr/>
            </a:pPr>
            <a:r>
              <a:rPr lang="de-DE" sz="3600" dirty="0" smtClean="0">
                <a:latin typeface="HelveticaNeueLT Pro 45 Lt" pitchFamily="34" charset="0"/>
                <a:cs typeface="Arial" pitchFamily="34" charset="0"/>
              </a:rPr>
              <a:t>Building and analyzing networks with Cytoscape and PSICQUIC</a:t>
            </a:r>
          </a:p>
        </p:txBody>
      </p:sp>
      <p:pic>
        <p:nvPicPr>
          <p:cNvPr id="6" name="Picture 5" descr="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2780928"/>
            <a:ext cx="1368152" cy="13681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cytoscape.org/images/cytoscape_logo_lef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924944"/>
            <a:ext cx="2683132" cy="2683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3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115888"/>
            <a:ext cx="8229600" cy="1143000"/>
          </a:xfrm>
        </p:spPr>
        <p:txBody>
          <a:bodyPr/>
          <a:lstStyle/>
          <a:p>
            <a:pPr eaLnBrk="1" hangingPunct="1"/>
            <a:r>
              <a:rPr lang="en-US" dirty="0" smtClean="0">
                <a:latin typeface="Arial" panose="020B0604020202020204" pitchFamily="34" charset="0"/>
                <a:cs typeface="Arial" panose="020B0604020202020204" pitchFamily="34" charset="0"/>
              </a:rPr>
              <a:t>Workflow</a:t>
            </a:r>
          </a:p>
        </p:txBody>
      </p:sp>
      <p:sp>
        <p:nvSpPr>
          <p:cNvPr id="3" name="Content Placeholder 2"/>
          <p:cNvSpPr>
            <a:spLocks noGrp="1"/>
          </p:cNvSpPr>
          <p:nvPr>
            <p:ph idx="1"/>
          </p:nvPr>
        </p:nvSpPr>
        <p:spPr>
          <a:xfrm>
            <a:off x="457200" y="1348380"/>
            <a:ext cx="8229600" cy="5032948"/>
          </a:xfrm>
        </p:spPr>
        <p:txBody>
          <a:bodyPr rtlCol="0">
            <a:noAutofit/>
          </a:bodyPr>
          <a:lstStyle/>
          <a:p>
            <a:pPr eaLnBrk="1" fontAlgn="auto" hangingPunct="1">
              <a:lnSpc>
                <a:spcPct val="120000"/>
              </a:lnSpc>
              <a:spcAft>
                <a:spcPts val="0"/>
              </a:spcAft>
              <a:defRPr/>
            </a:pPr>
            <a:r>
              <a:rPr lang="en-US" sz="2000" dirty="0" smtClean="0">
                <a:latin typeface="Arial" panose="020B0604020202020204" pitchFamily="34" charset="0"/>
                <a:cs typeface="Arial" panose="020B0604020202020204" pitchFamily="34" charset="0"/>
              </a:rPr>
              <a:t>Obtain protein-protein interactions</a:t>
            </a:r>
          </a:p>
          <a:p>
            <a:pPr lvl="2" fontAlgn="auto">
              <a:lnSpc>
                <a:spcPct val="120000"/>
              </a:lnSpc>
              <a:spcAft>
                <a:spcPts val="0"/>
              </a:spcAft>
              <a:buFont typeface="Wingdings" pitchFamily="2" charset="2"/>
              <a:buChar char="ü"/>
              <a:defRPr/>
            </a:pPr>
            <a:r>
              <a:rPr lang="en-US" sz="1600" dirty="0" smtClean="0">
                <a:latin typeface="Arial" panose="020B0604020202020204" pitchFamily="34" charset="0"/>
                <a:cs typeface="Arial" panose="020B0604020202020204" pitchFamily="34" charset="0"/>
              </a:rPr>
              <a:t>PSICQUIC-based interaction import client in Cytoscape</a:t>
            </a:r>
          </a:p>
          <a:p>
            <a:pPr eaLnBrk="1" fontAlgn="auto" hangingPunct="1">
              <a:lnSpc>
                <a:spcPct val="120000"/>
              </a:lnSpc>
              <a:spcAft>
                <a:spcPts val="0"/>
              </a:spcAft>
              <a:defRPr/>
            </a:pPr>
            <a:r>
              <a:rPr lang="en-US" sz="2000" dirty="0" smtClean="0">
                <a:latin typeface="Arial" panose="020B0604020202020204" pitchFamily="34" charset="0"/>
                <a:cs typeface="Arial" panose="020B0604020202020204" pitchFamily="34" charset="0"/>
              </a:rPr>
              <a:t>Visualize network</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smtClean="0">
                <a:latin typeface="Arial" panose="020B0604020202020204" pitchFamily="34" charset="0"/>
                <a:cs typeface="Arial" panose="020B0604020202020204" pitchFamily="34" charset="0"/>
              </a:rPr>
              <a:t>Basic network analysis</a:t>
            </a:r>
          </a:p>
          <a:p>
            <a:pPr lvl="1" fontAlgn="auto">
              <a:lnSpc>
                <a:spcPct val="120000"/>
              </a:lnSpc>
              <a:spcAft>
                <a:spcPts val="0"/>
              </a:spcAft>
              <a:defRPr/>
            </a:pPr>
            <a:r>
              <a:rPr lang="en-US" sz="1800" dirty="0" smtClean="0">
                <a:latin typeface="Arial" panose="020B0604020202020204" pitchFamily="34" charset="0"/>
                <a:cs typeface="Arial" panose="020B0604020202020204" pitchFamily="34" charset="0"/>
              </a:rPr>
              <a:t>Filtering your network based on columns</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Cytoscape: Using filters</a:t>
            </a:r>
          </a:p>
          <a:p>
            <a:pPr lvl="1" fontAlgn="auto">
              <a:lnSpc>
                <a:spcPct val="120000"/>
              </a:lnSpc>
              <a:spcAft>
                <a:spcPts val="0"/>
              </a:spcAft>
              <a:defRPr/>
            </a:pPr>
            <a:r>
              <a:rPr lang="en-US" sz="1800" dirty="0" smtClean="0">
                <a:latin typeface="Arial" panose="020B0604020202020204" pitchFamily="34" charset="0"/>
                <a:cs typeface="Arial" panose="020B0604020202020204" pitchFamily="34" charset="0"/>
              </a:rPr>
              <a:t>Integrate quantitative proteomics information in the network</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Cytoscape: Load </a:t>
            </a:r>
            <a:r>
              <a:rPr lang="en-US" sz="1600" dirty="0" smtClean="0">
                <a:latin typeface="Arial" panose="020B0604020202020204" pitchFamily="34" charset="0"/>
                <a:cs typeface="Arial" panose="020B0604020202020204" pitchFamily="34" charset="0"/>
              </a:rPr>
              <a:t>columns</a:t>
            </a:r>
            <a:endParaRPr lang="en-US" sz="1600" dirty="0">
              <a:latin typeface="Arial" panose="020B0604020202020204" pitchFamily="34" charset="0"/>
              <a:cs typeface="Arial" panose="020B0604020202020204" pitchFamily="34" charset="0"/>
            </a:endParaRPr>
          </a:p>
          <a:p>
            <a:pPr fontAlgn="auto">
              <a:lnSpc>
                <a:spcPct val="120000"/>
              </a:lnSpc>
              <a:spcAft>
                <a:spcPts val="0"/>
              </a:spcAft>
              <a:defRPr/>
            </a:pPr>
            <a:r>
              <a:rPr lang="en-US" sz="2000" dirty="0" smtClean="0">
                <a:latin typeface="Arial" panose="020B0604020202020204" pitchFamily="34" charset="0"/>
                <a:cs typeface="Arial" panose="020B0604020202020204" pitchFamily="34" charset="0"/>
              </a:rPr>
              <a:t>Identify heavily connected sub-networks</a:t>
            </a:r>
          </a:p>
          <a:p>
            <a:pPr lvl="2" fontAlgn="auto">
              <a:lnSpc>
                <a:spcPct val="120000"/>
              </a:lnSpc>
              <a:spcAft>
                <a:spcPts val="0"/>
              </a:spcAft>
              <a:buFont typeface="Wingdings" pitchFamily="2" charset="2"/>
              <a:buChar char="ü"/>
              <a:defRPr/>
            </a:pPr>
            <a:r>
              <a:rPr lang="en-US" sz="1600" dirty="0" err="1">
                <a:solidFill>
                  <a:prstClr val="black"/>
                </a:solidFill>
                <a:latin typeface="Arial" panose="020B0604020202020204" pitchFamily="34" charset="0"/>
                <a:cs typeface="Arial" panose="020B0604020202020204" pitchFamily="34" charset="0"/>
              </a:rPr>
              <a:t>Cytoscape</a:t>
            </a:r>
            <a:r>
              <a:rPr lang="en-US" sz="1600" dirty="0">
                <a:solidFill>
                  <a:prstClr val="black"/>
                </a:solidFill>
                <a:latin typeface="Arial" panose="020B0604020202020204" pitchFamily="34" charset="0"/>
                <a:cs typeface="Arial" panose="020B0604020202020204" pitchFamily="34" charset="0"/>
              </a:rPr>
              <a:t>: </a:t>
            </a:r>
            <a:r>
              <a:rPr lang="en-US" sz="1600" dirty="0" smtClean="0">
                <a:solidFill>
                  <a:prstClr val="black"/>
                </a:solidFill>
                <a:latin typeface="Arial" panose="020B0604020202020204" pitchFamily="34" charset="0"/>
                <a:cs typeface="Arial" panose="020B0604020202020204" pitchFamily="34" charset="0"/>
              </a:rPr>
              <a:t>clusterMaker2 app</a:t>
            </a:r>
            <a:endParaRPr lang="en-US" sz="1200" dirty="0" smtClean="0">
              <a:latin typeface="Arial" panose="020B0604020202020204" pitchFamily="34" charset="0"/>
              <a:cs typeface="Arial" panose="020B0604020202020204" pitchFamily="34" charset="0"/>
            </a:endParaRPr>
          </a:p>
          <a:p>
            <a:pPr fontAlgn="auto">
              <a:lnSpc>
                <a:spcPct val="120000"/>
              </a:lnSpc>
              <a:spcAft>
                <a:spcPts val="0"/>
              </a:spcAft>
              <a:defRPr/>
            </a:pPr>
            <a:r>
              <a:rPr lang="en-US" sz="2000" dirty="0" smtClean="0">
                <a:latin typeface="Arial" panose="020B0604020202020204" pitchFamily="34" charset="0"/>
                <a:cs typeface="Arial" panose="020B0604020202020204" pitchFamily="34" charset="0"/>
              </a:rPr>
              <a:t>Analyze meaningful GO annotation</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Cytoscape: </a:t>
            </a:r>
            <a:r>
              <a:rPr lang="en-US" sz="1600" dirty="0" err="1">
                <a:latin typeface="Arial" panose="020B0604020202020204" pitchFamily="34" charset="0"/>
                <a:cs typeface="Arial" panose="020B0604020202020204" pitchFamily="34" charset="0"/>
              </a:rPr>
              <a:t>BiNGO</a:t>
            </a:r>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app</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828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7200" y="115888"/>
            <a:ext cx="8229600" cy="1143000"/>
          </a:xfrm>
          <a:prstGeom prst="rect">
            <a:avLst/>
          </a:prstGeom>
        </p:spPr>
        <p:txBody>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mtClean="0">
                <a:latin typeface="Arial" panose="020B0604020202020204" pitchFamily="34" charset="0"/>
                <a:cs typeface="Arial" panose="020B0604020202020204" pitchFamily="34" charset="0"/>
              </a:rPr>
              <a:t>Workflow</a:t>
            </a:r>
            <a:endParaRPr lang="en-US" dirty="0" smtClean="0">
              <a:latin typeface="Arial" panose="020B0604020202020204" pitchFamily="34" charset="0"/>
              <a:cs typeface="Arial" panose="020B0604020202020204" pitchFamily="34" charset="0"/>
            </a:endParaRPr>
          </a:p>
        </p:txBody>
      </p:sp>
      <p:pic>
        <p:nvPicPr>
          <p:cNvPr id="8" name="Picture 7" descr="sn3_undir_c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2320" y="2564904"/>
            <a:ext cx="1397650" cy="1347541"/>
          </a:xfrm>
          <a:prstGeom prst="rect">
            <a:avLst/>
          </a:prstGeom>
        </p:spPr>
      </p:pic>
      <p:pic>
        <p:nvPicPr>
          <p:cNvPr id="9" name="Picture 8" descr="sn2_undir_ex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872" y="1700808"/>
            <a:ext cx="2969655" cy="2160240"/>
          </a:xfrm>
          <a:prstGeom prst="rect">
            <a:avLst/>
          </a:prstGeom>
        </p:spPr>
      </p:pic>
      <p:pic>
        <p:nvPicPr>
          <p:cNvPr id="10" name="Picture 9" descr="sn1_undir_bas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1124744"/>
            <a:ext cx="2969655" cy="2160240"/>
          </a:xfrm>
          <a:prstGeom prst="rect">
            <a:avLst/>
          </a:prstGeom>
        </p:spPr>
      </p:pic>
      <p:pic>
        <p:nvPicPr>
          <p:cNvPr id="3" name="Picture 2" descr="n5_undir_enrana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7824" y="4581128"/>
            <a:ext cx="2880320" cy="2094969"/>
          </a:xfrm>
          <a:prstGeom prst="rect">
            <a:avLst/>
          </a:prstGeom>
        </p:spPr>
      </p:pic>
      <p:sp>
        <p:nvSpPr>
          <p:cNvPr id="4" name="TextBox 3"/>
          <p:cNvSpPr txBox="1"/>
          <p:nvPr/>
        </p:nvSpPr>
        <p:spPr>
          <a:xfrm>
            <a:off x="395536" y="2852936"/>
            <a:ext cx="2304256" cy="707886"/>
          </a:xfrm>
          <a:prstGeom prst="rect">
            <a:avLst/>
          </a:prstGeom>
          <a:noFill/>
        </p:spPr>
        <p:txBody>
          <a:bodyPr wrap="square" rtlCol="0">
            <a:spAutoFit/>
          </a:bodyPr>
          <a:lstStyle/>
          <a:p>
            <a:pPr algn="ctr"/>
            <a:r>
              <a:rPr lang="en-US" sz="2000" b="1" dirty="0" smtClean="0">
                <a:solidFill>
                  <a:schemeClr val="tx2">
                    <a:lumMod val="60000"/>
                    <a:lumOff val="40000"/>
                  </a:schemeClr>
                </a:solidFill>
              </a:rPr>
              <a:t>List of proteins (seed)</a:t>
            </a:r>
            <a:endParaRPr lang="en-US" sz="2000" b="1" dirty="0">
              <a:solidFill>
                <a:schemeClr val="tx2">
                  <a:lumMod val="60000"/>
                  <a:lumOff val="40000"/>
                </a:schemeClr>
              </a:solidFill>
            </a:endParaRPr>
          </a:p>
        </p:txBody>
      </p:sp>
      <p:sp>
        <p:nvSpPr>
          <p:cNvPr id="12" name="TextBox 11"/>
          <p:cNvSpPr txBox="1"/>
          <p:nvPr/>
        </p:nvSpPr>
        <p:spPr>
          <a:xfrm>
            <a:off x="3491880" y="1124744"/>
            <a:ext cx="2339102" cy="400110"/>
          </a:xfrm>
          <a:prstGeom prst="rect">
            <a:avLst/>
          </a:prstGeom>
          <a:noFill/>
        </p:spPr>
        <p:txBody>
          <a:bodyPr wrap="none" rtlCol="0">
            <a:spAutoFit/>
          </a:bodyPr>
          <a:lstStyle/>
          <a:p>
            <a:r>
              <a:rPr lang="en-US" sz="2000" b="1" dirty="0" smtClean="0">
                <a:solidFill>
                  <a:schemeClr val="tx2">
                    <a:lumMod val="60000"/>
                    <a:lumOff val="40000"/>
                  </a:schemeClr>
                </a:solidFill>
              </a:rPr>
              <a:t>Base PPI network</a:t>
            </a:r>
            <a:endParaRPr lang="en-US" sz="2000" b="1" dirty="0">
              <a:solidFill>
                <a:schemeClr val="tx2">
                  <a:lumMod val="60000"/>
                  <a:lumOff val="40000"/>
                </a:schemeClr>
              </a:solidFill>
            </a:endParaRPr>
          </a:p>
        </p:txBody>
      </p:sp>
      <p:sp>
        <p:nvSpPr>
          <p:cNvPr id="13" name="TextBox 12"/>
          <p:cNvSpPr txBox="1"/>
          <p:nvPr/>
        </p:nvSpPr>
        <p:spPr>
          <a:xfrm>
            <a:off x="7020272" y="4005064"/>
            <a:ext cx="2016224" cy="707886"/>
          </a:xfrm>
          <a:prstGeom prst="rect">
            <a:avLst/>
          </a:prstGeom>
          <a:noFill/>
        </p:spPr>
        <p:txBody>
          <a:bodyPr wrap="square" rtlCol="0">
            <a:spAutoFit/>
          </a:bodyPr>
          <a:lstStyle/>
          <a:p>
            <a:pPr algn="ctr"/>
            <a:r>
              <a:rPr lang="en-US" sz="2000" b="1" dirty="0" smtClean="0">
                <a:solidFill>
                  <a:schemeClr val="tx2">
                    <a:lumMod val="60000"/>
                    <a:lumOff val="40000"/>
                  </a:schemeClr>
                </a:solidFill>
              </a:rPr>
              <a:t>Topological clustering</a:t>
            </a:r>
            <a:endParaRPr lang="en-US" sz="2000" b="1" dirty="0">
              <a:solidFill>
                <a:schemeClr val="tx2">
                  <a:lumMod val="60000"/>
                  <a:lumOff val="40000"/>
                </a:schemeClr>
              </a:solidFill>
            </a:endParaRPr>
          </a:p>
        </p:txBody>
      </p:sp>
      <p:sp>
        <p:nvSpPr>
          <p:cNvPr id="14" name="TextBox 13"/>
          <p:cNvSpPr txBox="1"/>
          <p:nvPr/>
        </p:nvSpPr>
        <p:spPr>
          <a:xfrm>
            <a:off x="5796137" y="5445224"/>
            <a:ext cx="2160240" cy="707886"/>
          </a:xfrm>
          <a:prstGeom prst="rect">
            <a:avLst/>
          </a:prstGeom>
          <a:noFill/>
        </p:spPr>
        <p:txBody>
          <a:bodyPr wrap="square" rtlCol="0">
            <a:spAutoFit/>
          </a:bodyPr>
          <a:lstStyle/>
          <a:p>
            <a:pPr algn="ctr"/>
            <a:r>
              <a:rPr lang="en-US" sz="2000" b="1" dirty="0" smtClean="0">
                <a:solidFill>
                  <a:schemeClr val="tx2">
                    <a:lumMod val="60000"/>
                    <a:lumOff val="40000"/>
                  </a:schemeClr>
                </a:solidFill>
              </a:rPr>
              <a:t>Annotation enrichment</a:t>
            </a:r>
          </a:p>
        </p:txBody>
      </p:sp>
      <p:cxnSp>
        <p:nvCxnSpPr>
          <p:cNvPr id="16" name="Straight Arrow Connector 15"/>
          <p:cNvCxnSpPr/>
          <p:nvPr/>
        </p:nvCxnSpPr>
        <p:spPr>
          <a:xfrm>
            <a:off x="2555776" y="2204864"/>
            <a:ext cx="1152128" cy="288032"/>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084168" y="3140968"/>
            <a:ext cx="1224136" cy="144016"/>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4716016" y="3933056"/>
            <a:ext cx="72008" cy="792088"/>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845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Our dataset</a:t>
            </a:r>
          </a:p>
        </p:txBody>
      </p:sp>
      <p:sp>
        <p:nvSpPr>
          <p:cNvPr id="3" name="TextBox 2"/>
          <p:cNvSpPr txBox="1"/>
          <p:nvPr/>
        </p:nvSpPr>
        <p:spPr>
          <a:xfrm>
            <a:off x="5808159" y="2376452"/>
            <a:ext cx="2076209" cy="400110"/>
          </a:xfrm>
          <a:prstGeom prst="rect">
            <a:avLst/>
          </a:prstGeom>
          <a:noFill/>
        </p:spPr>
        <p:txBody>
          <a:bodyPr wrap="none" rtlCol="0">
            <a:spAutoFit/>
          </a:bodyPr>
          <a:lstStyle/>
          <a:p>
            <a:r>
              <a:rPr lang="en-GB" sz="2000" dirty="0">
                <a:latin typeface="HelveticaNeueLT Pro 45 Lt" pitchFamily="34" charset="0"/>
              </a:rPr>
              <a:t>PMID: </a:t>
            </a:r>
            <a:r>
              <a:rPr lang="en-GB" sz="2000" dirty="0" smtClean="0">
                <a:latin typeface="HelveticaNeueLT Pro 45 Lt" pitchFamily="34" charset="0"/>
              </a:rPr>
              <a:t>24454774</a:t>
            </a:r>
            <a:endParaRPr lang="en-GB" sz="2000" dirty="0">
              <a:latin typeface="HelveticaNeueLT Pro 45 Lt" pitchFamily="34" charset="0"/>
            </a:endParaRPr>
          </a:p>
        </p:txBody>
      </p:sp>
      <p:pic>
        <p:nvPicPr>
          <p:cNvPr id="2" name="Picture 1"/>
          <p:cNvPicPr>
            <a:picLocks noChangeAspect="1"/>
          </p:cNvPicPr>
          <p:nvPr/>
        </p:nvPicPr>
        <p:blipFill>
          <a:blip r:embed="rId2"/>
          <a:stretch>
            <a:fillRect/>
          </a:stretch>
        </p:blipFill>
        <p:spPr>
          <a:xfrm>
            <a:off x="1167401" y="832347"/>
            <a:ext cx="6486525" cy="1514475"/>
          </a:xfrm>
          <a:prstGeom prst="rect">
            <a:avLst/>
          </a:prstGeom>
        </p:spPr>
      </p:pic>
      <p:pic>
        <p:nvPicPr>
          <p:cNvPr id="4" name="Picture 3"/>
          <p:cNvPicPr>
            <a:picLocks noChangeAspect="1"/>
          </p:cNvPicPr>
          <p:nvPr/>
        </p:nvPicPr>
        <p:blipFill>
          <a:blip r:embed="rId3"/>
          <a:stretch>
            <a:fillRect/>
          </a:stretch>
        </p:blipFill>
        <p:spPr>
          <a:xfrm>
            <a:off x="1167401" y="2346821"/>
            <a:ext cx="1993521" cy="429741"/>
          </a:xfrm>
          <a:prstGeom prst="rect">
            <a:avLst/>
          </a:prstGeom>
        </p:spPr>
      </p:pic>
      <p:pic>
        <p:nvPicPr>
          <p:cNvPr id="5" name="Picture 4"/>
          <p:cNvPicPr>
            <a:picLocks noChangeAspect="1"/>
          </p:cNvPicPr>
          <p:nvPr/>
        </p:nvPicPr>
        <p:blipFill>
          <a:blip r:embed="rId4"/>
          <a:stretch>
            <a:fillRect/>
          </a:stretch>
        </p:blipFill>
        <p:spPr>
          <a:xfrm>
            <a:off x="3013167" y="2399481"/>
            <a:ext cx="2794992" cy="324419"/>
          </a:xfrm>
          <a:prstGeom prst="rect">
            <a:avLst/>
          </a:prstGeom>
        </p:spPr>
      </p:pic>
      <p:grpSp>
        <p:nvGrpSpPr>
          <p:cNvPr id="17" name="Group 16"/>
          <p:cNvGrpSpPr/>
          <p:nvPr/>
        </p:nvGrpSpPr>
        <p:grpSpPr>
          <a:xfrm>
            <a:off x="2430118" y="4917056"/>
            <a:ext cx="1656184" cy="1393578"/>
            <a:chOff x="603430" y="4983895"/>
            <a:chExt cx="1656184" cy="1393578"/>
          </a:xfrm>
        </p:grpSpPr>
        <p:pic>
          <p:nvPicPr>
            <p:cNvPr id="7" name="Picture 6"/>
            <p:cNvPicPr>
              <a:picLocks noChangeAspect="1"/>
            </p:cNvPicPr>
            <p:nvPr/>
          </p:nvPicPr>
          <p:blipFill>
            <a:blip r:embed="rId5"/>
            <a:stretch>
              <a:fillRect/>
            </a:stretch>
          </p:blipFill>
          <p:spPr>
            <a:xfrm>
              <a:off x="603430" y="5271927"/>
              <a:ext cx="1656184" cy="1105546"/>
            </a:xfrm>
            <a:prstGeom prst="rect">
              <a:avLst/>
            </a:prstGeom>
          </p:spPr>
        </p:pic>
        <p:sp>
          <p:nvSpPr>
            <p:cNvPr id="9" name="Right Arrow 8"/>
            <p:cNvSpPr/>
            <p:nvPr/>
          </p:nvSpPr>
          <p:spPr>
            <a:xfrm rot="5400000">
              <a:off x="1251502" y="5019899"/>
              <a:ext cx="360040" cy="2880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p:cNvGrpSpPr/>
          <p:nvPr/>
        </p:nvGrpSpPr>
        <p:grpSpPr>
          <a:xfrm>
            <a:off x="3282169" y="4569639"/>
            <a:ext cx="1646113" cy="1393578"/>
            <a:chOff x="2510209" y="4869160"/>
            <a:chExt cx="1646113" cy="1393578"/>
          </a:xfrm>
        </p:grpSpPr>
        <p:pic>
          <p:nvPicPr>
            <p:cNvPr id="8" name="Picture 7"/>
            <p:cNvPicPr>
              <a:picLocks noChangeAspect="1"/>
            </p:cNvPicPr>
            <p:nvPr/>
          </p:nvPicPr>
          <p:blipFill>
            <a:blip r:embed="rId6"/>
            <a:stretch>
              <a:fillRect/>
            </a:stretch>
          </p:blipFill>
          <p:spPr>
            <a:xfrm>
              <a:off x="2510209" y="5163915"/>
              <a:ext cx="1646113" cy="1098823"/>
            </a:xfrm>
            <a:prstGeom prst="rect">
              <a:avLst/>
            </a:prstGeom>
          </p:spPr>
        </p:pic>
        <p:sp>
          <p:nvSpPr>
            <p:cNvPr id="10" name="Right Arrow 9"/>
            <p:cNvSpPr/>
            <p:nvPr/>
          </p:nvSpPr>
          <p:spPr>
            <a:xfrm rot="5400000">
              <a:off x="3153245" y="4905164"/>
              <a:ext cx="360040" cy="288032"/>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p:cNvGrpSpPr/>
          <p:nvPr/>
        </p:nvGrpSpPr>
        <p:grpSpPr>
          <a:xfrm>
            <a:off x="4124012" y="4271594"/>
            <a:ext cx="1661566" cy="1396725"/>
            <a:chOff x="4345904" y="4207024"/>
            <a:chExt cx="1661566" cy="1396725"/>
          </a:xfrm>
        </p:grpSpPr>
        <p:pic>
          <p:nvPicPr>
            <p:cNvPr id="12" name="Picture 11"/>
            <p:cNvPicPr>
              <a:picLocks noChangeAspect="1"/>
            </p:cNvPicPr>
            <p:nvPr/>
          </p:nvPicPr>
          <p:blipFill>
            <a:blip r:embed="rId7"/>
            <a:stretch>
              <a:fillRect/>
            </a:stretch>
          </p:blipFill>
          <p:spPr>
            <a:xfrm>
              <a:off x="4345904" y="4494611"/>
              <a:ext cx="1661566" cy="1109138"/>
            </a:xfrm>
            <a:prstGeom prst="rect">
              <a:avLst/>
            </a:prstGeom>
          </p:spPr>
        </p:pic>
        <p:sp>
          <p:nvSpPr>
            <p:cNvPr id="13" name="Right Arrow 12"/>
            <p:cNvSpPr/>
            <p:nvPr/>
          </p:nvSpPr>
          <p:spPr>
            <a:xfrm rot="5400000">
              <a:off x="4996667" y="4243028"/>
              <a:ext cx="360040" cy="28803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8" name="Group 17"/>
          <p:cNvGrpSpPr/>
          <p:nvPr/>
        </p:nvGrpSpPr>
        <p:grpSpPr>
          <a:xfrm>
            <a:off x="717235" y="4936635"/>
            <a:ext cx="1633909" cy="1380494"/>
            <a:chOff x="675580" y="2756243"/>
            <a:chExt cx="1633909" cy="1380494"/>
          </a:xfrm>
        </p:grpSpPr>
        <p:sp>
          <p:nvSpPr>
            <p:cNvPr id="15" name="Right Arrow 14"/>
            <p:cNvSpPr/>
            <p:nvPr/>
          </p:nvSpPr>
          <p:spPr>
            <a:xfrm rot="5400000">
              <a:off x="1317974" y="2792247"/>
              <a:ext cx="360040" cy="288032"/>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p:cNvPicPr>
              <a:picLocks noChangeAspect="1"/>
            </p:cNvPicPr>
            <p:nvPr/>
          </p:nvPicPr>
          <p:blipFill>
            <a:blip r:embed="rId8"/>
            <a:stretch>
              <a:fillRect/>
            </a:stretch>
          </p:blipFill>
          <p:spPr>
            <a:xfrm>
              <a:off x="675580" y="3046061"/>
              <a:ext cx="1633909" cy="1090676"/>
            </a:xfrm>
            <a:prstGeom prst="rect">
              <a:avLst/>
            </a:prstGeom>
          </p:spPr>
        </p:pic>
      </p:grpSp>
      <p:sp>
        <p:nvSpPr>
          <p:cNvPr id="19" name="TextBox 18"/>
          <p:cNvSpPr txBox="1"/>
          <p:nvPr/>
        </p:nvSpPr>
        <p:spPr>
          <a:xfrm>
            <a:off x="980239" y="4451614"/>
            <a:ext cx="1109599" cy="461665"/>
          </a:xfrm>
          <a:prstGeom prst="rect">
            <a:avLst/>
          </a:prstGeom>
          <a:noFill/>
        </p:spPr>
        <p:txBody>
          <a:bodyPr wrap="none" rtlCol="0">
            <a:spAutoFit/>
          </a:bodyPr>
          <a:lstStyle/>
          <a:p>
            <a:r>
              <a:rPr lang="en-GB" dirty="0" smtClean="0"/>
              <a:t>control</a:t>
            </a:r>
            <a:endParaRPr lang="en-GB" dirty="0"/>
          </a:p>
        </p:txBody>
      </p:sp>
      <p:sp>
        <p:nvSpPr>
          <p:cNvPr id="20" name="TextBox 19"/>
          <p:cNvSpPr txBox="1"/>
          <p:nvPr/>
        </p:nvSpPr>
        <p:spPr>
          <a:xfrm>
            <a:off x="2715122" y="4525840"/>
            <a:ext cx="1103187" cy="338554"/>
          </a:xfrm>
          <a:prstGeom prst="rect">
            <a:avLst/>
          </a:prstGeom>
          <a:noFill/>
        </p:spPr>
        <p:txBody>
          <a:bodyPr wrap="none" rtlCol="0">
            <a:spAutoFit/>
          </a:bodyPr>
          <a:lstStyle/>
          <a:p>
            <a:r>
              <a:rPr lang="en-GB" sz="1600" dirty="0" smtClean="0"/>
              <a:t>0.3 µg/mL</a:t>
            </a:r>
            <a:endParaRPr lang="en-GB" sz="1600" dirty="0"/>
          </a:p>
        </p:txBody>
      </p:sp>
      <p:sp>
        <p:nvSpPr>
          <p:cNvPr id="21" name="TextBox 20"/>
          <p:cNvSpPr txBox="1"/>
          <p:nvPr/>
        </p:nvSpPr>
        <p:spPr>
          <a:xfrm>
            <a:off x="3639392" y="4220627"/>
            <a:ext cx="931665" cy="338554"/>
          </a:xfrm>
          <a:prstGeom prst="rect">
            <a:avLst/>
          </a:prstGeom>
          <a:noFill/>
        </p:spPr>
        <p:txBody>
          <a:bodyPr wrap="none" rtlCol="0">
            <a:spAutoFit/>
          </a:bodyPr>
          <a:lstStyle/>
          <a:p>
            <a:r>
              <a:rPr lang="en-GB" sz="1600" dirty="0" smtClean="0"/>
              <a:t>3 µg/mL</a:t>
            </a:r>
            <a:endParaRPr lang="en-GB" sz="1600" dirty="0"/>
          </a:p>
        </p:txBody>
      </p:sp>
      <p:sp>
        <p:nvSpPr>
          <p:cNvPr id="22" name="TextBox 21"/>
          <p:cNvSpPr txBox="1"/>
          <p:nvPr/>
        </p:nvSpPr>
        <p:spPr>
          <a:xfrm>
            <a:off x="4432055" y="3933040"/>
            <a:ext cx="1045479" cy="338554"/>
          </a:xfrm>
          <a:prstGeom prst="rect">
            <a:avLst/>
          </a:prstGeom>
          <a:noFill/>
        </p:spPr>
        <p:txBody>
          <a:bodyPr wrap="none" rtlCol="0">
            <a:spAutoFit/>
          </a:bodyPr>
          <a:lstStyle/>
          <a:p>
            <a:r>
              <a:rPr lang="en-GB" sz="1600" dirty="0" smtClean="0"/>
              <a:t>30 µg/mL</a:t>
            </a:r>
            <a:endParaRPr lang="en-GB" sz="1600" dirty="0"/>
          </a:p>
        </p:txBody>
      </p:sp>
      <p:sp>
        <p:nvSpPr>
          <p:cNvPr id="23" name="Left Brace 22"/>
          <p:cNvSpPr/>
          <p:nvPr/>
        </p:nvSpPr>
        <p:spPr>
          <a:xfrm rot="4200000">
            <a:off x="3890119" y="2729413"/>
            <a:ext cx="163964" cy="273497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TextBox 23"/>
          <p:cNvSpPr txBox="1"/>
          <p:nvPr/>
        </p:nvSpPr>
        <p:spPr>
          <a:xfrm>
            <a:off x="3038047" y="3142339"/>
            <a:ext cx="1593637" cy="830997"/>
          </a:xfrm>
          <a:prstGeom prst="rect">
            <a:avLst/>
          </a:prstGeom>
          <a:noFill/>
        </p:spPr>
        <p:txBody>
          <a:bodyPr wrap="square" rtlCol="0">
            <a:spAutoFit/>
          </a:bodyPr>
          <a:lstStyle/>
          <a:p>
            <a:r>
              <a:rPr lang="en-GB" dirty="0" smtClean="0"/>
              <a:t>MWCNTs treatment</a:t>
            </a:r>
            <a:endParaRPr lang="en-GB" dirty="0"/>
          </a:p>
        </p:txBody>
      </p:sp>
      <p:sp>
        <p:nvSpPr>
          <p:cNvPr id="25" name="TextBox 24"/>
          <p:cNvSpPr txBox="1"/>
          <p:nvPr/>
        </p:nvSpPr>
        <p:spPr>
          <a:xfrm>
            <a:off x="6342294" y="3121293"/>
            <a:ext cx="1934953" cy="1384995"/>
          </a:xfrm>
          <a:prstGeom prst="rect">
            <a:avLst/>
          </a:prstGeom>
          <a:noFill/>
        </p:spPr>
        <p:txBody>
          <a:bodyPr wrap="none" rtlCol="0">
            <a:spAutoFit/>
          </a:bodyPr>
          <a:lstStyle/>
          <a:p>
            <a:pPr algn="ctr"/>
            <a:r>
              <a:rPr lang="en-GB" dirty="0" smtClean="0"/>
              <a:t>Time points: </a:t>
            </a:r>
          </a:p>
          <a:p>
            <a:pPr algn="ctr"/>
            <a:r>
              <a:rPr lang="en-GB" sz="2000" dirty="0" smtClean="0"/>
              <a:t>2 hours</a:t>
            </a:r>
          </a:p>
          <a:p>
            <a:pPr algn="ctr"/>
            <a:r>
              <a:rPr lang="en-GB" sz="2000" dirty="0" smtClean="0"/>
              <a:t>12 hours</a:t>
            </a:r>
          </a:p>
          <a:p>
            <a:pPr algn="ctr"/>
            <a:r>
              <a:rPr lang="en-GB" sz="2000" dirty="0" smtClean="0"/>
              <a:t>24 hours</a:t>
            </a:r>
            <a:endParaRPr lang="en-GB" sz="2000" dirty="0"/>
          </a:p>
        </p:txBody>
      </p:sp>
      <p:sp>
        <p:nvSpPr>
          <p:cNvPr id="26" name="TextBox 25"/>
          <p:cNvSpPr txBox="1"/>
          <p:nvPr/>
        </p:nvSpPr>
        <p:spPr>
          <a:xfrm>
            <a:off x="5583047" y="4851020"/>
            <a:ext cx="3453449" cy="1323439"/>
          </a:xfrm>
          <a:prstGeom prst="rect">
            <a:avLst/>
          </a:prstGeom>
          <a:noFill/>
        </p:spPr>
        <p:txBody>
          <a:bodyPr wrap="square" rtlCol="0">
            <a:spAutoFit/>
          </a:bodyPr>
          <a:lstStyle/>
          <a:p>
            <a:pPr algn="ctr"/>
            <a:r>
              <a:rPr lang="en-GB" dirty="0" smtClean="0"/>
              <a:t>Output value: </a:t>
            </a:r>
          </a:p>
          <a:p>
            <a:pPr algn="ctr"/>
            <a:r>
              <a:rPr lang="en-GB" sz="2000" dirty="0" smtClean="0"/>
              <a:t>Relative abundance of proteins</a:t>
            </a:r>
          </a:p>
          <a:p>
            <a:pPr algn="ctr"/>
            <a:r>
              <a:rPr lang="en-GB" sz="1400" dirty="0" smtClean="0"/>
              <a:t>(significant p&lt;0.05)</a:t>
            </a:r>
            <a:endParaRPr lang="en-GB" sz="1400" dirty="0"/>
          </a:p>
        </p:txBody>
      </p:sp>
    </p:spTree>
    <p:extLst>
      <p:ext uri="{BB962C8B-B14F-4D97-AF65-F5344CB8AC3E}">
        <p14:creationId xmlns:p14="http://schemas.microsoft.com/office/powerpoint/2010/main" val="137726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115888"/>
            <a:ext cx="8229600" cy="1143000"/>
          </a:xfrm>
        </p:spPr>
        <p:txBody>
          <a:bodyPr/>
          <a:lstStyle/>
          <a:p>
            <a:pPr eaLnBrk="1" hangingPunct="1"/>
            <a:r>
              <a:rPr lang="en-US" dirty="0" smtClean="0">
                <a:latin typeface="Arial" panose="020B0604020202020204" pitchFamily="34" charset="0"/>
                <a:cs typeface="Arial" panose="020B0604020202020204" pitchFamily="34" charset="0"/>
              </a:rPr>
              <a:t>Workflow</a:t>
            </a:r>
          </a:p>
        </p:txBody>
      </p:sp>
      <p:sp>
        <p:nvSpPr>
          <p:cNvPr id="5" name="Content Placeholder 2"/>
          <p:cNvSpPr>
            <a:spLocks noGrp="1"/>
          </p:cNvSpPr>
          <p:nvPr>
            <p:ph idx="1"/>
          </p:nvPr>
        </p:nvSpPr>
        <p:spPr>
          <a:xfrm>
            <a:off x="457200" y="1348380"/>
            <a:ext cx="8229600" cy="5032948"/>
          </a:xfrm>
        </p:spPr>
        <p:txBody>
          <a:bodyPr rtlCol="0">
            <a:noAutofit/>
          </a:bodyPr>
          <a:lstStyle/>
          <a:p>
            <a:pPr eaLnBrk="1" fontAlgn="auto" hangingPunct="1">
              <a:lnSpc>
                <a:spcPct val="120000"/>
              </a:lnSpc>
              <a:spcAft>
                <a:spcPts val="0"/>
              </a:spcAft>
              <a:defRPr/>
            </a:pPr>
            <a:r>
              <a:rPr lang="en-US" sz="2000" dirty="0" smtClean="0">
                <a:solidFill>
                  <a:srgbClr val="FF0000"/>
                </a:solidFill>
                <a:latin typeface="Arial" panose="020B0604020202020204" pitchFamily="34" charset="0"/>
                <a:cs typeface="Arial" panose="020B0604020202020204" pitchFamily="34" charset="0"/>
              </a:rPr>
              <a:t>Obtain protein-protein interactions</a:t>
            </a:r>
          </a:p>
          <a:p>
            <a:pPr lvl="2" fontAlgn="auto">
              <a:lnSpc>
                <a:spcPct val="120000"/>
              </a:lnSpc>
              <a:spcAft>
                <a:spcPts val="0"/>
              </a:spcAft>
              <a:buFont typeface="Wingdings" pitchFamily="2" charset="2"/>
              <a:buChar char="ü"/>
              <a:defRPr/>
            </a:pPr>
            <a:r>
              <a:rPr lang="en-US" sz="1600" dirty="0" smtClean="0">
                <a:solidFill>
                  <a:srgbClr val="FF0000"/>
                </a:solidFill>
                <a:latin typeface="Arial" panose="020B0604020202020204" pitchFamily="34" charset="0"/>
                <a:cs typeface="Arial" panose="020B0604020202020204" pitchFamily="34" charset="0"/>
              </a:rPr>
              <a:t>PSICQUIC-based interaction import client in Cytoscape</a:t>
            </a:r>
          </a:p>
          <a:p>
            <a:pPr eaLnBrk="1" fontAlgn="auto" hangingPunct="1">
              <a:lnSpc>
                <a:spcPct val="120000"/>
              </a:lnSpc>
              <a:spcAft>
                <a:spcPts val="0"/>
              </a:spcAft>
              <a:defRPr/>
            </a:pPr>
            <a:r>
              <a:rPr lang="en-US" sz="2000" dirty="0" smtClean="0">
                <a:latin typeface="Arial" panose="020B0604020202020204" pitchFamily="34" charset="0"/>
                <a:cs typeface="Arial" panose="020B0604020202020204" pitchFamily="34" charset="0"/>
              </a:rPr>
              <a:t>Visualize network</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smtClean="0">
                <a:latin typeface="Arial" panose="020B0604020202020204" pitchFamily="34" charset="0"/>
                <a:cs typeface="Arial" panose="020B0604020202020204" pitchFamily="34" charset="0"/>
              </a:rPr>
              <a:t>Basic network analysis</a:t>
            </a:r>
          </a:p>
          <a:p>
            <a:pPr lvl="1" fontAlgn="auto">
              <a:lnSpc>
                <a:spcPct val="120000"/>
              </a:lnSpc>
              <a:spcAft>
                <a:spcPts val="0"/>
              </a:spcAft>
              <a:defRPr/>
            </a:pPr>
            <a:r>
              <a:rPr lang="en-US" sz="1800" dirty="0" smtClean="0">
                <a:latin typeface="Arial" panose="020B0604020202020204" pitchFamily="34" charset="0"/>
                <a:cs typeface="Arial" panose="020B0604020202020204" pitchFamily="34" charset="0"/>
              </a:rPr>
              <a:t>Filtering your network based on columns</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Cytoscape: Using filters</a:t>
            </a:r>
          </a:p>
          <a:p>
            <a:pPr lvl="1" fontAlgn="auto">
              <a:lnSpc>
                <a:spcPct val="120000"/>
              </a:lnSpc>
              <a:spcAft>
                <a:spcPts val="0"/>
              </a:spcAft>
              <a:defRPr/>
            </a:pPr>
            <a:r>
              <a:rPr lang="en-US" sz="1800" dirty="0" smtClean="0">
                <a:latin typeface="Arial" panose="020B0604020202020204" pitchFamily="34" charset="0"/>
                <a:cs typeface="Arial" panose="020B0604020202020204" pitchFamily="34" charset="0"/>
              </a:rPr>
              <a:t>Integrate quantitative proteomics information in the network</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Cytoscape: Load </a:t>
            </a:r>
            <a:r>
              <a:rPr lang="en-US" sz="1600" dirty="0" smtClean="0">
                <a:latin typeface="Arial" panose="020B0604020202020204" pitchFamily="34" charset="0"/>
                <a:cs typeface="Arial" panose="020B0604020202020204" pitchFamily="34" charset="0"/>
              </a:rPr>
              <a:t>columns</a:t>
            </a:r>
            <a:endParaRPr lang="en-US" sz="1600" dirty="0">
              <a:latin typeface="Arial" panose="020B0604020202020204" pitchFamily="34" charset="0"/>
              <a:cs typeface="Arial" panose="020B0604020202020204" pitchFamily="34" charset="0"/>
            </a:endParaRPr>
          </a:p>
          <a:p>
            <a:pPr fontAlgn="auto">
              <a:lnSpc>
                <a:spcPct val="120000"/>
              </a:lnSpc>
              <a:spcAft>
                <a:spcPts val="0"/>
              </a:spcAft>
              <a:defRPr/>
            </a:pPr>
            <a:r>
              <a:rPr lang="en-US" sz="2000" dirty="0" smtClean="0">
                <a:latin typeface="Arial" panose="020B0604020202020204" pitchFamily="34" charset="0"/>
                <a:cs typeface="Arial" panose="020B0604020202020204" pitchFamily="34" charset="0"/>
              </a:rPr>
              <a:t>Identify heavily connected sub-networks</a:t>
            </a:r>
          </a:p>
          <a:p>
            <a:pPr lvl="2" fontAlgn="auto">
              <a:lnSpc>
                <a:spcPct val="120000"/>
              </a:lnSpc>
              <a:spcAft>
                <a:spcPts val="0"/>
              </a:spcAft>
              <a:buFont typeface="Wingdings" pitchFamily="2" charset="2"/>
              <a:buChar char="ü"/>
              <a:defRPr/>
            </a:pPr>
            <a:r>
              <a:rPr lang="en-US" sz="1600" dirty="0" err="1">
                <a:solidFill>
                  <a:prstClr val="black"/>
                </a:solidFill>
                <a:latin typeface="Arial" panose="020B0604020202020204" pitchFamily="34" charset="0"/>
                <a:cs typeface="Arial" panose="020B0604020202020204" pitchFamily="34" charset="0"/>
              </a:rPr>
              <a:t>Cytoscape</a:t>
            </a:r>
            <a:r>
              <a:rPr lang="en-US" sz="1600" dirty="0">
                <a:solidFill>
                  <a:prstClr val="black"/>
                </a:solidFill>
                <a:latin typeface="Arial" panose="020B0604020202020204" pitchFamily="34" charset="0"/>
                <a:cs typeface="Arial" panose="020B0604020202020204" pitchFamily="34" charset="0"/>
              </a:rPr>
              <a:t>: </a:t>
            </a:r>
            <a:r>
              <a:rPr lang="en-US" sz="1600" dirty="0" smtClean="0">
                <a:solidFill>
                  <a:prstClr val="black"/>
                </a:solidFill>
                <a:latin typeface="Arial" panose="020B0604020202020204" pitchFamily="34" charset="0"/>
                <a:cs typeface="Arial" panose="020B0604020202020204" pitchFamily="34" charset="0"/>
              </a:rPr>
              <a:t>clusterMaker2 app</a:t>
            </a:r>
            <a:endParaRPr lang="en-US" sz="1200" dirty="0" smtClean="0">
              <a:latin typeface="Arial" panose="020B0604020202020204" pitchFamily="34" charset="0"/>
              <a:cs typeface="Arial" panose="020B0604020202020204" pitchFamily="34" charset="0"/>
            </a:endParaRPr>
          </a:p>
          <a:p>
            <a:pPr fontAlgn="auto">
              <a:lnSpc>
                <a:spcPct val="120000"/>
              </a:lnSpc>
              <a:spcAft>
                <a:spcPts val="0"/>
              </a:spcAft>
              <a:defRPr/>
            </a:pPr>
            <a:r>
              <a:rPr lang="en-US" sz="2000" dirty="0" smtClean="0">
                <a:latin typeface="Arial" panose="020B0604020202020204" pitchFamily="34" charset="0"/>
                <a:cs typeface="Arial" panose="020B0604020202020204" pitchFamily="34" charset="0"/>
              </a:rPr>
              <a:t>Analyze meaningful GO annotation</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Cytoscape: </a:t>
            </a:r>
            <a:r>
              <a:rPr lang="en-US" sz="1600" dirty="0" err="1">
                <a:latin typeface="Arial" panose="020B0604020202020204" pitchFamily="34" charset="0"/>
                <a:cs typeface="Arial" panose="020B0604020202020204" pitchFamily="34" charset="0"/>
              </a:rPr>
              <a:t>BiNGO</a:t>
            </a:r>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app</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214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251520" y="35912"/>
            <a:ext cx="8496944" cy="58477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Importing interaction data through PSICQUIC</a:t>
            </a:r>
          </a:p>
        </p:txBody>
      </p:sp>
      <p:sp>
        <p:nvSpPr>
          <p:cNvPr id="3" name="Content Placeholder 2"/>
          <p:cNvSpPr>
            <a:spLocks noGrp="1"/>
          </p:cNvSpPr>
          <p:nvPr>
            <p:ph idx="1"/>
          </p:nvPr>
        </p:nvSpPr>
        <p:spPr>
          <a:xfrm>
            <a:off x="457200" y="764704"/>
            <a:ext cx="8219256" cy="4525963"/>
          </a:xfrm>
        </p:spPr>
        <p:txBody>
          <a:bodyPr rtlCol="0">
            <a:normAutofit/>
          </a:bodyPr>
          <a:lstStyle/>
          <a:p>
            <a:pPr marL="0" indent="0" eaLnBrk="1" fontAlgn="auto" hangingPunct="1">
              <a:spcAft>
                <a:spcPts val="0"/>
              </a:spcAft>
              <a:buFont typeface="Arial" pitchFamily="34" charset="0"/>
              <a:buNone/>
              <a:defRPr/>
            </a:pPr>
            <a:r>
              <a:rPr lang="en-US" sz="2800" dirty="0" err="1" smtClean="0">
                <a:latin typeface="Arial" panose="020B0604020202020204" pitchFamily="34" charset="0"/>
                <a:cs typeface="Arial" panose="020B0604020202020204" pitchFamily="34" charset="0"/>
              </a:rPr>
              <a:t>Cytoscape</a:t>
            </a:r>
            <a:endParaRPr lang="en-US" sz="2800" dirty="0">
              <a:latin typeface="Arial" panose="020B0604020202020204" pitchFamily="34" charset="0"/>
              <a:cs typeface="Arial" panose="020B0604020202020204" pitchFamily="34" charset="0"/>
            </a:endParaRPr>
          </a:p>
          <a:p>
            <a:pPr marL="0" indent="0" eaLnBrk="1" fontAlgn="auto" hangingPunct="1">
              <a:spcAft>
                <a:spcPts val="0"/>
              </a:spcAft>
              <a:buNone/>
              <a:defRPr/>
            </a:pPr>
            <a:r>
              <a:rPr lang="en-US" sz="2800" dirty="0" smtClean="0">
                <a:latin typeface="Arial" panose="020B0604020202020204" pitchFamily="34" charset="0"/>
                <a:cs typeface="Arial" panose="020B0604020202020204" pitchFamily="34" charset="0"/>
                <a:sym typeface="Wingdings"/>
              </a:rPr>
              <a:t>File  </a:t>
            </a:r>
            <a:r>
              <a:rPr lang="en-US" sz="2800" dirty="0">
                <a:latin typeface="Arial" panose="020B0604020202020204" pitchFamily="34" charset="0"/>
                <a:cs typeface="Arial" panose="020B0604020202020204" pitchFamily="34" charset="0"/>
                <a:sym typeface="Wingdings"/>
              </a:rPr>
              <a:t>Import  Network  </a:t>
            </a:r>
            <a:r>
              <a:rPr lang="en-US" sz="2800" dirty="0" smtClean="0">
                <a:latin typeface="Arial" panose="020B0604020202020204" pitchFamily="34" charset="0"/>
                <a:cs typeface="Arial" panose="020B0604020202020204" pitchFamily="34" charset="0"/>
                <a:sym typeface="Wingdings"/>
              </a:rPr>
              <a:t>Public Databases…</a:t>
            </a:r>
            <a:endParaRPr lang="en-US" sz="2800" dirty="0">
              <a:latin typeface="Arial" panose="020B0604020202020204" pitchFamily="34" charset="0"/>
              <a:cs typeface="Arial" panose="020B0604020202020204" pitchFamily="34" charset="0"/>
            </a:endParaRPr>
          </a:p>
        </p:txBody>
      </p:sp>
      <p:grpSp>
        <p:nvGrpSpPr>
          <p:cNvPr id="13" name="Group 12"/>
          <p:cNvGrpSpPr/>
          <p:nvPr/>
        </p:nvGrpSpPr>
        <p:grpSpPr>
          <a:xfrm>
            <a:off x="395536" y="2276872"/>
            <a:ext cx="8667789" cy="4509120"/>
            <a:chOff x="395536" y="2276872"/>
            <a:chExt cx="8667789" cy="4509120"/>
          </a:xfrm>
        </p:grpSpPr>
        <p:pic>
          <p:nvPicPr>
            <p:cNvPr id="2" name="Picture 1"/>
            <p:cNvPicPr>
              <a:picLocks noChangeAspect="1"/>
            </p:cNvPicPr>
            <p:nvPr/>
          </p:nvPicPr>
          <p:blipFill>
            <a:blip r:embed="rId3"/>
            <a:stretch>
              <a:fillRect/>
            </a:stretch>
          </p:blipFill>
          <p:spPr>
            <a:xfrm>
              <a:off x="3779912" y="2276872"/>
              <a:ext cx="5283413" cy="4509120"/>
            </a:xfrm>
            <a:prstGeom prst="rect">
              <a:avLst/>
            </a:prstGeom>
          </p:spPr>
        </p:pic>
        <p:pic>
          <p:nvPicPr>
            <p:cNvPr id="4" name="Picture 3"/>
            <p:cNvPicPr>
              <a:picLocks noChangeAspect="1"/>
            </p:cNvPicPr>
            <p:nvPr/>
          </p:nvPicPr>
          <p:blipFill>
            <a:blip r:embed="rId4"/>
            <a:stretch>
              <a:fillRect/>
            </a:stretch>
          </p:blipFill>
          <p:spPr>
            <a:xfrm>
              <a:off x="395536" y="2636912"/>
              <a:ext cx="2466466" cy="2970287"/>
            </a:xfrm>
            <a:prstGeom prst="rect">
              <a:avLst/>
            </a:prstGeom>
          </p:spPr>
        </p:pic>
        <p:sp>
          <p:nvSpPr>
            <p:cNvPr id="8" name="Arc 7"/>
            <p:cNvSpPr/>
            <p:nvPr/>
          </p:nvSpPr>
          <p:spPr>
            <a:xfrm rot="9513482">
              <a:off x="1586569" y="2334059"/>
              <a:ext cx="2691333" cy="2158390"/>
            </a:xfrm>
            <a:prstGeom prst="arc">
              <a:avLst>
                <a:gd name="adj1" fmla="val 13514930"/>
                <a:gd name="adj2" fmla="val 19077193"/>
              </a:avLst>
            </a:prstGeom>
            <a:noFill/>
            <a:ln w="50800">
              <a:solidFill>
                <a:srgbClr val="FF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TextBox 10"/>
            <p:cNvSpPr txBox="1"/>
            <p:nvPr/>
          </p:nvSpPr>
          <p:spPr>
            <a:xfrm>
              <a:off x="2873542" y="4461347"/>
              <a:ext cx="1080119" cy="1200329"/>
            </a:xfrm>
            <a:prstGeom prst="rect">
              <a:avLst/>
            </a:prstGeom>
            <a:noFill/>
          </p:spPr>
          <p:txBody>
            <a:bodyPr wrap="square" rtlCol="0">
              <a:spAutoFit/>
            </a:bodyPr>
            <a:lstStyle/>
            <a:p>
              <a:r>
                <a:rPr lang="en-GB" dirty="0">
                  <a:solidFill>
                    <a:srgbClr val="FF0000"/>
                  </a:solidFill>
                </a:rPr>
                <a:t>c</a:t>
              </a:r>
              <a:r>
                <a:rPr lang="en-GB" dirty="0" smtClean="0">
                  <a:solidFill>
                    <a:srgbClr val="FF0000"/>
                  </a:solidFill>
                </a:rPr>
                <a:t>opy &amp; paste</a:t>
              </a:r>
              <a:endParaRPr lang="en-GB" dirty="0">
                <a:solidFill>
                  <a:srgbClr val="FF0000"/>
                </a:solidFill>
              </a:endParaRPr>
            </a:p>
          </p:txBody>
        </p:sp>
        <p:sp>
          <p:nvSpPr>
            <p:cNvPr id="12" name="Oval 11"/>
            <p:cNvSpPr/>
            <p:nvPr/>
          </p:nvSpPr>
          <p:spPr>
            <a:xfrm>
              <a:off x="7452320" y="4005064"/>
              <a:ext cx="792088" cy="2880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37422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
</p:tagLst>
</file>

<file path=ppt/tags/tag2.xml><?xml version="1.0" encoding="utf-8"?>
<p:tagLst xmlns:a="http://schemas.openxmlformats.org/drawingml/2006/main" xmlns:r="http://schemas.openxmlformats.org/officeDocument/2006/relationships" xmlns:p="http://schemas.openxmlformats.org/presentationml/2006/main">
  <p:tag name="TIMING" val="|12."/>
</p:tagLst>
</file>

<file path=ppt/tags/tag3.xml><?xml version="1.0" encoding="utf-8"?>
<p:tagLst xmlns:a="http://schemas.openxmlformats.org/drawingml/2006/main" xmlns:r="http://schemas.openxmlformats.org/officeDocument/2006/relationships" xmlns:p="http://schemas.openxmlformats.org/presentationml/2006/main">
  <p:tag name="TIMING" val="|12."/>
</p:tagLst>
</file>

<file path=ppt/tags/tag4.xml><?xml version="1.0" encoding="utf-8"?>
<p:tagLst xmlns:a="http://schemas.openxmlformats.org/drawingml/2006/main" xmlns:r="http://schemas.openxmlformats.org/officeDocument/2006/relationships" xmlns:p="http://schemas.openxmlformats.org/presentationml/2006/main">
  <p:tag name="TIMING" val="|12."/>
</p:tagLst>
</file>

<file path=ppt/theme/theme1.xml><?xml version="1.0" encoding="utf-8"?>
<a:theme xmlns:a="http://schemas.openxmlformats.org/drawingml/2006/main" name="ppt9ECE.tm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8761</TotalTime>
  <Words>5424</Words>
  <Application>Microsoft Macintosh PowerPoint</Application>
  <PresentationFormat>On-screen Show (4:3)</PresentationFormat>
  <Paragraphs>1048</Paragraphs>
  <Slides>139</Slides>
  <Notes>57</Notes>
  <HiddenSlides>14</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139</vt:i4>
      </vt:variant>
    </vt:vector>
  </HeadingPairs>
  <TitlesOfParts>
    <vt:vector size="141" baseType="lpstr">
      <vt:lpstr>ppt9ECE.tmp</vt:lpstr>
      <vt:lpstr>Chart</vt:lpstr>
      <vt:lpstr>Molecular Interactions and Network Analysis   From raw data to network analysis: PSICQUIC and Cytoscape</vt:lpstr>
      <vt:lpstr>PowerPoint Presentation</vt:lpstr>
      <vt:lpstr>What is EMBL-EBI?</vt:lpstr>
      <vt:lpstr>Data resources at EMBL-EBI</vt:lpstr>
      <vt:lpstr>What services do we provide? </vt:lpstr>
      <vt:lpstr>EMBL-EBI users: a snapshot</vt:lpstr>
      <vt:lpstr>Introduction to protein-protein interactions (PPIs) and PPI databases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IntAct:  The molecular interactions database at the EBI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 of data integration and an example of a solution:  PSICQUIC</vt:lpstr>
      <vt:lpstr>Molecular interaction information</vt:lpstr>
      <vt:lpstr>Molecular interaction resources</vt:lpstr>
      <vt:lpstr>Utility of Bioinformatics</vt:lpstr>
      <vt:lpstr>Data integration</vt:lpstr>
      <vt:lpstr>PowerPoint Presentation</vt:lpstr>
      <vt:lpstr>Data integration problems</vt:lpstr>
      <vt:lpstr>Collaboration among data providers</vt:lpstr>
      <vt:lpstr>Standards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PSICQUIC GAME</vt:lpstr>
      <vt:lpstr>Service Oriented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 representation and analysis:  strategies and limitations</vt:lpstr>
      <vt:lpstr>PowerPoint Presentation</vt:lpstr>
      <vt:lpstr>PowerPoint Presentation</vt:lpstr>
      <vt:lpstr>Example of a PPI Network </vt:lpstr>
      <vt:lpstr>Properties of PPI networks </vt:lpstr>
      <vt:lpstr>Properties of PPI networks </vt:lpstr>
      <vt:lpstr>Properties of PPI networks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Cytoscape</vt:lpstr>
      <vt:lpstr>PowerPoint Presentation</vt:lpstr>
      <vt:lpstr>PowerPoint Presentation</vt:lpstr>
      <vt:lpstr>PowerPoint Presentation</vt:lpstr>
      <vt:lpstr>Building and analyzing networks with Cytoscape and PSICQUIC</vt:lpstr>
      <vt:lpstr>Workflow</vt:lpstr>
      <vt:lpstr>PowerPoint Presentation</vt:lpstr>
      <vt:lpstr>PowerPoint Presentation</vt:lpstr>
      <vt:lpstr>Workflow</vt:lpstr>
      <vt:lpstr>Importing interaction data through PSICQUIC</vt:lpstr>
      <vt:lpstr>Importing interaction data through PSICQUIC</vt:lpstr>
      <vt:lpstr>Importing interaction data through PSICQUIC</vt:lpstr>
      <vt:lpstr>Importing interaction data through PSICQUIC</vt:lpstr>
      <vt:lpstr>Importing interaction data through PSICQUIC</vt:lpstr>
      <vt:lpstr>Workflow</vt:lpstr>
      <vt:lpstr>Visualizing the network</vt:lpstr>
      <vt:lpstr>Visualizing the network</vt:lpstr>
      <vt:lpstr>PowerPoint Presentation</vt:lpstr>
      <vt:lpstr>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Workflow</vt:lpstr>
      <vt:lpstr>PowerPoint Presentation</vt:lpstr>
      <vt:lpstr>PowerPoint Presentation</vt:lpstr>
      <vt:lpstr>PowerPoint Presentation</vt:lpstr>
      <vt:lpstr>PowerPoint Presentation</vt:lpstr>
      <vt:lpstr>PowerPoint Presentation</vt:lpstr>
      <vt:lpstr>Workflow</vt:lpstr>
      <vt:lpstr>Topological clusters</vt:lpstr>
      <vt:lpstr>PowerPoint Presentation</vt:lpstr>
      <vt:lpstr>PowerPoint Presentation</vt:lpstr>
      <vt:lpstr>PowerPoint Presentation</vt:lpstr>
      <vt:lpstr>PowerPoint Presentation</vt:lpstr>
      <vt:lpstr>PowerPoint Presentation</vt:lpstr>
      <vt:lpstr>PowerPoint Presentation</vt:lpstr>
      <vt:lpstr>Workflow</vt:lpstr>
      <vt:lpstr>Gene ontology</vt:lpstr>
      <vt:lpstr>Gene ontology enrichment analysis</vt:lpstr>
      <vt:lpstr>Gene ontology enrichment analysis</vt:lpstr>
      <vt:lpstr>Gene ontology enrichment analysis</vt:lpstr>
      <vt:lpstr>Gene ontology enrichment analysis</vt:lpstr>
      <vt:lpstr>Gene ontology enrichment analysis</vt:lpstr>
      <vt:lpstr>Gene ontology enrichment analysis</vt:lpstr>
      <vt:lpstr>PowerPoint Presentation</vt:lpstr>
      <vt:lpstr>PowerPoint Presentation</vt:lpstr>
    </vt:vector>
  </TitlesOfParts>
  <Company>s 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 k</dc:creator>
  <cp:lastModifiedBy>Pablo Porras Millan</cp:lastModifiedBy>
  <cp:revision>535</cp:revision>
  <cp:lastPrinted>2013-04-23T16:04:19Z</cp:lastPrinted>
  <dcterms:created xsi:type="dcterms:W3CDTF">2010-02-04T09:26:14Z</dcterms:created>
  <dcterms:modified xsi:type="dcterms:W3CDTF">2015-11-25T09:19:56Z</dcterms:modified>
</cp:coreProperties>
</file>